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52.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60.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Lst>
  <p:notesMasterIdLst>
    <p:notesMasterId r:id="rId110"/>
  </p:notesMasterIdLst>
  <p:handoutMasterIdLst>
    <p:handoutMasterId r:id="rId111"/>
  </p:handoutMasterIdLst>
  <p:sldIdLst>
    <p:sldId id="754" r:id="rId5"/>
    <p:sldId id="4742" r:id="rId6"/>
    <p:sldId id="4790" r:id="rId7"/>
    <p:sldId id="4791" r:id="rId8"/>
    <p:sldId id="4743" r:id="rId9"/>
    <p:sldId id="4810" r:id="rId10"/>
    <p:sldId id="4782" r:id="rId11"/>
    <p:sldId id="785" r:id="rId12"/>
    <p:sldId id="4803" r:id="rId13"/>
    <p:sldId id="4802" r:id="rId14"/>
    <p:sldId id="786" r:id="rId15"/>
    <p:sldId id="4806" r:id="rId16"/>
    <p:sldId id="4805" r:id="rId17"/>
    <p:sldId id="787" r:id="rId18"/>
    <p:sldId id="4785" r:id="rId19"/>
    <p:sldId id="788" r:id="rId20"/>
    <p:sldId id="4786" r:id="rId21"/>
    <p:sldId id="789" r:id="rId22"/>
    <p:sldId id="4807" r:id="rId23"/>
    <p:sldId id="4808" r:id="rId24"/>
    <p:sldId id="4809" r:id="rId25"/>
    <p:sldId id="790" r:id="rId26"/>
    <p:sldId id="4788" r:id="rId27"/>
    <p:sldId id="4833" r:id="rId28"/>
    <p:sldId id="4834" r:id="rId29"/>
    <p:sldId id="791" r:id="rId30"/>
    <p:sldId id="4789" r:id="rId31"/>
    <p:sldId id="4839" r:id="rId32"/>
    <p:sldId id="4840" r:id="rId33"/>
    <p:sldId id="4812" r:id="rId34"/>
    <p:sldId id="4841" r:id="rId35"/>
    <p:sldId id="792" r:id="rId36"/>
    <p:sldId id="4801" r:id="rId37"/>
    <p:sldId id="4741" r:id="rId38"/>
    <p:sldId id="4747" r:id="rId39"/>
    <p:sldId id="4748" r:id="rId40"/>
    <p:sldId id="4749" r:id="rId41"/>
    <p:sldId id="4750" r:id="rId42"/>
    <p:sldId id="4752" r:id="rId43"/>
    <p:sldId id="4753" r:id="rId44"/>
    <p:sldId id="4754" r:id="rId45"/>
    <p:sldId id="4751" r:id="rId46"/>
    <p:sldId id="4829" r:id="rId47"/>
    <p:sldId id="4755" r:id="rId48"/>
    <p:sldId id="4756" r:id="rId49"/>
    <p:sldId id="4757" r:id="rId50"/>
    <p:sldId id="4828" r:id="rId51"/>
    <p:sldId id="4759" r:id="rId52"/>
    <p:sldId id="4827" r:id="rId53"/>
    <p:sldId id="4760" r:id="rId54"/>
    <p:sldId id="4761" r:id="rId55"/>
    <p:sldId id="4826" r:id="rId56"/>
    <p:sldId id="4825" r:id="rId57"/>
    <p:sldId id="4762" r:id="rId58"/>
    <p:sldId id="4763" r:id="rId59"/>
    <p:sldId id="4764" r:id="rId60"/>
    <p:sldId id="4766" r:id="rId61"/>
    <p:sldId id="4765" r:id="rId62"/>
    <p:sldId id="4767" r:id="rId63"/>
    <p:sldId id="4824" r:id="rId64"/>
    <p:sldId id="4821" r:id="rId65"/>
    <p:sldId id="4831" r:id="rId66"/>
    <p:sldId id="4832" r:id="rId67"/>
    <p:sldId id="4818" r:id="rId68"/>
    <p:sldId id="4817" r:id="rId69"/>
    <p:sldId id="4819" r:id="rId70"/>
    <p:sldId id="4820" r:id="rId71"/>
    <p:sldId id="4769" r:id="rId72"/>
    <p:sldId id="4773" r:id="rId73"/>
    <p:sldId id="4772" r:id="rId74"/>
    <p:sldId id="4770" r:id="rId75"/>
    <p:sldId id="4816" r:id="rId76"/>
    <p:sldId id="4745" r:id="rId77"/>
    <p:sldId id="4780" r:id="rId78"/>
    <p:sldId id="4781" r:id="rId79"/>
    <p:sldId id="4842" r:id="rId80"/>
    <p:sldId id="4843" r:id="rId81"/>
    <p:sldId id="4844" r:id="rId82"/>
    <p:sldId id="4845" r:id="rId83"/>
    <p:sldId id="4846" r:id="rId84"/>
    <p:sldId id="4847" r:id="rId85"/>
    <p:sldId id="4848" r:id="rId86"/>
    <p:sldId id="4792" r:id="rId87"/>
    <p:sldId id="4849" r:id="rId88"/>
    <p:sldId id="4838" r:id="rId89"/>
    <p:sldId id="4793" r:id="rId90"/>
    <p:sldId id="4851" r:id="rId91"/>
    <p:sldId id="4794" r:id="rId92"/>
    <p:sldId id="4837" r:id="rId93"/>
    <p:sldId id="4795" r:id="rId94"/>
    <p:sldId id="4850" r:id="rId95"/>
    <p:sldId id="4836" r:id="rId96"/>
    <p:sldId id="4857" r:id="rId97"/>
    <p:sldId id="4858" r:id="rId98"/>
    <p:sldId id="4856" r:id="rId99"/>
    <p:sldId id="4855" r:id="rId100"/>
    <p:sldId id="4796" r:id="rId101"/>
    <p:sldId id="4852" r:id="rId102"/>
    <p:sldId id="4853" r:id="rId103"/>
    <p:sldId id="4854" r:id="rId104"/>
    <p:sldId id="4797" r:id="rId105"/>
    <p:sldId id="4798" r:id="rId106"/>
    <p:sldId id="795" r:id="rId107"/>
    <p:sldId id="793" r:id="rId108"/>
    <p:sldId id="794" r:id="rId109"/>
  </p:sldIdLst>
  <p:sldSz cx="10972800" cy="6172200"/>
  <p:notesSz cx="7010400" cy="9296400"/>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EE00"/>
    <a:srgbClr val="F434DD"/>
    <a:srgbClr val="B3B3B3"/>
    <a:srgbClr val="6E6E6E"/>
    <a:srgbClr val="0071C5"/>
    <a:srgbClr val="4A4A4A"/>
    <a:srgbClr val="0C34BD"/>
    <a:srgbClr val="5D1682"/>
    <a:srgbClr val="008564"/>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0" autoAdjust="0"/>
    <p:restoredTop sz="71977" autoAdjust="0"/>
  </p:normalViewPr>
  <p:slideViewPr>
    <p:cSldViewPr snapToGrid="0">
      <p:cViewPr varScale="1">
        <p:scale>
          <a:sx n="104" d="100"/>
          <a:sy n="104" d="100"/>
        </p:scale>
        <p:origin x="1014" y="114"/>
      </p:cViewPr>
      <p:guideLst>
        <p:guide orient="horz" pos="1316"/>
        <p:guide orient="horz" pos="3050"/>
        <p:guide orient="horz" pos="3189"/>
        <p:guide pos="5455"/>
        <p:guide orient="horz" pos="975"/>
        <p:guide pos="3457"/>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354"/>
    </p:cViewPr>
  </p:sorterViewPr>
  <p:notesViewPr>
    <p:cSldViewPr snapToGrid="0">
      <p:cViewPr varScale="1">
        <p:scale>
          <a:sx n="79" d="100"/>
          <a:sy n="79" d="100"/>
        </p:scale>
        <p:origin x="3288" y="7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presProps" Target="pres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notesMaster" Target="notesMasters/notesMaster1.xml"/><Relationship Id="rId115"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1"/>
                <c:pt idx="0">
                  <c:v>Sequential</c:v>
                </c:pt>
              </c:strCache>
            </c:strRef>
          </c:cat>
          <c:val>
            <c:numRef>
              <c:f>Sheet1!$B$2:$B$8</c:f>
              <c:numCache>
                <c:formatCode>General</c:formatCode>
                <c:ptCount val="1"/>
                <c:pt idx="0">
                  <c:v>1</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6="http://schemas.microsoft.com/office/drawing/2014/chart" uri="{C3380CC4-5D6E-409C-BE32-E72D297353CC}">
              <c16:uniqueId val="{00000000-BF2A-4539-8189-CDB0B0DC9090}"/>
            </c:ext>
          </c:extLst>
        </c:ser>
        <c:ser>
          <c:idx val="1"/>
          <c:order val="1"/>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1"/>
                <c:pt idx="0">
                  <c:v>Sequential</c:v>
                </c:pt>
              </c:strCache>
            </c:strRef>
          </c:cat>
          <c:val>
            <c:numRef>
              <c:f>Sheet1!$C$2:$C$8</c:f>
              <c:numCache>
                <c:formatCode>General</c:formatCode>
                <c:ptCount val="1"/>
                <c:pt idx="0">
                  <c:v>0.82</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6="http://schemas.microsoft.com/office/drawing/2014/chart" uri="{C3380CC4-5D6E-409C-BE32-E72D297353CC}">
              <c16:uniqueId val="{00000001-BF2A-4539-8189-CDB0B0DC9090}"/>
            </c:ext>
          </c:extLst>
        </c:ser>
        <c:dLbls>
          <c:dLblPos val="outEnd"/>
          <c:showLegendKey val="0"/>
          <c:showVal val="1"/>
          <c:showCatName val="0"/>
          <c:showSerName val="0"/>
          <c:showPercent val="0"/>
          <c:showBubbleSize val="0"/>
        </c:dLbls>
        <c:gapWidth val="219"/>
        <c:overlap val="-27"/>
        <c:axId val="1147314760"/>
        <c:axId val="1147309840"/>
      </c:barChart>
      <c:catAx>
        <c:axId val="1147314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147309840"/>
        <c:crosses val="autoZero"/>
        <c:auto val="1"/>
        <c:lblAlgn val="ctr"/>
        <c:lblOffset val="100"/>
        <c:noMultiLvlLbl val="0"/>
      </c:catAx>
      <c:valAx>
        <c:axId val="11473098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US" dirty="0">
                    <a:solidFill>
                      <a:schemeClr val="bg1"/>
                    </a:solidFill>
                  </a:rPr>
                  <a:t>Speed-up</a:t>
                </a:r>
                <a:r>
                  <a:rPr lang="en-US" baseline="0" dirty="0">
                    <a:solidFill>
                      <a:schemeClr val="bg1"/>
                    </a:solidFill>
                  </a:rPr>
                  <a:t> over sequential</a:t>
                </a:r>
                <a:endParaRPr lang="en-US" dirty="0">
                  <a:solidFill>
                    <a:schemeClr val="bg1"/>
                  </a:solidFill>
                </a:endParaRP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147314760"/>
        <c:crosses val="autoZero"/>
        <c:crossBetween val="between"/>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Pt>
            <c:idx val="5"/>
            <c:invertIfNegative val="0"/>
            <c:bubble3D val="0"/>
            <c:spPr>
              <a:solidFill>
                <a:schemeClr val="accent2"/>
              </a:solidFill>
              <a:ln>
                <a:noFill/>
              </a:ln>
              <a:effectLst/>
            </c:spPr>
            <c:extLst>
              <c:ext xmlns:c16="http://schemas.microsoft.com/office/drawing/2014/chart" uri="{C3380CC4-5D6E-409C-BE32-E72D297353CC}">
                <c16:uniqueId val="{00000007-BF2A-4539-8189-CDB0B0DC9090}"/>
              </c:ext>
            </c:extLst>
          </c:dPt>
          <c:dPt>
            <c:idx val="6"/>
            <c:invertIfNegative val="0"/>
            <c:bubble3D val="0"/>
            <c:spPr>
              <a:solidFill>
                <a:schemeClr val="accent2"/>
              </a:solidFill>
              <a:ln>
                <a:noFill/>
              </a:ln>
              <a:effectLst/>
            </c:spPr>
            <c:extLst>
              <c:ext xmlns:c16="http://schemas.microsoft.com/office/drawing/2014/chart" uri="{C3380CC4-5D6E-409C-BE32-E72D297353CC}">
                <c16:uniqueId val="{00000005-BF2A-4539-8189-CDB0B0DC909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Sequential</c:v>
                </c:pt>
                <c:pt idx="1">
                  <c:v>C++11 threads</c:v>
                </c:pt>
                <c:pt idx="2">
                  <c:v>OpenMP</c:v>
                </c:pt>
                <c:pt idx="3">
                  <c:v>OpenACC</c:v>
                </c:pt>
                <c:pt idx="4">
                  <c:v>CUDA</c:v>
                </c:pt>
                <c:pt idx="5">
                  <c:v>Kokkos</c:v>
                </c:pt>
                <c:pt idx="6">
                  <c:v>C++17 algorithms</c:v>
                </c:pt>
              </c:strCache>
            </c:strRef>
          </c:cat>
          <c:val>
            <c:numRef>
              <c:f>Sheet1!$B$2:$B$8</c:f>
              <c:numCache>
                <c:formatCode>General</c:formatCode>
                <c:ptCount val="7"/>
                <c:pt idx="0">
                  <c:v>1</c:v>
                </c:pt>
                <c:pt idx="1">
                  <c:v>43.7</c:v>
                </c:pt>
                <c:pt idx="3">
                  <c:v>30.5</c:v>
                </c:pt>
                <c:pt idx="5">
                  <c:v>33.4</c:v>
                </c:pt>
                <c:pt idx="6">
                  <c:v>33.700000000000003</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6="http://schemas.microsoft.com/office/drawing/2014/chart" uri="{C3380CC4-5D6E-409C-BE32-E72D297353CC}">
              <c16:uniqueId val="{00000000-BF2A-4539-8189-CDB0B0DC9090}"/>
            </c:ext>
          </c:extLst>
        </c:ser>
        <c:ser>
          <c:idx val="1"/>
          <c:order val="1"/>
          <c:spPr>
            <a:solidFill>
              <a:schemeClr val="accent2"/>
            </a:solidFill>
            <a:ln>
              <a:noFill/>
            </a:ln>
            <a:effectLst/>
          </c:spPr>
          <c:invertIfNegative val="0"/>
          <c:dPt>
            <c:idx val="3"/>
            <c:invertIfNegative val="0"/>
            <c:bubble3D val="0"/>
            <c:spPr>
              <a:solidFill>
                <a:schemeClr val="accent1"/>
              </a:solidFill>
              <a:ln>
                <a:noFill/>
              </a:ln>
              <a:effectLst/>
            </c:spPr>
            <c:extLst>
              <c:ext xmlns:c16="http://schemas.microsoft.com/office/drawing/2014/chart" uri="{C3380CC4-5D6E-409C-BE32-E72D297353CC}">
                <c16:uniqueId val="{00000008-BF2A-4539-8189-CDB0B0DC9090}"/>
              </c:ext>
            </c:extLst>
          </c:dPt>
          <c:dPt>
            <c:idx val="4"/>
            <c:invertIfNegative val="0"/>
            <c:bubble3D val="0"/>
            <c:spPr>
              <a:solidFill>
                <a:schemeClr val="accent3"/>
              </a:solidFill>
              <a:ln>
                <a:noFill/>
              </a:ln>
              <a:effectLst/>
            </c:spPr>
            <c:extLst>
              <c:ext xmlns:c16="http://schemas.microsoft.com/office/drawing/2014/chart" uri="{C3380CC4-5D6E-409C-BE32-E72D297353CC}">
                <c16:uniqueId val="{00000003-BF2A-4539-8189-CDB0B0DC9090}"/>
              </c:ext>
            </c:extLst>
          </c:dPt>
          <c:dPt>
            <c:idx val="5"/>
            <c:invertIfNegative val="0"/>
            <c:bubble3D val="0"/>
            <c:spPr>
              <a:solidFill>
                <a:schemeClr val="accent3"/>
              </a:solidFill>
              <a:ln>
                <a:noFill/>
              </a:ln>
              <a:effectLst/>
            </c:spPr>
            <c:extLst>
              <c:ext xmlns:c16="http://schemas.microsoft.com/office/drawing/2014/chart" uri="{C3380CC4-5D6E-409C-BE32-E72D297353CC}">
                <c16:uniqueId val="{00000004-BF2A-4539-8189-CDB0B0DC9090}"/>
              </c:ext>
            </c:extLst>
          </c:dPt>
          <c:dPt>
            <c:idx val="6"/>
            <c:invertIfNegative val="0"/>
            <c:bubble3D val="0"/>
            <c:spPr>
              <a:solidFill>
                <a:schemeClr val="accent1"/>
              </a:solidFill>
              <a:ln>
                <a:noFill/>
              </a:ln>
              <a:effectLst/>
            </c:spPr>
            <c:extLst>
              <c:ext xmlns:c16="http://schemas.microsoft.com/office/drawing/2014/chart" uri="{C3380CC4-5D6E-409C-BE32-E72D297353CC}">
                <c16:uniqueId val="{00000006-BF2A-4539-8189-CDB0B0DC909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Sequential</c:v>
                </c:pt>
                <c:pt idx="1">
                  <c:v>C++11 threads</c:v>
                </c:pt>
                <c:pt idx="2">
                  <c:v>OpenMP</c:v>
                </c:pt>
                <c:pt idx="3">
                  <c:v>OpenACC</c:v>
                </c:pt>
                <c:pt idx="4">
                  <c:v>CUDA</c:v>
                </c:pt>
                <c:pt idx="5">
                  <c:v>Kokkos</c:v>
                </c:pt>
                <c:pt idx="6">
                  <c:v>C++17 algorithms</c:v>
                </c:pt>
              </c:strCache>
            </c:strRef>
          </c:cat>
          <c:val>
            <c:numRef>
              <c:f>Sheet1!$C$2:$C$8</c:f>
              <c:numCache>
                <c:formatCode>General</c:formatCode>
                <c:ptCount val="7"/>
                <c:pt idx="0">
                  <c:v>0.82</c:v>
                </c:pt>
                <c:pt idx="1">
                  <c:v>30.6</c:v>
                </c:pt>
                <c:pt idx="2">
                  <c:v>32.1</c:v>
                </c:pt>
                <c:pt idx="3">
                  <c:v>1073</c:v>
                </c:pt>
                <c:pt idx="4">
                  <c:v>1248</c:v>
                </c:pt>
                <c:pt idx="5">
                  <c:v>1341</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6="http://schemas.microsoft.com/office/drawing/2014/chart" uri="{C3380CC4-5D6E-409C-BE32-E72D297353CC}">
              <c16:uniqueId val="{00000001-BF2A-4539-8189-CDB0B0DC9090}"/>
            </c:ext>
          </c:extLst>
        </c:ser>
        <c:dLbls>
          <c:dLblPos val="outEnd"/>
          <c:showLegendKey val="0"/>
          <c:showVal val="1"/>
          <c:showCatName val="0"/>
          <c:showSerName val="0"/>
          <c:showPercent val="0"/>
          <c:showBubbleSize val="0"/>
        </c:dLbls>
        <c:gapWidth val="219"/>
        <c:overlap val="-27"/>
        <c:axId val="1147314760"/>
        <c:axId val="1147309840"/>
      </c:barChart>
      <c:catAx>
        <c:axId val="1147314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147309840"/>
        <c:crosses val="autoZero"/>
        <c:auto val="1"/>
        <c:lblAlgn val="ctr"/>
        <c:lblOffset val="100"/>
        <c:noMultiLvlLbl val="0"/>
      </c:catAx>
      <c:valAx>
        <c:axId val="1147309840"/>
        <c:scaling>
          <c:orientation val="minMax"/>
          <c:max val="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US" dirty="0">
                    <a:solidFill>
                      <a:schemeClr val="bg1"/>
                    </a:solidFill>
                  </a:rPr>
                  <a:t>Speed-up</a:t>
                </a:r>
                <a:r>
                  <a:rPr lang="en-US" baseline="0" dirty="0">
                    <a:solidFill>
                      <a:schemeClr val="bg1"/>
                    </a:solidFill>
                  </a:rPr>
                  <a:t> over sequential</a:t>
                </a:r>
                <a:endParaRPr lang="en-US" dirty="0">
                  <a:solidFill>
                    <a:schemeClr val="bg1"/>
                  </a:solidFill>
                </a:endParaRP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147314760"/>
        <c:crosses val="autoZero"/>
        <c:crossBetween val="between"/>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Pt>
            <c:idx val="5"/>
            <c:invertIfNegative val="0"/>
            <c:bubble3D val="0"/>
            <c:spPr>
              <a:solidFill>
                <a:schemeClr val="accent2"/>
              </a:solidFill>
              <a:ln>
                <a:noFill/>
              </a:ln>
              <a:effectLst/>
            </c:spPr>
            <c:extLst>
              <c:ext xmlns:c16="http://schemas.microsoft.com/office/drawing/2014/chart" uri="{C3380CC4-5D6E-409C-BE32-E72D297353CC}">
                <c16:uniqueId val="{00000007-BF2A-4539-8189-CDB0B0DC9090}"/>
              </c:ext>
            </c:extLst>
          </c:dPt>
          <c:dPt>
            <c:idx val="6"/>
            <c:invertIfNegative val="0"/>
            <c:bubble3D val="0"/>
            <c:spPr>
              <a:solidFill>
                <a:schemeClr val="accent2"/>
              </a:solidFill>
              <a:ln>
                <a:noFill/>
              </a:ln>
              <a:effectLst/>
            </c:spPr>
            <c:extLst>
              <c:ext xmlns:c16="http://schemas.microsoft.com/office/drawing/2014/chart" uri="{C3380CC4-5D6E-409C-BE32-E72D297353CC}">
                <c16:uniqueId val="{00000005-BF2A-4539-8189-CDB0B0DC909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Sequential</c:v>
                </c:pt>
                <c:pt idx="1">
                  <c:v>C++11 threads</c:v>
                </c:pt>
                <c:pt idx="2">
                  <c:v>OpenMP</c:v>
                </c:pt>
                <c:pt idx="3">
                  <c:v>OpenACC</c:v>
                </c:pt>
                <c:pt idx="4">
                  <c:v>CUDA</c:v>
                </c:pt>
                <c:pt idx="5">
                  <c:v>Kokkos</c:v>
                </c:pt>
                <c:pt idx="6">
                  <c:v>C++17 algorithms</c:v>
                </c:pt>
              </c:strCache>
            </c:strRef>
          </c:cat>
          <c:val>
            <c:numRef>
              <c:f>Sheet1!$B$2:$B$8</c:f>
              <c:numCache>
                <c:formatCode>General</c:formatCode>
                <c:ptCount val="7"/>
                <c:pt idx="0">
                  <c:v>1</c:v>
                </c:pt>
                <c:pt idx="1">
                  <c:v>43.7</c:v>
                </c:pt>
                <c:pt idx="3">
                  <c:v>30.5</c:v>
                </c:pt>
                <c:pt idx="5">
                  <c:v>33.4</c:v>
                </c:pt>
                <c:pt idx="6">
                  <c:v>33.700000000000003</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6="http://schemas.microsoft.com/office/drawing/2014/chart" uri="{C3380CC4-5D6E-409C-BE32-E72D297353CC}">
              <c16:uniqueId val="{00000000-BF2A-4539-8189-CDB0B0DC9090}"/>
            </c:ext>
          </c:extLst>
        </c:ser>
        <c:ser>
          <c:idx val="1"/>
          <c:order val="1"/>
          <c:spPr>
            <a:solidFill>
              <a:schemeClr val="accent2"/>
            </a:solidFill>
            <a:ln>
              <a:noFill/>
            </a:ln>
            <a:effectLst/>
          </c:spPr>
          <c:invertIfNegative val="0"/>
          <c:dPt>
            <c:idx val="3"/>
            <c:invertIfNegative val="0"/>
            <c:bubble3D val="0"/>
            <c:spPr>
              <a:solidFill>
                <a:schemeClr val="accent1"/>
              </a:solidFill>
              <a:ln>
                <a:noFill/>
              </a:ln>
              <a:effectLst/>
            </c:spPr>
            <c:extLst>
              <c:ext xmlns:c16="http://schemas.microsoft.com/office/drawing/2014/chart" uri="{C3380CC4-5D6E-409C-BE32-E72D297353CC}">
                <c16:uniqueId val="{00000008-BF2A-4539-8189-CDB0B0DC9090}"/>
              </c:ext>
            </c:extLst>
          </c:dPt>
          <c:dPt>
            <c:idx val="4"/>
            <c:invertIfNegative val="0"/>
            <c:bubble3D val="0"/>
            <c:spPr>
              <a:solidFill>
                <a:schemeClr val="accent3"/>
              </a:solidFill>
              <a:ln>
                <a:noFill/>
              </a:ln>
              <a:effectLst/>
            </c:spPr>
            <c:extLst>
              <c:ext xmlns:c16="http://schemas.microsoft.com/office/drawing/2014/chart" uri="{C3380CC4-5D6E-409C-BE32-E72D297353CC}">
                <c16:uniqueId val="{00000003-BF2A-4539-8189-CDB0B0DC9090}"/>
              </c:ext>
            </c:extLst>
          </c:dPt>
          <c:dPt>
            <c:idx val="5"/>
            <c:invertIfNegative val="0"/>
            <c:bubble3D val="0"/>
            <c:spPr>
              <a:solidFill>
                <a:schemeClr val="accent3"/>
              </a:solidFill>
              <a:ln>
                <a:noFill/>
              </a:ln>
              <a:effectLst/>
            </c:spPr>
            <c:extLst>
              <c:ext xmlns:c16="http://schemas.microsoft.com/office/drawing/2014/chart" uri="{C3380CC4-5D6E-409C-BE32-E72D297353CC}">
                <c16:uniqueId val="{00000004-BF2A-4539-8189-CDB0B0DC9090}"/>
              </c:ext>
            </c:extLst>
          </c:dPt>
          <c:dPt>
            <c:idx val="6"/>
            <c:invertIfNegative val="0"/>
            <c:bubble3D val="0"/>
            <c:spPr>
              <a:solidFill>
                <a:schemeClr val="accent1"/>
              </a:solidFill>
              <a:ln>
                <a:noFill/>
              </a:ln>
              <a:effectLst/>
            </c:spPr>
            <c:extLst>
              <c:ext xmlns:c16="http://schemas.microsoft.com/office/drawing/2014/chart" uri="{C3380CC4-5D6E-409C-BE32-E72D297353CC}">
                <c16:uniqueId val="{00000006-BF2A-4539-8189-CDB0B0DC909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Sequential</c:v>
                </c:pt>
                <c:pt idx="1">
                  <c:v>C++11 threads</c:v>
                </c:pt>
                <c:pt idx="2">
                  <c:v>OpenMP</c:v>
                </c:pt>
                <c:pt idx="3">
                  <c:v>OpenACC</c:v>
                </c:pt>
                <c:pt idx="4">
                  <c:v>CUDA</c:v>
                </c:pt>
                <c:pt idx="5">
                  <c:v>Kokkos</c:v>
                </c:pt>
                <c:pt idx="6">
                  <c:v>C++17 algorithms</c:v>
                </c:pt>
              </c:strCache>
            </c:strRef>
          </c:cat>
          <c:val>
            <c:numRef>
              <c:f>Sheet1!$C$2:$C$8</c:f>
              <c:numCache>
                <c:formatCode>General</c:formatCode>
                <c:ptCount val="7"/>
                <c:pt idx="0">
                  <c:v>0.82</c:v>
                </c:pt>
                <c:pt idx="1">
                  <c:v>30.6</c:v>
                </c:pt>
                <c:pt idx="2">
                  <c:v>32.1</c:v>
                </c:pt>
                <c:pt idx="3">
                  <c:v>1073</c:v>
                </c:pt>
                <c:pt idx="4">
                  <c:v>1248</c:v>
                </c:pt>
                <c:pt idx="5">
                  <c:v>1241</c:v>
                </c:pt>
                <c:pt idx="6">
                  <c:v>1355</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6="http://schemas.microsoft.com/office/drawing/2014/chart" uri="{C3380CC4-5D6E-409C-BE32-E72D297353CC}">
              <c16:uniqueId val="{00000001-BF2A-4539-8189-CDB0B0DC9090}"/>
            </c:ext>
          </c:extLst>
        </c:ser>
        <c:dLbls>
          <c:dLblPos val="outEnd"/>
          <c:showLegendKey val="0"/>
          <c:showVal val="1"/>
          <c:showCatName val="0"/>
          <c:showSerName val="0"/>
          <c:showPercent val="0"/>
          <c:showBubbleSize val="0"/>
        </c:dLbls>
        <c:gapWidth val="219"/>
        <c:overlap val="-27"/>
        <c:axId val="1147314760"/>
        <c:axId val="1147309840"/>
      </c:barChart>
      <c:catAx>
        <c:axId val="1147314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147309840"/>
        <c:crosses val="autoZero"/>
        <c:auto val="1"/>
        <c:lblAlgn val="ctr"/>
        <c:lblOffset val="100"/>
        <c:noMultiLvlLbl val="0"/>
      </c:catAx>
      <c:valAx>
        <c:axId val="11473098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US" dirty="0">
                    <a:solidFill>
                      <a:schemeClr val="bg1"/>
                    </a:solidFill>
                  </a:rPr>
                  <a:t>Speed-up</a:t>
                </a:r>
                <a:r>
                  <a:rPr lang="en-US" baseline="0" dirty="0">
                    <a:solidFill>
                      <a:schemeClr val="bg1"/>
                    </a:solidFill>
                  </a:rPr>
                  <a:t> over sequential</a:t>
                </a:r>
                <a:endParaRPr lang="en-US" dirty="0">
                  <a:solidFill>
                    <a:schemeClr val="bg1"/>
                  </a:solidFill>
                </a:endParaRP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147314760"/>
        <c:crosses val="autoZero"/>
        <c:crossBetween val="between"/>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Pt>
            <c:idx val="2"/>
            <c:invertIfNegative val="0"/>
            <c:bubble3D val="0"/>
            <c:spPr>
              <a:solidFill>
                <a:schemeClr val="accent2"/>
              </a:solidFill>
              <a:ln>
                <a:noFill/>
              </a:ln>
              <a:effectLst/>
            </c:spPr>
            <c:extLst>
              <c:ext xmlns:c16="http://schemas.microsoft.com/office/drawing/2014/chart" uri="{C3380CC4-5D6E-409C-BE32-E72D297353CC}">
                <c16:uniqueId val="{00000007-BF2A-4539-8189-CDB0B0DC9090}"/>
              </c:ext>
            </c:extLst>
          </c:dPt>
          <c:dPt>
            <c:idx val="3"/>
            <c:invertIfNegative val="0"/>
            <c:bubble3D val="0"/>
            <c:spPr>
              <a:solidFill>
                <a:schemeClr val="accent2"/>
              </a:solidFill>
              <a:ln>
                <a:noFill/>
              </a:ln>
              <a:effectLst/>
            </c:spPr>
            <c:extLst>
              <c:ext xmlns:c16="http://schemas.microsoft.com/office/drawing/2014/chart" uri="{C3380CC4-5D6E-409C-BE32-E72D297353CC}">
                <c16:uniqueId val="{00000005-BF2A-4539-8189-CDB0B0DC909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1"/>
                <c:pt idx="0">
                  <c:v>Sequential</c:v>
                </c:pt>
              </c:strCache>
            </c:strRef>
          </c:cat>
          <c:val>
            <c:numRef>
              <c:f>Sheet1!$B$2:$B$5</c:f>
              <c:numCache>
                <c:formatCode>General</c:formatCode>
                <c:ptCount val="1"/>
                <c:pt idx="0">
                  <c:v>0.96</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6="http://schemas.microsoft.com/office/drawing/2014/chart" uri="{C3380CC4-5D6E-409C-BE32-E72D297353CC}">
              <c16:uniqueId val="{00000000-BF2A-4539-8189-CDB0B0DC9090}"/>
            </c:ext>
          </c:extLst>
        </c:ser>
        <c:ser>
          <c:idx val="1"/>
          <c:order val="1"/>
          <c:spPr>
            <a:solidFill>
              <a:schemeClr val="accent2"/>
            </a:solidFill>
            <a:ln>
              <a:noFill/>
            </a:ln>
            <a:effectLst/>
          </c:spPr>
          <c:invertIfNegative val="0"/>
          <c:dPt>
            <c:idx val="1"/>
            <c:invertIfNegative val="0"/>
            <c:bubble3D val="0"/>
            <c:spPr>
              <a:solidFill>
                <a:schemeClr val="accent3"/>
              </a:solidFill>
              <a:ln>
                <a:noFill/>
              </a:ln>
              <a:effectLst/>
            </c:spPr>
            <c:extLst>
              <c:ext xmlns:c16="http://schemas.microsoft.com/office/drawing/2014/chart" uri="{C3380CC4-5D6E-409C-BE32-E72D297353CC}">
                <c16:uniqueId val="{00000003-BF2A-4539-8189-CDB0B0DC9090}"/>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4-BF2A-4539-8189-CDB0B0DC9090}"/>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6-BF2A-4539-8189-CDB0B0DC909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1"/>
                <c:pt idx="0">
                  <c:v>Sequential</c:v>
                </c:pt>
              </c:strCache>
            </c:strRef>
          </c:cat>
          <c:val>
            <c:numRef>
              <c:f>Sheet1!$C$2:$C$5</c:f>
              <c:numCache>
                <c:formatCode>General</c:formatCode>
                <c:ptCount val="1"/>
                <c:pt idx="0">
                  <c:v>1</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6="http://schemas.microsoft.com/office/drawing/2014/chart" uri="{C3380CC4-5D6E-409C-BE32-E72D297353CC}">
              <c16:uniqueId val="{00000001-BF2A-4539-8189-CDB0B0DC9090}"/>
            </c:ext>
          </c:extLst>
        </c:ser>
        <c:dLbls>
          <c:dLblPos val="outEnd"/>
          <c:showLegendKey val="0"/>
          <c:showVal val="1"/>
          <c:showCatName val="0"/>
          <c:showSerName val="0"/>
          <c:showPercent val="0"/>
          <c:showBubbleSize val="0"/>
        </c:dLbls>
        <c:gapWidth val="219"/>
        <c:overlap val="-27"/>
        <c:axId val="1147314760"/>
        <c:axId val="1147309840"/>
      </c:barChart>
      <c:catAx>
        <c:axId val="1147314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147309840"/>
        <c:crosses val="autoZero"/>
        <c:auto val="1"/>
        <c:lblAlgn val="ctr"/>
        <c:lblOffset val="100"/>
        <c:noMultiLvlLbl val="0"/>
      </c:catAx>
      <c:valAx>
        <c:axId val="1147309840"/>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US" dirty="0">
                    <a:solidFill>
                      <a:schemeClr val="bg1"/>
                    </a:solidFill>
                  </a:rPr>
                  <a:t>Speed-up</a:t>
                </a:r>
                <a:r>
                  <a:rPr lang="en-US" baseline="0" dirty="0">
                    <a:solidFill>
                      <a:schemeClr val="bg1"/>
                    </a:solidFill>
                  </a:rPr>
                  <a:t> over sequential</a:t>
                </a:r>
                <a:endParaRPr lang="en-US" dirty="0">
                  <a:solidFill>
                    <a:schemeClr val="bg1"/>
                  </a:solidFill>
                </a:endParaRP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147314760"/>
        <c:crosses val="autoZero"/>
        <c:crossBetween val="between"/>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Pt>
            <c:idx val="3"/>
            <c:invertIfNegative val="0"/>
            <c:bubble3D val="0"/>
            <c:spPr>
              <a:solidFill>
                <a:schemeClr val="accent2"/>
              </a:solidFill>
              <a:ln>
                <a:noFill/>
              </a:ln>
              <a:effectLst/>
            </c:spPr>
            <c:extLst>
              <c:ext xmlns:c16="http://schemas.microsoft.com/office/drawing/2014/chart" uri="{C3380CC4-5D6E-409C-BE32-E72D297353CC}">
                <c16:uniqueId val="{00000007-BF2A-4539-8189-CDB0B0DC9090}"/>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BF2A-4539-8189-CDB0B0DC909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2"/>
                <c:pt idx="0">
                  <c:v>Sequential</c:v>
                </c:pt>
                <c:pt idx="1">
                  <c:v>OpenMP</c:v>
                </c:pt>
              </c:strCache>
            </c:strRef>
          </c:cat>
          <c:val>
            <c:numRef>
              <c:f>Sheet1!$B$2:$B$5</c:f>
              <c:numCache>
                <c:formatCode>General</c:formatCode>
                <c:ptCount val="2"/>
                <c:pt idx="0">
                  <c:v>0.96</c:v>
                </c:pt>
                <c:pt idx="1">
                  <c:v>8.5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6="http://schemas.microsoft.com/office/drawing/2014/chart" uri="{C3380CC4-5D6E-409C-BE32-E72D297353CC}">
              <c16:uniqueId val="{00000000-BF2A-4539-8189-CDB0B0DC9090}"/>
            </c:ext>
          </c:extLst>
        </c:ser>
        <c:ser>
          <c:idx val="1"/>
          <c:order val="1"/>
          <c:spPr>
            <a:solidFill>
              <a:schemeClr val="accent2"/>
            </a:solidFill>
            <a:ln>
              <a:noFill/>
            </a:ln>
            <a:effectLst/>
          </c:spPr>
          <c:invertIfNegative val="0"/>
          <c:dPt>
            <c:idx val="2"/>
            <c:invertIfNegative val="0"/>
            <c:bubble3D val="0"/>
            <c:spPr>
              <a:solidFill>
                <a:schemeClr val="accent3"/>
              </a:solidFill>
              <a:ln>
                <a:noFill/>
              </a:ln>
              <a:effectLst/>
            </c:spPr>
            <c:extLst>
              <c:ext xmlns:c16="http://schemas.microsoft.com/office/drawing/2014/chart" uri="{C3380CC4-5D6E-409C-BE32-E72D297353CC}">
                <c16:uniqueId val="{00000003-BF2A-4539-8189-CDB0B0DC9090}"/>
              </c:ext>
            </c:extLst>
          </c:dPt>
          <c:dPt>
            <c:idx val="3"/>
            <c:invertIfNegative val="0"/>
            <c:bubble3D val="0"/>
            <c:spPr>
              <a:solidFill>
                <a:schemeClr val="accent3"/>
              </a:solidFill>
              <a:ln>
                <a:noFill/>
              </a:ln>
              <a:effectLst/>
            </c:spPr>
            <c:extLst>
              <c:ext xmlns:c16="http://schemas.microsoft.com/office/drawing/2014/chart" uri="{C3380CC4-5D6E-409C-BE32-E72D297353CC}">
                <c16:uniqueId val="{00000004-BF2A-4539-8189-CDB0B0DC9090}"/>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6-BF2A-4539-8189-CDB0B0DC909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2"/>
                <c:pt idx="0">
                  <c:v>Sequential</c:v>
                </c:pt>
                <c:pt idx="1">
                  <c:v>OpenMP</c:v>
                </c:pt>
              </c:strCache>
            </c:strRef>
          </c:cat>
          <c:val>
            <c:numRef>
              <c:f>Sheet1!$C$2:$C$5</c:f>
              <c:numCache>
                <c:formatCode>General</c:formatCode>
                <c:ptCount val="2"/>
                <c:pt idx="0">
                  <c:v>1</c:v>
                </c:pt>
                <c:pt idx="1">
                  <c:v>11</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6="http://schemas.microsoft.com/office/drawing/2014/chart" uri="{C3380CC4-5D6E-409C-BE32-E72D297353CC}">
              <c16:uniqueId val="{00000001-BF2A-4539-8189-CDB0B0DC9090}"/>
            </c:ext>
          </c:extLst>
        </c:ser>
        <c:dLbls>
          <c:dLblPos val="outEnd"/>
          <c:showLegendKey val="0"/>
          <c:showVal val="1"/>
          <c:showCatName val="0"/>
          <c:showSerName val="0"/>
          <c:showPercent val="0"/>
          <c:showBubbleSize val="0"/>
        </c:dLbls>
        <c:gapWidth val="219"/>
        <c:overlap val="-27"/>
        <c:axId val="1147314760"/>
        <c:axId val="1147309840"/>
      </c:barChart>
      <c:catAx>
        <c:axId val="1147314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147309840"/>
        <c:crosses val="autoZero"/>
        <c:auto val="1"/>
        <c:lblAlgn val="ctr"/>
        <c:lblOffset val="100"/>
        <c:noMultiLvlLbl val="0"/>
      </c:catAx>
      <c:valAx>
        <c:axId val="11473098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US" dirty="0">
                    <a:solidFill>
                      <a:schemeClr val="bg1"/>
                    </a:solidFill>
                  </a:rPr>
                  <a:t>Speed-up</a:t>
                </a:r>
                <a:r>
                  <a:rPr lang="en-US" baseline="0" dirty="0">
                    <a:solidFill>
                      <a:schemeClr val="bg1"/>
                    </a:solidFill>
                  </a:rPr>
                  <a:t> over sequential</a:t>
                </a:r>
                <a:endParaRPr lang="en-US" dirty="0">
                  <a:solidFill>
                    <a:schemeClr val="bg1"/>
                  </a:solidFill>
                </a:endParaRP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147314760"/>
        <c:crosses val="autoZero"/>
        <c:crossBetween val="between"/>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Pt>
            <c:idx val="4"/>
            <c:invertIfNegative val="0"/>
            <c:bubble3D val="0"/>
            <c:spPr>
              <a:solidFill>
                <a:schemeClr val="accent2"/>
              </a:solidFill>
              <a:ln>
                <a:noFill/>
              </a:ln>
              <a:effectLst/>
            </c:spPr>
            <c:extLst>
              <c:ext xmlns:c16="http://schemas.microsoft.com/office/drawing/2014/chart" uri="{C3380CC4-5D6E-409C-BE32-E72D297353CC}">
                <c16:uniqueId val="{00000007-BF2A-4539-8189-CDB0B0DC9090}"/>
              </c:ext>
            </c:extLst>
          </c:dPt>
          <c:dPt>
            <c:idx val="5"/>
            <c:invertIfNegative val="0"/>
            <c:bubble3D val="0"/>
            <c:spPr>
              <a:solidFill>
                <a:schemeClr val="accent2"/>
              </a:solidFill>
              <a:ln>
                <a:noFill/>
              </a:ln>
              <a:effectLst/>
            </c:spPr>
            <c:extLst>
              <c:ext xmlns:c16="http://schemas.microsoft.com/office/drawing/2014/chart" uri="{C3380CC4-5D6E-409C-BE32-E72D297353CC}">
                <c16:uniqueId val="{00000005-BF2A-4539-8189-CDB0B0DC909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3"/>
                <c:pt idx="0">
                  <c:v>Sequential</c:v>
                </c:pt>
                <c:pt idx="1">
                  <c:v>OpenMP</c:v>
                </c:pt>
                <c:pt idx="2">
                  <c:v>OpenACC</c:v>
                </c:pt>
              </c:strCache>
            </c:strRef>
          </c:cat>
          <c:val>
            <c:numRef>
              <c:f>Sheet1!$B$2:$B$5</c:f>
              <c:numCache>
                <c:formatCode>General</c:formatCode>
                <c:ptCount val="3"/>
                <c:pt idx="0">
                  <c:v>0.96</c:v>
                </c:pt>
                <c:pt idx="1">
                  <c:v>8.5</c:v>
                </c:pt>
                <c:pt idx="2">
                  <c:v>7.6</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6="http://schemas.microsoft.com/office/drawing/2014/chart" uri="{C3380CC4-5D6E-409C-BE32-E72D297353CC}">
              <c16:uniqueId val="{00000000-BF2A-4539-8189-CDB0B0DC9090}"/>
            </c:ext>
          </c:extLst>
        </c:ser>
        <c:ser>
          <c:idx val="1"/>
          <c:order val="1"/>
          <c:spPr>
            <a:solidFill>
              <a:schemeClr val="accent2"/>
            </a:solidFill>
            <a:ln>
              <a:noFill/>
            </a:ln>
            <a:effectLst/>
          </c:spPr>
          <c:invertIfNegative val="0"/>
          <c:dPt>
            <c:idx val="2"/>
            <c:invertIfNegative val="0"/>
            <c:bubble3D val="0"/>
            <c:spPr>
              <a:solidFill>
                <a:schemeClr val="accent1"/>
              </a:solidFill>
              <a:ln>
                <a:noFill/>
              </a:ln>
              <a:effectLst/>
            </c:spPr>
            <c:extLst>
              <c:ext xmlns:c16="http://schemas.microsoft.com/office/drawing/2014/chart" uri="{C3380CC4-5D6E-409C-BE32-E72D297353CC}">
                <c16:uniqueId val="{00000001-315E-4CF8-85A8-FC699C1726BC}"/>
              </c:ext>
            </c:extLst>
          </c:dPt>
          <c:dPt>
            <c:idx val="3"/>
            <c:invertIfNegative val="0"/>
            <c:bubble3D val="0"/>
            <c:spPr>
              <a:solidFill>
                <a:schemeClr val="accent3"/>
              </a:solidFill>
              <a:ln>
                <a:noFill/>
              </a:ln>
              <a:effectLst/>
            </c:spPr>
            <c:extLst>
              <c:ext xmlns:c16="http://schemas.microsoft.com/office/drawing/2014/chart" uri="{C3380CC4-5D6E-409C-BE32-E72D297353CC}">
                <c16:uniqueId val="{00000003-BF2A-4539-8189-CDB0B0DC9090}"/>
              </c:ext>
            </c:extLst>
          </c:dPt>
          <c:dPt>
            <c:idx val="4"/>
            <c:invertIfNegative val="0"/>
            <c:bubble3D val="0"/>
            <c:spPr>
              <a:solidFill>
                <a:schemeClr val="accent3"/>
              </a:solidFill>
              <a:ln>
                <a:noFill/>
              </a:ln>
              <a:effectLst/>
            </c:spPr>
            <c:extLst>
              <c:ext xmlns:c16="http://schemas.microsoft.com/office/drawing/2014/chart" uri="{C3380CC4-5D6E-409C-BE32-E72D297353CC}">
                <c16:uniqueId val="{00000004-BF2A-4539-8189-CDB0B0DC9090}"/>
              </c:ext>
            </c:extLst>
          </c:dPt>
          <c:dPt>
            <c:idx val="5"/>
            <c:invertIfNegative val="0"/>
            <c:bubble3D val="0"/>
            <c:spPr>
              <a:solidFill>
                <a:schemeClr val="accent1"/>
              </a:solidFill>
              <a:ln>
                <a:noFill/>
              </a:ln>
              <a:effectLst/>
            </c:spPr>
            <c:extLst>
              <c:ext xmlns:c16="http://schemas.microsoft.com/office/drawing/2014/chart" uri="{C3380CC4-5D6E-409C-BE32-E72D297353CC}">
                <c16:uniqueId val="{00000006-BF2A-4539-8189-CDB0B0DC909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3"/>
                <c:pt idx="0">
                  <c:v>Sequential</c:v>
                </c:pt>
                <c:pt idx="1">
                  <c:v>OpenMP</c:v>
                </c:pt>
                <c:pt idx="2">
                  <c:v>OpenACC</c:v>
                </c:pt>
              </c:strCache>
            </c:strRef>
          </c:cat>
          <c:val>
            <c:numRef>
              <c:f>Sheet1!$C$2:$C$5</c:f>
              <c:numCache>
                <c:formatCode>General</c:formatCode>
                <c:ptCount val="3"/>
                <c:pt idx="0">
                  <c:v>1</c:v>
                </c:pt>
                <c:pt idx="1">
                  <c:v>11</c:v>
                </c:pt>
                <c:pt idx="2">
                  <c:v>51.1</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6="http://schemas.microsoft.com/office/drawing/2014/chart" uri="{C3380CC4-5D6E-409C-BE32-E72D297353CC}">
              <c16:uniqueId val="{00000001-BF2A-4539-8189-CDB0B0DC9090}"/>
            </c:ext>
          </c:extLst>
        </c:ser>
        <c:dLbls>
          <c:dLblPos val="outEnd"/>
          <c:showLegendKey val="0"/>
          <c:showVal val="1"/>
          <c:showCatName val="0"/>
          <c:showSerName val="0"/>
          <c:showPercent val="0"/>
          <c:showBubbleSize val="0"/>
        </c:dLbls>
        <c:gapWidth val="219"/>
        <c:overlap val="-27"/>
        <c:axId val="1147314760"/>
        <c:axId val="1147309840"/>
      </c:barChart>
      <c:catAx>
        <c:axId val="1147314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147309840"/>
        <c:crosses val="autoZero"/>
        <c:auto val="1"/>
        <c:lblAlgn val="ctr"/>
        <c:lblOffset val="100"/>
        <c:noMultiLvlLbl val="0"/>
      </c:catAx>
      <c:valAx>
        <c:axId val="11473098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US" dirty="0">
                    <a:solidFill>
                      <a:schemeClr val="bg1"/>
                    </a:solidFill>
                  </a:rPr>
                  <a:t>Speed-up</a:t>
                </a:r>
                <a:r>
                  <a:rPr lang="en-US" baseline="0" dirty="0">
                    <a:solidFill>
                      <a:schemeClr val="bg1"/>
                    </a:solidFill>
                  </a:rPr>
                  <a:t> over sequential</a:t>
                </a:r>
                <a:endParaRPr lang="en-US" dirty="0">
                  <a:solidFill>
                    <a:schemeClr val="bg1"/>
                  </a:solidFill>
                </a:endParaRP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147314760"/>
        <c:crosses val="autoZero"/>
        <c:crossBetween val="between"/>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Pt>
            <c:idx val="3"/>
            <c:invertIfNegative val="0"/>
            <c:bubble3D val="0"/>
            <c:spPr>
              <a:solidFill>
                <a:schemeClr val="accent2"/>
              </a:solidFill>
              <a:ln>
                <a:noFill/>
              </a:ln>
              <a:effectLst/>
            </c:spPr>
            <c:extLst>
              <c:ext xmlns:c16="http://schemas.microsoft.com/office/drawing/2014/chart" uri="{C3380CC4-5D6E-409C-BE32-E72D297353CC}">
                <c16:uniqueId val="{00000000-315E-4CF8-85A8-FC699C1726BC}"/>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BF2A-4539-8189-CDB0B0DC909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4"/>
                <c:pt idx="0">
                  <c:v>Sequential</c:v>
                </c:pt>
                <c:pt idx="1">
                  <c:v>OpenMP</c:v>
                </c:pt>
                <c:pt idx="2">
                  <c:v>OpenACC</c:v>
                </c:pt>
                <c:pt idx="3">
                  <c:v>Kokkos</c:v>
                </c:pt>
              </c:strCache>
            </c:strRef>
          </c:cat>
          <c:val>
            <c:numRef>
              <c:f>Sheet1!$B$2:$B$6</c:f>
              <c:numCache>
                <c:formatCode>General</c:formatCode>
                <c:ptCount val="4"/>
                <c:pt idx="0">
                  <c:v>0.96</c:v>
                </c:pt>
                <c:pt idx="1">
                  <c:v>8.5</c:v>
                </c:pt>
                <c:pt idx="2">
                  <c:v>7.6</c:v>
                </c:pt>
                <c:pt idx="3">
                  <c:v>9.6</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categoryFilterExceptions>
                <c15:categoryFilterException>
                  <c15:sqref>Sheet1!$B$6</c15:sqref>
                  <c15:spPr xmlns:c15="http://schemas.microsoft.com/office/drawing/2012/chart">
                    <a:solidFill>
                      <a:schemeClr val="accent2"/>
                    </a:solidFill>
                    <a:ln>
                      <a:noFill/>
                    </a:ln>
                    <a:effectLst/>
                  </c15:spPr>
                  <c15:invertIfNegative val="0"/>
                  <c15:bubble3D val="0"/>
                </c15:categoryFilterException>
              </c15:categoryFilterExceptions>
            </c:ext>
            <c:ext xmlns:c16="http://schemas.microsoft.com/office/drawing/2014/chart" uri="{C3380CC4-5D6E-409C-BE32-E72D297353CC}">
              <c16:uniqueId val="{00000000-BF2A-4539-8189-CDB0B0DC9090}"/>
            </c:ext>
          </c:extLst>
        </c:ser>
        <c:ser>
          <c:idx val="1"/>
          <c:order val="1"/>
          <c:spPr>
            <a:solidFill>
              <a:schemeClr val="accent2"/>
            </a:solidFill>
            <a:ln>
              <a:noFill/>
            </a:ln>
            <a:effectLst/>
          </c:spPr>
          <c:invertIfNegative val="0"/>
          <c:dPt>
            <c:idx val="2"/>
            <c:invertIfNegative val="0"/>
            <c:bubble3D val="0"/>
            <c:spPr>
              <a:solidFill>
                <a:schemeClr val="accent1"/>
              </a:solidFill>
              <a:ln>
                <a:noFill/>
              </a:ln>
              <a:effectLst/>
            </c:spPr>
            <c:extLst>
              <c:ext xmlns:c16="http://schemas.microsoft.com/office/drawing/2014/chart" uri="{C3380CC4-5D6E-409C-BE32-E72D297353CC}">
                <c16:uniqueId val="{00000001-315E-4CF8-85A8-FC699C1726BC}"/>
              </c:ext>
            </c:extLst>
          </c:dPt>
          <c:dPt>
            <c:idx val="3"/>
            <c:invertIfNegative val="0"/>
            <c:bubble3D val="0"/>
            <c:spPr>
              <a:solidFill>
                <a:schemeClr val="accent3"/>
              </a:solidFill>
              <a:ln>
                <a:noFill/>
              </a:ln>
              <a:effectLst/>
            </c:spPr>
            <c:extLst>
              <c:ext xmlns:c16="http://schemas.microsoft.com/office/drawing/2014/chart" uri="{C3380CC4-5D6E-409C-BE32-E72D297353CC}">
                <c16:uniqueId val="{00000008-BF2A-4539-8189-CDB0B0DC9090}"/>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6-BF2A-4539-8189-CDB0B0DC909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4"/>
                <c:pt idx="0">
                  <c:v>Sequential</c:v>
                </c:pt>
                <c:pt idx="1">
                  <c:v>OpenMP</c:v>
                </c:pt>
                <c:pt idx="2">
                  <c:v>OpenACC</c:v>
                </c:pt>
                <c:pt idx="3">
                  <c:v>Kokkos</c:v>
                </c:pt>
              </c:strCache>
            </c:strRef>
          </c:cat>
          <c:val>
            <c:numRef>
              <c:f>Sheet1!$C$2:$C$6</c:f>
              <c:numCache>
                <c:formatCode>General</c:formatCode>
                <c:ptCount val="4"/>
                <c:pt idx="0">
                  <c:v>1</c:v>
                </c:pt>
                <c:pt idx="1">
                  <c:v>11</c:v>
                </c:pt>
                <c:pt idx="2">
                  <c:v>51.1</c:v>
                </c:pt>
                <c:pt idx="3">
                  <c:v>21</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5="http://schemas.microsoft.com/office/drawing/2012/chart" uri="{02D57815-91ED-43cb-92C2-25804820EDAC}">
              <c15:categoryFilterExceptions>
                <c15:categoryFilterException>
                  <c15:sqref>Sheet1!$C$6</c15:sqref>
                  <c15:spPr xmlns:c15="http://schemas.microsoft.com/office/drawing/2012/chart">
                    <a:solidFill>
                      <a:schemeClr val="accent3"/>
                    </a:solidFill>
                    <a:ln>
                      <a:noFill/>
                    </a:ln>
                    <a:effectLst/>
                  </c15:spPr>
                  <c15:invertIfNegative val="0"/>
                  <c15:bubble3D val="0"/>
                </c15:categoryFilterException>
              </c15:categoryFilterExceptions>
            </c:ext>
            <c:ext xmlns:c16="http://schemas.microsoft.com/office/drawing/2014/chart" uri="{C3380CC4-5D6E-409C-BE32-E72D297353CC}">
              <c16:uniqueId val="{00000001-BF2A-4539-8189-CDB0B0DC9090}"/>
            </c:ext>
          </c:extLst>
        </c:ser>
        <c:dLbls>
          <c:dLblPos val="outEnd"/>
          <c:showLegendKey val="0"/>
          <c:showVal val="1"/>
          <c:showCatName val="0"/>
          <c:showSerName val="0"/>
          <c:showPercent val="0"/>
          <c:showBubbleSize val="0"/>
        </c:dLbls>
        <c:gapWidth val="219"/>
        <c:overlap val="-27"/>
        <c:axId val="1147314760"/>
        <c:axId val="1147309840"/>
      </c:barChart>
      <c:catAx>
        <c:axId val="1147314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147309840"/>
        <c:crosses val="autoZero"/>
        <c:auto val="1"/>
        <c:lblAlgn val="ctr"/>
        <c:lblOffset val="100"/>
        <c:noMultiLvlLbl val="0"/>
      </c:catAx>
      <c:valAx>
        <c:axId val="11473098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US" dirty="0">
                    <a:solidFill>
                      <a:schemeClr val="bg1"/>
                    </a:solidFill>
                  </a:rPr>
                  <a:t>Speed-up</a:t>
                </a:r>
                <a:r>
                  <a:rPr lang="en-US" baseline="0" dirty="0">
                    <a:solidFill>
                      <a:schemeClr val="bg1"/>
                    </a:solidFill>
                  </a:rPr>
                  <a:t> over sequential</a:t>
                </a:r>
                <a:endParaRPr lang="en-US" dirty="0">
                  <a:solidFill>
                    <a:schemeClr val="bg1"/>
                  </a:solidFill>
                </a:endParaRP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147314760"/>
        <c:crosses val="autoZero"/>
        <c:crossBetween val="between"/>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Pt>
            <c:idx val="3"/>
            <c:invertIfNegative val="0"/>
            <c:bubble3D val="0"/>
            <c:spPr>
              <a:solidFill>
                <a:schemeClr val="accent2"/>
              </a:solidFill>
              <a:ln>
                <a:noFill/>
              </a:ln>
              <a:effectLst/>
            </c:spPr>
            <c:extLst>
              <c:ext xmlns:c16="http://schemas.microsoft.com/office/drawing/2014/chart" uri="{C3380CC4-5D6E-409C-BE32-E72D297353CC}">
                <c16:uniqueId val="{00000000-315E-4CF8-85A8-FC699C1726BC}"/>
              </c:ext>
            </c:extLst>
          </c:dPt>
          <c:dPt>
            <c:idx val="4"/>
            <c:invertIfNegative val="0"/>
            <c:bubble3D val="0"/>
            <c:spPr>
              <a:solidFill>
                <a:schemeClr val="accent2"/>
              </a:solidFill>
              <a:ln>
                <a:noFill/>
              </a:ln>
              <a:effectLst/>
            </c:spPr>
            <c:extLst>
              <c:ext xmlns:c16="http://schemas.microsoft.com/office/drawing/2014/chart" uri="{C3380CC4-5D6E-409C-BE32-E72D297353CC}">
                <c16:uniqueId val="{00000010-7101-4E7A-AD48-E00F8AB35241}"/>
              </c:ext>
            </c:extLst>
          </c:dPt>
          <c:dPt>
            <c:idx val="5"/>
            <c:invertIfNegative val="0"/>
            <c:bubble3D val="0"/>
            <c:spPr>
              <a:solidFill>
                <a:schemeClr val="accent2"/>
              </a:solidFill>
              <a:ln>
                <a:noFill/>
              </a:ln>
              <a:effectLst/>
            </c:spPr>
            <c:extLst>
              <c:ext xmlns:c16="http://schemas.microsoft.com/office/drawing/2014/chart" uri="{C3380CC4-5D6E-409C-BE32-E72D297353CC}">
                <c16:uniqueId val="{00000007-BF2A-4539-8189-CDB0B0DC9090}"/>
              </c:ext>
            </c:extLst>
          </c:dPt>
          <c:dPt>
            <c:idx val="6"/>
            <c:invertIfNegative val="0"/>
            <c:bubble3D val="0"/>
            <c:spPr>
              <a:solidFill>
                <a:schemeClr val="accent2"/>
              </a:solidFill>
              <a:ln>
                <a:noFill/>
              </a:ln>
              <a:effectLst/>
            </c:spPr>
            <c:extLst>
              <c:ext xmlns:c16="http://schemas.microsoft.com/office/drawing/2014/chart" uri="{C3380CC4-5D6E-409C-BE32-E72D297353CC}">
                <c16:uniqueId val="{00000005-BF2A-4539-8189-CDB0B0DC909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Sequential</c:v>
                </c:pt>
                <c:pt idx="1">
                  <c:v>OpenMP</c:v>
                </c:pt>
                <c:pt idx="2">
                  <c:v>OpenACC</c:v>
                </c:pt>
                <c:pt idx="3">
                  <c:v>Kokkos</c:v>
                </c:pt>
                <c:pt idx="4">
                  <c:v>C++17 algorithms</c:v>
                </c:pt>
              </c:strCache>
            </c:strRef>
          </c:cat>
          <c:val>
            <c:numRef>
              <c:f>Sheet1!$B$2:$B$6</c:f>
              <c:numCache>
                <c:formatCode>General</c:formatCode>
                <c:ptCount val="5"/>
                <c:pt idx="0">
                  <c:v>0.96</c:v>
                </c:pt>
                <c:pt idx="1">
                  <c:v>8.5</c:v>
                </c:pt>
                <c:pt idx="2">
                  <c:v>7.6</c:v>
                </c:pt>
                <c:pt idx="3">
                  <c:v>9.6</c:v>
                </c:pt>
                <c:pt idx="4">
                  <c:v>6.8</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6="http://schemas.microsoft.com/office/drawing/2014/chart" uri="{C3380CC4-5D6E-409C-BE32-E72D297353CC}">
              <c16:uniqueId val="{00000000-BF2A-4539-8189-CDB0B0DC9090}"/>
            </c:ext>
          </c:extLst>
        </c:ser>
        <c:ser>
          <c:idx val="1"/>
          <c:order val="1"/>
          <c:spPr>
            <a:solidFill>
              <a:schemeClr val="accent2"/>
            </a:solidFill>
            <a:ln>
              <a:noFill/>
            </a:ln>
            <a:effectLst/>
          </c:spPr>
          <c:invertIfNegative val="0"/>
          <c:dPt>
            <c:idx val="2"/>
            <c:invertIfNegative val="0"/>
            <c:bubble3D val="0"/>
            <c:spPr>
              <a:solidFill>
                <a:schemeClr val="accent1"/>
              </a:solidFill>
              <a:ln>
                <a:noFill/>
              </a:ln>
              <a:effectLst/>
            </c:spPr>
            <c:extLst>
              <c:ext xmlns:c16="http://schemas.microsoft.com/office/drawing/2014/chart" uri="{C3380CC4-5D6E-409C-BE32-E72D297353CC}">
                <c16:uniqueId val="{00000001-315E-4CF8-85A8-FC699C1726BC}"/>
              </c:ext>
            </c:extLst>
          </c:dPt>
          <c:dPt>
            <c:idx val="3"/>
            <c:invertIfNegative val="0"/>
            <c:bubble3D val="0"/>
            <c:spPr>
              <a:solidFill>
                <a:schemeClr val="accent3"/>
              </a:solidFill>
              <a:ln>
                <a:noFill/>
              </a:ln>
              <a:effectLst/>
            </c:spPr>
            <c:extLst>
              <c:ext xmlns:c16="http://schemas.microsoft.com/office/drawing/2014/chart" uri="{C3380CC4-5D6E-409C-BE32-E72D297353CC}">
                <c16:uniqueId val="{00000008-BF2A-4539-8189-CDB0B0DC9090}"/>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3-BF2A-4539-8189-CDB0B0DC9090}"/>
              </c:ext>
            </c:extLst>
          </c:dPt>
          <c:dPt>
            <c:idx val="5"/>
            <c:invertIfNegative val="0"/>
            <c:bubble3D val="0"/>
            <c:spPr>
              <a:solidFill>
                <a:schemeClr val="accent3"/>
              </a:solidFill>
              <a:ln>
                <a:noFill/>
              </a:ln>
              <a:effectLst/>
            </c:spPr>
            <c:extLst>
              <c:ext xmlns:c16="http://schemas.microsoft.com/office/drawing/2014/chart" uri="{C3380CC4-5D6E-409C-BE32-E72D297353CC}">
                <c16:uniqueId val="{00000004-BF2A-4539-8189-CDB0B0DC9090}"/>
              </c:ext>
            </c:extLst>
          </c:dPt>
          <c:dPt>
            <c:idx val="6"/>
            <c:invertIfNegative val="0"/>
            <c:bubble3D val="0"/>
            <c:spPr>
              <a:solidFill>
                <a:schemeClr val="accent1"/>
              </a:solidFill>
              <a:ln>
                <a:noFill/>
              </a:ln>
              <a:effectLst/>
            </c:spPr>
            <c:extLst>
              <c:ext xmlns:c16="http://schemas.microsoft.com/office/drawing/2014/chart" uri="{C3380CC4-5D6E-409C-BE32-E72D297353CC}">
                <c16:uniqueId val="{00000006-BF2A-4539-8189-CDB0B0DC909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Sequential</c:v>
                </c:pt>
                <c:pt idx="1">
                  <c:v>OpenMP</c:v>
                </c:pt>
                <c:pt idx="2">
                  <c:v>OpenACC</c:v>
                </c:pt>
                <c:pt idx="3">
                  <c:v>Kokkos</c:v>
                </c:pt>
                <c:pt idx="4">
                  <c:v>C++17 algorithms</c:v>
                </c:pt>
              </c:strCache>
            </c:strRef>
          </c:cat>
          <c:val>
            <c:numRef>
              <c:f>Sheet1!$C$2:$C$6</c:f>
              <c:numCache>
                <c:formatCode>General</c:formatCode>
                <c:ptCount val="5"/>
                <c:pt idx="0">
                  <c:v>1</c:v>
                </c:pt>
                <c:pt idx="1">
                  <c:v>11</c:v>
                </c:pt>
                <c:pt idx="2">
                  <c:v>51.1</c:v>
                </c:pt>
                <c:pt idx="3">
                  <c:v>21</c:v>
                </c:pt>
                <c:pt idx="4">
                  <c:v>37.799999999999997</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6="http://schemas.microsoft.com/office/drawing/2014/chart" uri="{C3380CC4-5D6E-409C-BE32-E72D297353CC}">
              <c16:uniqueId val="{00000001-BF2A-4539-8189-CDB0B0DC9090}"/>
            </c:ext>
          </c:extLst>
        </c:ser>
        <c:dLbls>
          <c:dLblPos val="outEnd"/>
          <c:showLegendKey val="0"/>
          <c:showVal val="1"/>
          <c:showCatName val="0"/>
          <c:showSerName val="0"/>
          <c:showPercent val="0"/>
          <c:showBubbleSize val="0"/>
        </c:dLbls>
        <c:gapWidth val="219"/>
        <c:overlap val="-27"/>
        <c:axId val="1147314760"/>
        <c:axId val="1147309840"/>
      </c:barChart>
      <c:catAx>
        <c:axId val="1147314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147309840"/>
        <c:crosses val="autoZero"/>
        <c:auto val="1"/>
        <c:lblAlgn val="ctr"/>
        <c:lblOffset val="100"/>
        <c:noMultiLvlLbl val="0"/>
      </c:catAx>
      <c:valAx>
        <c:axId val="11473098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US" dirty="0">
                    <a:solidFill>
                      <a:schemeClr val="bg1"/>
                    </a:solidFill>
                  </a:rPr>
                  <a:t>Speed-up</a:t>
                </a:r>
                <a:r>
                  <a:rPr lang="en-US" baseline="0" dirty="0">
                    <a:solidFill>
                      <a:schemeClr val="bg1"/>
                    </a:solidFill>
                  </a:rPr>
                  <a:t> over sequential</a:t>
                </a:r>
                <a:endParaRPr lang="en-US" dirty="0">
                  <a:solidFill>
                    <a:schemeClr val="bg1"/>
                  </a:solidFill>
                </a:endParaRP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147314760"/>
        <c:crosses val="autoZero"/>
        <c:crossBetween val="between"/>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2"/>
                <c:pt idx="0">
                  <c:v>Sequential</c:v>
                </c:pt>
                <c:pt idx="1">
                  <c:v>C++11 threads</c:v>
                </c:pt>
              </c:strCache>
            </c:strRef>
          </c:cat>
          <c:val>
            <c:numRef>
              <c:f>Sheet1!$B$2:$B$8</c:f>
              <c:numCache>
                <c:formatCode>General</c:formatCode>
                <c:ptCount val="2"/>
                <c:pt idx="0">
                  <c:v>1</c:v>
                </c:pt>
                <c:pt idx="1">
                  <c:v>43.7</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6="http://schemas.microsoft.com/office/drawing/2014/chart" uri="{C3380CC4-5D6E-409C-BE32-E72D297353CC}">
              <c16:uniqueId val="{00000000-BF2A-4539-8189-CDB0B0DC9090}"/>
            </c:ext>
          </c:extLst>
        </c:ser>
        <c:ser>
          <c:idx val="1"/>
          <c:order val="1"/>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2"/>
                <c:pt idx="0">
                  <c:v>Sequential</c:v>
                </c:pt>
                <c:pt idx="1">
                  <c:v>C++11 threads</c:v>
                </c:pt>
              </c:strCache>
            </c:strRef>
          </c:cat>
          <c:val>
            <c:numRef>
              <c:f>Sheet1!$C$2:$C$8</c:f>
              <c:numCache>
                <c:formatCode>General</c:formatCode>
                <c:ptCount val="2"/>
                <c:pt idx="0">
                  <c:v>0.82</c:v>
                </c:pt>
                <c:pt idx="1">
                  <c:v>30.6</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6="http://schemas.microsoft.com/office/drawing/2014/chart" uri="{C3380CC4-5D6E-409C-BE32-E72D297353CC}">
              <c16:uniqueId val="{00000001-BF2A-4539-8189-CDB0B0DC9090}"/>
            </c:ext>
          </c:extLst>
        </c:ser>
        <c:dLbls>
          <c:dLblPos val="outEnd"/>
          <c:showLegendKey val="0"/>
          <c:showVal val="1"/>
          <c:showCatName val="0"/>
          <c:showSerName val="0"/>
          <c:showPercent val="0"/>
          <c:showBubbleSize val="0"/>
        </c:dLbls>
        <c:gapWidth val="219"/>
        <c:overlap val="-27"/>
        <c:axId val="1147314760"/>
        <c:axId val="1147309840"/>
      </c:barChart>
      <c:catAx>
        <c:axId val="1147314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147309840"/>
        <c:crosses val="autoZero"/>
        <c:auto val="1"/>
        <c:lblAlgn val="ctr"/>
        <c:lblOffset val="100"/>
        <c:noMultiLvlLbl val="0"/>
      </c:catAx>
      <c:valAx>
        <c:axId val="11473098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US" dirty="0">
                    <a:solidFill>
                      <a:schemeClr val="bg1"/>
                    </a:solidFill>
                  </a:rPr>
                  <a:t>Speed-up</a:t>
                </a:r>
                <a:r>
                  <a:rPr lang="en-US" baseline="0" dirty="0">
                    <a:solidFill>
                      <a:schemeClr val="bg1"/>
                    </a:solidFill>
                  </a:rPr>
                  <a:t> over sequential</a:t>
                </a:r>
                <a:endParaRPr lang="en-US" dirty="0">
                  <a:solidFill>
                    <a:schemeClr val="bg1"/>
                  </a:solidFill>
                </a:endParaRP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147314760"/>
        <c:crosses val="autoZero"/>
        <c:crossBetween val="between"/>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3"/>
                <c:pt idx="0">
                  <c:v>Sequential</c:v>
                </c:pt>
                <c:pt idx="1">
                  <c:v>C++11 threads</c:v>
                </c:pt>
                <c:pt idx="2">
                  <c:v>OpenMP</c:v>
                </c:pt>
              </c:strCache>
            </c:strRef>
          </c:cat>
          <c:val>
            <c:numRef>
              <c:f>Sheet1!$B$2:$B$8</c:f>
              <c:numCache>
                <c:formatCode>General</c:formatCode>
                <c:ptCount val="3"/>
                <c:pt idx="0">
                  <c:v>1</c:v>
                </c:pt>
                <c:pt idx="1">
                  <c:v>43.7</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6="http://schemas.microsoft.com/office/drawing/2014/chart" uri="{C3380CC4-5D6E-409C-BE32-E72D297353CC}">
              <c16:uniqueId val="{00000000-BF2A-4539-8189-CDB0B0DC9090}"/>
            </c:ext>
          </c:extLst>
        </c:ser>
        <c:ser>
          <c:idx val="1"/>
          <c:order val="1"/>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3"/>
                <c:pt idx="0">
                  <c:v>Sequential</c:v>
                </c:pt>
                <c:pt idx="1">
                  <c:v>C++11 threads</c:v>
                </c:pt>
                <c:pt idx="2">
                  <c:v>OpenMP</c:v>
                </c:pt>
              </c:strCache>
            </c:strRef>
          </c:cat>
          <c:val>
            <c:numRef>
              <c:f>Sheet1!$C$2:$C$8</c:f>
              <c:numCache>
                <c:formatCode>General</c:formatCode>
                <c:ptCount val="3"/>
                <c:pt idx="0">
                  <c:v>0.82</c:v>
                </c:pt>
                <c:pt idx="1">
                  <c:v>30.6</c:v>
                </c:pt>
                <c:pt idx="2">
                  <c:v>32.1</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6="http://schemas.microsoft.com/office/drawing/2014/chart" uri="{C3380CC4-5D6E-409C-BE32-E72D297353CC}">
              <c16:uniqueId val="{00000001-BF2A-4539-8189-CDB0B0DC9090}"/>
            </c:ext>
          </c:extLst>
        </c:ser>
        <c:dLbls>
          <c:dLblPos val="outEnd"/>
          <c:showLegendKey val="0"/>
          <c:showVal val="1"/>
          <c:showCatName val="0"/>
          <c:showSerName val="0"/>
          <c:showPercent val="0"/>
          <c:showBubbleSize val="0"/>
        </c:dLbls>
        <c:gapWidth val="219"/>
        <c:overlap val="-27"/>
        <c:axId val="1147314760"/>
        <c:axId val="1147309840"/>
      </c:barChart>
      <c:catAx>
        <c:axId val="1147314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147309840"/>
        <c:crosses val="autoZero"/>
        <c:auto val="1"/>
        <c:lblAlgn val="ctr"/>
        <c:lblOffset val="100"/>
        <c:noMultiLvlLbl val="0"/>
      </c:catAx>
      <c:valAx>
        <c:axId val="11473098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US" dirty="0">
                    <a:solidFill>
                      <a:schemeClr val="bg1"/>
                    </a:solidFill>
                  </a:rPr>
                  <a:t>Speed-up</a:t>
                </a:r>
                <a:r>
                  <a:rPr lang="en-US" baseline="0" dirty="0">
                    <a:solidFill>
                      <a:schemeClr val="bg1"/>
                    </a:solidFill>
                  </a:rPr>
                  <a:t> over sequential</a:t>
                </a:r>
                <a:endParaRPr lang="en-US" dirty="0">
                  <a:solidFill>
                    <a:schemeClr val="bg1"/>
                  </a:solidFill>
                </a:endParaRP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147314760"/>
        <c:crosses val="autoZero"/>
        <c:crossBetween val="between"/>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4"/>
                <c:pt idx="0">
                  <c:v>Sequential</c:v>
                </c:pt>
                <c:pt idx="1">
                  <c:v>C++11 threads</c:v>
                </c:pt>
                <c:pt idx="2">
                  <c:v>OpenMP</c:v>
                </c:pt>
                <c:pt idx="3">
                  <c:v>OpenACC</c:v>
                </c:pt>
              </c:strCache>
            </c:strRef>
          </c:cat>
          <c:val>
            <c:numRef>
              <c:f>Sheet1!$B$2:$B$8</c:f>
              <c:numCache>
                <c:formatCode>General</c:formatCode>
                <c:ptCount val="4"/>
                <c:pt idx="0">
                  <c:v>1</c:v>
                </c:pt>
                <c:pt idx="1">
                  <c:v>43.7</c:v>
                </c:pt>
                <c:pt idx="3">
                  <c:v>30.5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6="http://schemas.microsoft.com/office/drawing/2014/chart" uri="{C3380CC4-5D6E-409C-BE32-E72D297353CC}">
              <c16:uniqueId val="{00000000-BF2A-4539-8189-CDB0B0DC9090}"/>
            </c:ext>
          </c:extLst>
        </c:ser>
        <c:ser>
          <c:idx val="1"/>
          <c:order val="1"/>
          <c:spPr>
            <a:solidFill>
              <a:schemeClr val="accent2"/>
            </a:solidFill>
            <a:ln>
              <a:noFill/>
            </a:ln>
            <a:effectLst/>
          </c:spPr>
          <c:invertIfNegative val="0"/>
          <c:dPt>
            <c:idx val="3"/>
            <c:invertIfNegative val="0"/>
            <c:bubble3D val="0"/>
            <c:spPr>
              <a:solidFill>
                <a:schemeClr val="accent1"/>
              </a:solidFill>
              <a:ln>
                <a:noFill/>
              </a:ln>
              <a:effectLst/>
            </c:spPr>
            <c:extLst>
              <c:ext xmlns:c16="http://schemas.microsoft.com/office/drawing/2014/chart" uri="{C3380CC4-5D6E-409C-BE32-E72D297353CC}">
                <c16:uniqueId val="{00000008-BF2A-4539-8189-CDB0B0DC909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4"/>
                <c:pt idx="0">
                  <c:v>Sequential</c:v>
                </c:pt>
                <c:pt idx="1">
                  <c:v>C++11 threads</c:v>
                </c:pt>
                <c:pt idx="2">
                  <c:v>OpenMP</c:v>
                </c:pt>
                <c:pt idx="3">
                  <c:v>OpenACC</c:v>
                </c:pt>
              </c:strCache>
            </c:strRef>
          </c:cat>
          <c:val>
            <c:numRef>
              <c:f>Sheet1!$C$2:$C$8</c:f>
              <c:numCache>
                <c:formatCode>General</c:formatCode>
                <c:ptCount val="4"/>
                <c:pt idx="0">
                  <c:v>0.82</c:v>
                </c:pt>
                <c:pt idx="1">
                  <c:v>30.6</c:v>
                </c:pt>
                <c:pt idx="2">
                  <c:v>32.1</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6="http://schemas.microsoft.com/office/drawing/2014/chart" uri="{C3380CC4-5D6E-409C-BE32-E72D297353CC}">
              <c16:uniqueId val="{00000001-BF2A-4539-8189-CDB0B0DC9090}"/>
            </c:ext>
          </c:extLst>
        </c:ser>
        <c:dLbls>
          <c:dLblPos val="outEnd"/>
          <c:showLegendKey val="0"/>
          <c:showVal val="1"/>
          <c:showCatName val="0"/>
          <c:showSerName val="0"/>
          <c:showPercent val="0"/>
          <c:showBubbleSize val="0"/>
        </c:dLbls>
        <c:gapWidth val="219"/>
        <c:overlap val="-27"/>
        <c:axId val="1147314760"/>
        <c:axId val="1147309840"/>
      </c:barChart>
      <c:catAx>
        <c:axId val="1147314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147309840"/>
        <c:crosses val="autoZero"/>
        <c:auto val="1"/>
        <c:lblAlgn val="ctr"/>
        <c:lblOffset val="100"/>
        <c:noMultiLvlLbl val="0"/>
      </c:catAx>
      <c:valAx>
        <c:axId val="11473098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US" dirty="0">
                    <a:solidFill>
                      <a:schemeClr val="bg1"/>
                    </a:solidFill>
                  </a:rPr>
                  <a:t>Speed-up</a:t>
                </a:r>
                <a:r>
                  <a:rPr lang="en-US" baseline="0" dirty="0">
                    <a:solidFill>
                      <a:schemeClr val="bg1"/>
                    </a:solidFill>
                  </a:rPr>
                  <a:t> over sequential</a:t>
                </a:r>
                <a:endParaRPr lang="en-US" dirty="0">
                  <a:solidFill>
                    <a:schemeClr val="bg1"/>
                  </a:solidFill>
                </a:endParaRP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147314760"/>
        <c:crosses val="autoZero"/>
        <c:crossBetween val="between"/>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4"/>
                <c:pt idx="0">
                  <c:v>Sequential</c:v>
                </c:pt>
                <c:pt idx="1">
                  <c:v>C++11 threads</c:v>
                </c:pt>
                <c:pt idx="2">
                  <c:v>OpenMP</c:v>
                </c:pt>
                <c:pt idx="3">
                  <c:v>OpenACC</c:v>
                </c:pt>
              </c:strCache>
            </c:strRef>
          </c:cat>
          <c:val>
            <c:numRef>
              <c:f>Sheet1!$B$2:$B$8</c:f>
              <c:numCache>
                <c:formatCode>General</c:formatCode>
                <c:ptCount val="4"/>
                <c:pt idx="0">
                  <c:v>1</c:v>
                </c:pt>
                <c:pt idx="1">
                  <c:v>43.7</c:v>
                </c:pt>
                <c:pt idx="3">
                  <c:v>30.5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6="http://schemas.microsoft.com/office/drawing/2014/chart" uri="{C3380CC4-5D6E-409C-BE32-E72D297353CC}">
              <c16:uniqueId val="{00000000-BF2A-4539-8189-CDB0B0DC9090}"/>
            </c:ext>
          </c:extLst>
        </c:ser>
        <c:ser>
          <c:idx val="1"/>
          <c:order val="1"/>
          <c:spPr>
            <a:solidFill>
              <a:schemeClr val="accent2"/>
            </a:solidFill>
            <a:ln>
              <a:noFill/>
            </a:ln>
            <a:effectLst/>
          </c:spPr>
          <c:invertIfNegative val="0"/>
          <c:dPt>
            <c:idx val="3"/>
            <c:invertIfNegative val="0"/>
            <c:bubble3D val="0"/>
            <c:spPr>
              <a:solidFill>
                <a:schemeClr val="accent1"/>
              </a:solidFill>
              <a:ln>
                <a:noFill/>
              </a:ln>
              <a:effectLst/>
            </c:spPr>
            <c:extLst>
              <c:ext xmlns:c16="http://schemas.microsoft.com/office/drawing/2014/chart" uri="{C3380CC4-5D6E-409C-BE32-E72D297353CC}">
                <c16:uniqueId val="{00000008-BF2A-4539-8189-CDB0B0DC909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4"/>
                <c:pt idx="0">
                  <c:v>Sequential</c:v>
                </c:pt>
                <c:pt idx="1">
                  <c:v>C++11 threads</c:v>
                </c:pt>
                <c:pt idx="2">
                  <c:v>OpenMP</c:v>
                </c:pt>
                <c:pt idx="3">
                  <c:v>OpenACC</c:v>
                </c:pt>
              </c:strCache>
            </c:strRef>
          </c:cat>
          <c:val>
            <c:numRef>
              <c:f>Sheet1!$C$2:$C$8</c:f>
              <c:numCache>
                <c:formatCode>General</c:formatCode>
                <c:ptCount val="4"/>
                <c:pt idx="0">
                  <c:v>0.82</c:v>
                </c:pt>
                <c:pt idx="1">
                  <c:v>30.6</c:v>
                </c:pt>
                <c:pt idx="2">
                  <c:v>32.1</c:v>
                </c:pt>
                <c:pt idx="3">
                  <c:v>1073</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6="http://schemas.microsoft.com/office/drawing/2014/chart" uri="{C3380CC4-5D6E-409C-BE32-E72D297353CC}">
              <c16:uniqueId val="{00000001-BF2A-4539-8189-CDB0B0DC9090}"/>
            </c:ext>
          </c:extLst>
        </c:ser>
        <c:dLbls>
          <c:dLblPos val="outEnd"/>
          <c:showLegendKey val="0"/>
          <c:showVal val="1"/>
          <c:showCatName val="0"/>
          <c:showSerName val="0"/>
          <c:showPercent val="0"/>
          <c:showBubbleSize val="0"/>
        </c:dLbls>
        <c:gapWidth val="219"/>
        <c:overlap val="-27"/>
        <c:axId val="1147314760"/>
        <c:axId val="1147309840"/>
      </c:barChart>
      <c:catAx>
        <c:axId val="1147314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147309840"/>
        <c:crosses val="autoZero"/>
        <c:auto val="1"/>
        <c:lblAlgn val="ctr"/>
        <c:lblOffset val="100"/>
        <c:noMultiLvlLbl val="0"/>
      </c:catAx>
      <c:valAx>
        <c:axId val="11473098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US" dirty="0">
                    <a:solidFill>
                      <a:schemeClr val="bg1"/>
                    </a:solidFill>
                  </a:rPr>
                  <a:t>Speed-up</a:t>
                </a:r>
                <a:r>
                  <a:rPr lang="en-US" baseline="0" dirty="0">
                    <a:solidFill>
                      <a:schemeClr val="bg1"/>
                    </a:solidFill>
                  </a:rPr>
                  <a:t> over sequential</a:t>
                </a:r>
                <a:endParaRPr lang="en-US" dirty="0">
                  <a:solidFill>
                    <a:schemeClr val="bg1"/>
                  </a:solidFill>
                </a:endParaRP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147314760"/>
        <c:crosses val="autoZero"/>
        <c:crossBetween val="between"/>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5"/>
                <c:pt idx="0">
                  <c:v>Sequential</c:v>
                </c:pt>
                <c:pt idx="1">
                  <c:v>C++11 threads</c:v>
                </c:pt>
                <c:pt idx="2">
                  <c:v>OpenMP</c:v>
                </c:pt>
                <c:pt idx="3">
                  <c:v>OpenACC</c:v>
                </c:pt>
                <c:pt idx="4">
                  <c:v>CUDA</c:v>
                </c:pt>
              </c:strCache>
            </c:strRef>
          </c:cat>
          <c:val>
            <c:numRef>
              <c:f>Sheet1!$B$2:$B$8</c:f>
              <c:numCache>
                <c:formatCode>General</c:formatCode>
                <c:ptCount val="5"/>
                <c:pt idx="0">
                  <c:v>1</c:v>
                </c:pt>
                <c:pt idx="1">
                  <c:v>43.7</c:v>
                </c:pt>
                <c:pt idx="3">
                  <c:v>30.5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6="http://schemas.microsoft.com/office/drawing/2014/chart" uri="{C3380CC4-5D6E-409C-BE32-E72D297353CC}">
              <c16:uniqueId val="{00000000-BF2A-4539-8189-CDB0B0DC9090}"/>
            </c:ext>
          </c:extLst>
        </c:ser>
        <c:ser>
          <c:idx val="1"/>
          <c:order val="1"/>
          <c:spPr>
            <a:solidFill>
              <a:schemeClr val="accent2"/>
            </a:solidFill>
            <a:ln>
              <a:noFill/>
            </a:ln>
            <a:effectLst/>
          </c:spPr>
          <c:invertIfNegative val="0"/>
          <c:dPt>
            <c:idx val="3"/>
            <c:invertIfNegative val="0"/>
            <c:bubble3D val="0"/>
            <c:spPr>
              <a:solidFill>
                <a:schemeClr val="accent1"/>
              </a:solidFill>
              <a:ln>
                <a:noFill/>
              </a:ln>
              <a:effectLst/>
            </c:spPr>
            <c:extLst>
              <c:ext xmlns:c16="http://schemas.microsoft.com/office/drawing/2014/chart" uri="{C3380CC4-5D6E-409C-BE32-E72D297353CC}">
                <c16:uniqueId val="{00000008-BF2A-4539-8189-CDB0B0DC9090}"/>
              </c:ext>
            </c:extLst>
          </c:dPt>
          <c:dPt>
            <c:idx val="4"/>
            <c:invertIfNegative val="0"/>
            <c:bubble3D val="0"/>
            <c:spPr>
              <a:solidFill>
                <a:schemeClr val="accent3"/>
              </a:solidFill>
              <a:ln>
                <a:noFill/>
              </a:ln>
              <a:effectLst/>
            </c:spPr>
            <c:extLst>
              <c:ext xmlns:c16="http://schemas.microsoft.com/office/drawing/2014/chart" uri="{C3380CC4-5D6E-409C-BE32-E72D297353CC}">
                <c16:uniqueId val="{00000003-BF2A-4539-8189-CDB0B0DC909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5"/>
                <c:pt idx="0">
                  <c:v>Sequential</c:v>
                </c:pt>
                <c:pt idx="1">
                  <c:v>C++11 threads</c:v>
                </c:pt>
                <c:pt idx="2">
                  <c:v>OpenMP</c:v>
                </c:pt>
                <c:pt idx="3">
                  <c:v>OpenACC</c:v>
                </c:pt>
                <c:pt idx="4">
                  <c:v>CUDA</c:v>
                </c:pt>
              </c:strCache>
            </c:strRef>
          </c:cat>
          <c:val>
            <c:numRef>
              <c:f>Sheet1!$C$2:$C$8</c:f>
              <c:numCache>
                <c:formatCode>General</c:formatCode>
                <c:ptCount val="5"/>
                <c:pt idx="0">
                  <c:v>0.82</c:v>
                </c:pt>
                <c:pt idx="1">
                  <c:v>30.6</c:v>
                </c:pt>
                <c:pt idx="2">
                  <c:v>32.1</c:v>
                </c:pt>
                <c:pt idx="3">
                  <c:v>1073</c:v>
                </c:pt>
                <c:pt idx="4">
                  <c:v>1248</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6="http://schemas.microsoft.com/office/drawing/2014/chart" uri="{C3380CC4-5D6E-409C-BE32-E72D297353CC}">
              <c16:uniqueId val="{00000001-BF2A-4539-8189-CDB0B0DC9090}"/>
            </c:ext>
          </c:extLst>
        </c:ser>
        <c:dLbls>
          <c:dLblPos val="outEnd"/>
          <c:showLegendKey val="0"/>
          <c:showVal val="1"/>
          <c:showCatName val="0"/>
          <c:showSerName val="0"/>
          <c:showPercent val="0"/>
          <c:showBubbleSize val="0"/>
        </c:dLbls>
        <c:gapWidth val="219"/>
        <c:overlap val="-27"/>
        <c:axId val="1147314760"/>
        <c:axId val="1147309840"/>
      </c:barChart>
      <c:catAx>
        <c:axId val="1147314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147309840"/>
        <c:crosses val="autoZero"/>
        <c:auto val="1"/>
        <c:lblAlgn val="ctr"/>
        <c:lblOffset val="100"/>
        <c:noMultiLvlLbl val="0"/>
      </c:catAx>
      <c:valAx>
        <c:axId val="11473098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US" dirty="0">
                    <a:solidFill>
                      <a:schemeClr val="bg1"/>
                    </a:solidFill>
                  </a:rPr>
                  <a:t>Speed-up</a:t>
                </a:r>
                <a:r>
                  <a:rPr lang="en-US" baseline="0" dirty="0">
                    <a:solidFill>
                      <a:schemeClr val="bg1"/>
                    </a:solidFill>
                  </a:rPr>
                  <a:t> over sequential</a:t>
                </a:r>
                <a:endParaRPr lang="en-US" dirty="0">
                  <a:solidFill>
                    <a:schemeClr val="bg1"/>
                  </a:solidFill>
                </a:endParaRP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147314760"/>
        <c:crosses val="autoZero"/>
        <c:crossBetween val="between"/>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Pt>
            <c:idx val="5"/>
            <c:invertIfNegative val="0"/>
            <c:bubble3D val="0"/>
            <c:spPr>
              <a:solidFill>
                <a:schemeClr val="accent2"/>
              </a:solidFill>
              <a:ln>
                <a:noFill/>
              </a:ln>
              <a:effectLst/>
            </c:spPr>
            <c:extLst>
              <c:ext xmlns:c16="http://schemas.microsoft.com/office/drawing/2014/chart" uri="{C3380CC4-5D6E-409C-BE32-E72D297353CC}">
                <c16:uniqueId val="{00000007-BF2A-4539-8189-CDB0B0DC909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6"/>
                <c:pt idx="0">
                  <c:v>Sequential</c:v>
                </c:pt>
                <c:pt idx="1">
                  <c:v>C++11 threads</c:v>
                </c:pt>
                <c:pt idx="2">
                  <c:v>OpenMP</c:v>
                </c:pt>
                <c:pt idx="3">
                  <c:v>OpenACC</c:v>
                </c:pt>
                <c:pt idx="4">
                  <c:v>CUDA</c:v>
                </c:pt>
                <c:pt idx="5">
                  <c:v>Kokkos</c:v>
                </c:pt>
              </c:strCache>
            </c:strRef>
          </c:cat>
          <c:val>
            <c:numRef>
              <c:f>Sheet1!$B$2:$B$8</c:f>
              <c:numCache>
                <c:formatCode>General</c:formatCode>
                <c:ptCount val="6"/>
                <c:pt idx="0">
                  <c:v>1</c:v>
                </c:pt>
                <c:pt idx="1">
                  <c:v>43.7</c:v>
                </c:pt>
                <c:pt idx="3">
                  <c:v>30.5</c:v>
                </c:pt>
                <c:pt idx="5">
                  <c:v>33.4</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6="http://schemas.microsoft.com/office/drawing/2014/chart" uri="{C3380CC4-5D6E-409C-BE32-E72D297353CC}">
              <c16:uniqueId val="{00000000-BF2A-4539-8189-CDB0B0DC9090}"/>
            </c:ext>
          </c:extLst>
        </c:ser>
        <c:ser>
          <c:idx val="1"/>
          <c:order val="1"/>
          <c:spPr>
            <a:solidFill>
              <a:schemeClr val="accent2"/>
            </a:solidFill>
            <a:ln>
              <a:noFill/>
            </a:ln>
            <a:effectLst/>
          </c:spPr>
          <c:invertIfNegative val="0"/>
          <c:dPt>
            <c:idx val="3"/>
            <c:invertIfNegative val="0"/>
            <c:bubble3D val="0"/>
            <c:spPr>
              <a:solidFill>
                <a:schemeClr val="accent1"/>
              </a:solidFill>
              <a:ln>
                <a:noFill/>
              </a:ln>
              <a:effectLst/>
            </c:spPr>
            <c:extLst>
              <c:ext xmlns:c16="http://schemas.microsoft.com/office/drawing/2014/chart" uri="{C3380CC4-5D6E-409C-BE32-E72D297353CC}">
                <c16:uniqueId val="{00000008-BF2A-4539-8189-CDB0B0DC9090}"/>
              </c:ext>
            </c:extLst>
          </c:dPt>
          <c:dPt>
            <c:idx val="4"/>
            <c:invertIfNegative val="0"/>
            <c:bubble3D val="0"/>
            <c:spPr>
              <a:solidFill>
                <a:schemeClr val="accent3"/>
              </a:solidFill>
              <a:ln>
                <a:noFill/>
              </a:ln>
              <a:effectLst/>
            </c:spPr>
            <c:extLst>
              <c:ext xmlns:c16="http://schemas.microsoft.com/office/drawing/2014/chart" uri="{C3380CC4-5D6E-409C-BE32-E72D297353CC}">
                <c16:uniqueId val="{00000003-BF2A-4539-8189-CDB0B0DC9090}"/>
              </c:ext>
            </c:extLst>
          </c:dPt>
          <c:dPt>
            <c:idx val="5"/>
            <c:invertIfNegative val="0"/>
            <c:bubble3D val="0"/>
            <c:spPr>
              <a:solidFill>
                <a:schemeClr val="accent3"/>
              </a:solidFill>
              <a:ln>
                <a:noFill/>
              </a:ln>
              <a:effectLst/>
            </c:spPr>
            <c:extLst>
              <c:ext xmlns:c16="http://schemas.microsoft.com/office/drawing/2014/chart" uri="{C3380CC4-5D6E-409C-BE32-E72D297353CC}">
                <c16:uniqueId val="{00000004-BF2A-4539-8189-CDB0B0DC909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6"/>
                <c:pt idx="0">
                  <c:v>Sequential</c:v>
                </c:pt>
                <c:pt idx="1">
                  <c:v>C++11 threads</c:v>
                </c:pt>
                <c:pt idx="2">
                  <c:v>OpenMP</c:v>
                </c:pt>
                <c:pt idx="3">
                  <c:v>OpenACC</c:v>
                </c:pt>
                <c:pt idx="4">
                  <c:v>CUDA</c:v>
                </c:pt>
                <c:pt idx="5">
                  <c:v>Kokkos</c:v>
                </c:pt>
              </c:strCache>
            </c:strRef>
          </c:cat>
          <c:val>
            <c:numRef>
              <c:f>Sheet1!$C$2:$C$8</c:f>
              <c:numCache>
                <c:formatCode>General</c:formatCode>
                <c:ptCount val="6"/>
                <c:pt idx="0">
                  <c:v>0.82</c:v>
                </c:pt>
                <c:pt idx="1">
                  <c:v>30.6</c:v>
                </c:pt>
                <c:pt idx="2">
                  <c:v>32.1</c:v>
                </c:pt>
                <c:pt idx="3">
                  <c:v>1073</c:v>
                </c:pt>
                <c:pt idx="4">
                  <c:v>1248</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6="http://schemas.microsoft.com/office/drawing/2014/chart" uri="{C3380CC4-5D6E-409C-BE32-E72D297353CC}">
              <c16:uniqueId val="{00000001-BF2A-4539-8189-CDB0B0DC9090}"/>
            </c:ext>
          </c:extLst>
        </c:ser>
        <c:dLbls>
          <c:dLblPos val="outEnd"/>
          <c:showLegendKey val="0"/>
          <c:showVal val="1"/>
          <c:showCatName val="0"/>
          <c:showSerName val="0"/>
          <c:showPercent val="0"/>
          <c:showBubbleSize val="0"/>
        </c:dLbls>
        <c:gapWidth val="219"/>
        <c:overlap val="-27"/>
        <c:axId val="1147314760"/>
        <c:axId val="1147309840"/>
      </c:barChart>
      <c:catAx>
        <c:axId val="1147314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147309840"/>
        <c:crosses val="autoZero"/>
        <c:auto val="1"/>
        <c:lblAlgn val="ctr"/>
        <c:lblOffset val="100"/>
        <c:noMultiLvlLbl val="0"/>
      </c:catAx>
      <c:valAx>
        <c:axId val="1147309840"/>
        <c:scaling>
          <c:orientation val="minMax"/>
          <c:max val="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US" dirty="0">
                    <a:solidFill>
                      <a:schemeClr val="bg1"/>
                    </a:solidFill>
                  </a:rPr>
                  <a:t>Speed-up</a:t>
                </a:r>
                <a:r>
                  <a:rPr lang="en-US" baseline="0" dirty="0">
                    <a:solidFill>
                      <a:schemeClr val="bg1"/>
                    </a:solidFill>
                  </a:rPr>
                  <a:t> over sequential</a:t>
                </a:r>
                <a:endParaRPr lang="en-US" dirty="0">
                  <a:solidFill>
                    <a:schemeClr val="bg1"/>
                  </a:solidFill>
                </a:endParaRP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147314760"/>
        <c:crosses val="autoZero"/>
        <c:crossBetween val="between"/>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Pt>
            <c:idx val="5"/>
            <c:invertIfNegative val="0"/>
            <c:bubble3D val="0"/>
            <c:spPr>
              <a:solidFill>
                <a:schemeClr val="accent2"/>
              </a:solidFill>
              <a:ln>
                <a:noFill/>
              </a:ln>
              <a:effectLst/>
            </c:spPr>
            <c:extLst>
              <c:ext xmlns:c16="http://schemas.microsoft.com/office/drawing/2014/chart" uri="{C3380CC4-5D6E-409C-BE32-E72D297353CC}">
                <c16:uniqueId val="{00000007-BF2A-4539-8189-CDB0B0DC909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6"/>
                <c:pt idx="0">
                  <c:v>Sequential</c:v>
                </c:pt>
                <c:pt idx="1">
                  <c:v>C++11 threads</c:v>
                </c:pt>
                <c:pt idx="2">
                  <c:v>OpenMP</c:v>
                </c:pt>
                <c:pt idx="3">
                  <c:v>OpenACC</c:v>
                </c:pt>
                <c:pt idx="4">
                  <c:v>CUDA</c:v>
                </c:pt>
                <c:pt idx="5">
                  <c:v>Kokkos</c:v>
                </c:pt>
              </c:strCache>
            </c:strRef>
          </c:cat>
          <c:val>
            <c:numRef>
              <c:f>Sheet1!$B$2:$B$8</c:f>
              <c:numCache>
                <c:formatCode>General</c:formatCode>
                <c:ptCount val="6"/>
                <c:pt idx="0">
                  <c:v>1</c:v>
                </c:pt>
                <c:pt idx="1">
                  <c:v>43.7</c:v>
                </c:pt>
                <c:pt idx="3">
                  <c:v>30.5</c:v>
                </c:pt>
                <c:pt idx="5">
                  <c:v>33.4</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6="http://schemas.microsoft.com/office/drawing/2014/chart" uri="{C3380CC4-5D6E-409C-BE32-E72D297353CC}">
              <c16:uniqueId val="{00000000-BF2A-4539-8189-CDB0B0DC9090}"/>
            </c:ext>
          </c:extLst>
        </c:ser>
        <c:ser>
          <c:idx val="1"/>
          <c:order val="1"/>
          <c:spPr>
            <a:solidFill>
              <a:schemeClr val="accent2"/>
            </a:solidFill>
            <a:ln>
              <a:noFill/>
            </a:ln>
            <a:effectLst/>
          </c:spPr>
          <c:invertIfNegative val="0"/>
          <c:dPt>
            <c:idx val="3"/>
            <c:invertIfNegative val="0"/>
            <c:bubble3D val="0"/>
            <c:spPr>
              <a:solidFill>
                <a:schemeClr val="accent1"/>
              </a:solidFill>
              <a:ln>
                <a:noFill/>
              </a:ln>
              <a:effectLst/>
            </c:spPr>
            <c:extLst>
              <c:ext xmlns:c16="http://schemas.microsoft.com/office/drawing/2014/chart" uri="{C3380CC4-5D6E-409C-BE32-E72D297353CC}">
                <c16:uniqueId val="{00000008-BF2A-4539-8189-CDB0B0DC9090}"/>
              </c:ext>
            </c:extLst>
          </c:dPt>
          <c:dPt>
            <c:idx val="4"/>
            <c:invertIfNegative val="0"/>
            <c:bubble3D val="0"/>
            <c:spPr>
              <a:solidFill>
                <a:schemeClr val="accent3"/>
              </a:solidFill>
              <a:ln>
                <a:noFill/>
              </a:ln>
              <a:effectLst/>
            </c:spPr>
            <c:extLst>
              <c:ext xmlns:c16="http://schemas.microsoft.com/office/drawing/2014/chart" uri="{C3380CC4-5D6E-409C-BE32-E72D297353CC}">
                <c16:uniqueId val="{00000003-BF2A-4539-8189-CDB0B0DC9090}"/>
              </c:ext>
            </c:extLst>
          </c:dPt>
          <c:dPt>
            <c:idx val="5"/>
            <c:invertIfNegative val="0"/>
            <c:bubble3D val="0"/>
            <c:spPr>
              <a:solidFill>
                <a:schemeClr val="accent3"/>
              </a:solidFill>
              <a:ln>
                <a:noFill/>
              </a:ln>
              <a:effectLst/>
            </c:spPr>
            <c:extLst>
              <c:ext xmlns:c16="http://schemas.microsoft.com/office/drawing/2014/chart" uri="{C3380CC4-5D6E-409C-BE32-E72D297353CC}">
                <c16:uniqueId val="{00000004-BF2A-4539-8189-CDB0B0DC909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6"/>
                <c:pt idx="0">
                  <c:v>Sequential</c:v>
                </c:pt>
                <c:pt idx="1">
                  <c:v>C++11 threads</c:v>
                </c:pt>
                <c:pt idx="2">
                  <c:v>OpenMP</c:v>
                </c:pt>
                <c:pt idx="3">
                  <c:v>OpenACC</c:v>
                </c:pt>
                <c:pt idx="4">
                  <c:v>CUDA</c:v>
                </c:pt>
                <c:pt idx="5">
                  <c:v>Kokkos</c:v>
                </c:pt>
              </c:strCache>
            </c:strRef>
          </c:cat>
          <c:val>
            <c:numRef>
              <c:f>Sheet1!$C$2:$C$8</c:f>
              <c:numCache>
                <c:formatCode>General</c:formatCode>
                <c:ptCount val="6"/>
                <c:pt idx="0">
                  <c:v>0.82</c:v>
                </c:pt>
                <c:pt idx="1">
                  <c:v>30.6</c:v>
                </c:pt>
                <c:pt idx="2">
                  <c:v>32.1</c:v>
                </c:pt>
                <c:pt idx="3">
                  <c:v>1073</c:v>
                </c:pt>
                <c:pt idx="4">
                  <c:v>1248</c:v>
                </c:pt>
                <c:pt idx="5">
                  <c:v>384</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6="http://schemas.microsoft.com/office/drawing/2014/chart" uri="{C3380CC4-5D6E-409C-BE32-E72D297353CC}">
              <c16:uniqueId val="{00000001-BF2A-4539-8189-CDB0B0DC9090}"/>
            </c:ext>
          </c:extLst>
        </c:ser>
        <c:dLbls>
          <c:dLblPos val="outEnd"/>
          <c:showLegendKey val="0"/>
          <c:showVal val="1"/>
          <c:showCatName val="0"/>
          <c:showSerName val="0"/>
          <c:showPercent val="0"/>
          <c:showBubbleSize val="0"/>
        </c:dLbls>
        <c:gapWidth val="219"/>
        <c:overlap val="-27"/>
        <c:axId val="1147314760"/>
        <c:axId val="1147309840"/>
      </c:barChart>
      <c:catAx>
        <c:axId val="1147314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147309840"/>
        <c:crosses val="autoZero"/>
        <c:auto val="1"/>
        <c:lblAlgn val="ctr"/>
        <c:lblOffset val="100"/>
        <c:noMultiLvlLbl val="0"/>
      </c:catAx>
      <c:valAx>
        <c:axId val="11473098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US" dirty="0">
                    <a:solidFill>
                      <a:schemeClr val="bg1"/>
                    </a:solidFill>
                  </a:rPr>
                  <a:t>Speed-up</a:t>
                </a:r>
                <a:r>
                  <a:rPr lang="en-US" baseline="0" dirty="0">
                    <a:solidFill>
                      <a:schemeClr val="bg1"/>
                    </a:solidFill>
                  </a:rPr>
                  <a:t> over sequential</a:t>
                </a:r>
                <a:endParaRPr lang="en-US" dirty="0">
                  <a:solidFill>
                    <a:schemeClr val="bg1"/>
                  </a:solidFill>
                </a:endParaRP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147314760"/>
        <c:crosses val="autoZero"/>
        <c:crossBetween val="between"/>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Pt>
            <c:idx val="5"/>
            <c:invertIfNegative val="0"/>
            <c:bubble3D val="0"/>
            <c:spPr>
              <a:solidFill>
                <a:schemeClr val="accent2"/>
              </a:solidFill>
              <a:ln>
                <a:noFill/>
              </a:ln>
              <a:effectLst/>
            </c:spPr>
            <c:extLst>
              <c:ext xmlns:c16="http://schemas.microsoft.com/office/drawing/2014/chart" uri="{C3380CC4-5D6E-409C-BE32-E72D297353CC}">
                <c16:uniqueId val="{00000007-BF2A-4539-8189-CDB0B0DC909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6"/>
                <c:pt idx="0">
                  <c:v>Sequential</c:v>
                </c:pt>
                <c:pt idx="1">
                  <c:v>C++11 threads</c:v>
                </c:pt>
                <c:pt idx="2">
                  <c:v>OpenMP</c:v>
                </c:pt>
                <c:pt idx="3">
                  <c:v>OpenACC</c:v>
                </c:pt>
                <c:pt idx="4">
                  <c:v>CUDA</c:v>
                </c:pt>
                <c:pt idx="5">
                  <c:v>Kokkos</c:v>
                </c:pt>
              </c:strCache>
            </c:strRef>
          </c:cat>
          <c:val>
            <c:numRef>
              <c:f>Sheet1!$B$2:$B$8</c:f>
              <c:numCache>
                <c:formatCode>General</c:formatCode>
                <c:ptCount val="6"/>
                <c:pt idx="0">
                  <c:v>1</c:v>
                </c:pt>
                <c:pt idx="1">
                  <c:v>43.7</c:v>
                </c:pt>
                <c:pt idx="3">
                  <c:v>30.5</c:v>
                </c:pt>
                <c:pt idx="5">
                  <c:v>33.4</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6="http://schemas.microsoft.com/office/drawing/2014/chart" uri="{C3380CC4-5D6E-409C-BE32-E72D297353CC}">
              <c16:uniqueId val="{00000000-BF2A-4539-8189-CDB0B0DC9090}"/>
            </c:ext>
          </c:extLst>
        </c:ser>
        <c:ser>
          <c:idx val="1"/>
          <c:order val="1"/>
          <c:spPr>
            <a:solidFill>
              <a:schemeClr val="accent2"/>
            </a:solidFill>
            <a:ln>
              <a:noFill/>
            </a:ln>
            <a:effectLst/>
          </c:spPr>
          <c:invertIfNegative val="0"/>
          <c:dPt>
            <c:idx val="3"/>
            <c:invertIfNegative val="0"/>
            <c:bubble3D val="0"/>
            <c:spPr>
              <a:solidFill>
                <a:schemeClr val="accent1"/>
              </a:solidFill>
              <a:ln>
                <a:noFill/>
              </a:ln>
              <a:effectLst/>
            </c:spPr>
            <c:extLst>
              <c:ext xmlns:c16="http://schemas.microsoft.com/office/drawing/2014/chart" uri="{C3380CC4-5D6E-409C-BE32-E72D297353CC}">
                <c16:uniqueId val="{00000008-BF2A-4539-8189-CDB0B0DC9090}"/>
              </c:ext>
            </c:extLst>
          </c:dPt>
          <c:dPt>
            <c:idx val="4"/>
            <c:invertIfNegative val="0"/>
            <c:bubble3D val="0"/>
            <c:spPr>
              <a:solidFill>
                <a:schemeClr val="accent3"/>
              </a:solidFill>
              <a:ln>
                <a:noFill/>
              </a:ln>
              <a:effectLst/>
            </c:spPr>
            <c:extLst>
              <c:ext xmlns:c16="http://schemas.microsoft.com/office/drawing/2014/chart" uri="{C3380CC4-5D6E-409C-BE32-E72D297353CC}">
                <c16:uniqueId val="{00000003-BF2A-4539-8189-CDB0B0DC9090}"/>
              </c:ext>
            </c:extLst>
          </c:dPt>
          <c:dPt>
            <c:idx val="5"/>
            <c:invertIfNegative val="0"/>
            <c:bubble3D val="0"/>
            <c:spPr>
              <a:solidFill>
                <a:schemeClr val="accent3"/>
              </a:solidFill>
              <a:ln>
                <a:noFill/>
              </a:ln>
              <a:effectLst/>
            </c:spPr>
            <c:extLst>
              <c:ext xmlns:c16="http://schemas.microsoft.com/office/drawing/2014/chart" uri="{C3380CC4-5D6E-409C-BE32-E72D297353CC}">
                <c16:uniqueId val="{00000004-BF2A-4539-8189-CDB0B0DC909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6"/>
                <c:pt idx="0">
                  <c:v>Sequential</c:v>
                </c:pt>
                <c:pt idx="1">
                  <c:v>C++11 threads</c:v>
                </c:pt>
                <c:pt idx="2">
                  <c:v>OpenMP</c:v>
                </c:pt>
                <c:pt idx="3">
                  <c:v>OpenACC</c:v>
                </c:pt>
                <c:pt idx="4">
                  <c:v>CUDA</c:v>
                </c:pt>
                <c:pt idx="5">
                  <c:v>Kokkos</c:v>
                </c:pt>
              </c:strCache>
            </c:strRef>
          </c:cat>
          <c:val>
            <c:numRef>
              <c:f>Sheet1!$C$2:$C$8</c:f>
              <c:numCache>
                <c:formatCode>General</c:formatCode>
                <c:ptCount val="6"/>
                <c:pt idx="0">
                  <c:v>0.82</c:v>
                </c:pt>
                <c:pt idx="1">
                  <c:v>30.6</c:v>
                </c:pt>
                <c:pt idx="2">
                  <c:v>32.1</c:v>
                </c:pt>
                <c:pt idx="3">
                  <c:v>1073</c:v>
                </c:pt>
                <c:pt idx="4">
                  <c:v>1248</c:v>
                </c:pt>
                <c:pt idx="5">
                  <c:v>1241</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6="http://schemas.microsoft.com/office/drawing/2014/chart" uri="{C3380CC4-5D6E-409C-BE32-E72D297353CC}">
              <c16:uniqueId val="{00000001-BF2A-4539-8189-CDB0B0DC9090}"/>
            </c:ext>
          </c:extLst>
        </c:ser>
        <c:dLbls>
          <c:dLblPos val="outEnd"/>
          <c:showLegendKey val="0"/>
          <c:showVal val="1"/>
          <c:showCatName val="0"/>
          <c:showSerName val="0"/>
          <c:showPercent val="0"/>
          <c:showBubbleSize val="0"/>
        </c:dLbls>
        <c:gapWidth val="219"/>
        <c:overlap val="-27"/>
        <c:axId val="1147314760"/>
        <c:axId val="1147309840"/>
      </c:barChart>
      <c:catAx>
        <c:axId val="1147314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147309840"/>
        <c:crosses val="autoZero"/>
        <c:auto val="1"/>
        <c:lblAlgn val="ctr"/>
        <c:lblOffset val="100"/>
        <c:noMultiLvlLbl val="0"/>
      </c:catAx>
      <c:valAx>
        <c:axId val="11473098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US" dirty="0">
                    <a:solidFill>
                      <a:schemeClr val="bg1"/>
                    </a:solidFill>
                  </a:rPr>
                  <a:t>Speed-up</a:t>
                </a:r>
                <a:r>
                  <a:rPr lang="en-US" baseline="0" dirty="0">
                    <a:solidFill>
                      <a:schemeClr val="bg1"/>
                    </a:solidFill>
                  </a:rPr>
                  <a:t> over sequential</a:t>
                </a:r>
                <a:endParaRPr lang="en-US" dirty="0">
                  <a:solidFill>
                    <a:schemeClr val="bg1"/>
                  </a:solidFill>
                </a:endParaRP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147314760"/>
        <c:crosses val="autoZero"/>
        <c:crossBetween val="between"/>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10/15/2019</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dirty="0"/>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a:t>
            </a:r>
          </a:p>
          <a:p>
            <a:r>
              <a:rPr lang="en-US" dirty="0"/>
              <a:t>David Olsen</a:t>
            </a:r>
          </a:p>
          <a:p>
            <a:r>
              <a:rPr lang="en-US" dirty="0"/>
              <a:t>PGI compiler team at NVIDIA</a:t>
            </a:r>
          </a:p>
          <a:p>
            <a:r>
              <a:rPr lang="en-US" dirty="0"/>
              <a:t>Talk about parallelism</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a:t>
            </a:fld>
            <a:endParaRPr lang="en-US" dirty="0">
              <a:solidFill>
                <a:prstClr val="black"/>
              </a:solidFill>
            </a:endParaRPr>
          </a:p>
        </p:txBody>
      </p:sp>
    </p:spTree>
    <p:extLst>
      <p:ext uri="{BB962C8B-B14F-4D97-AF65-F5344CB8AC3E}">
        <p14:creationId xmlns:p14="http://schemas.microsoft.com/office/powerpoint/2010/main" val="3758273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Still some effort to manage the threads.  Have to keep a container of the threads, and have to join all the threads at the end.</a:t>
            </a:r>
          </a:p>
          <a:p>
            <a:endParaRPr lang="en-US" dirty="0"/>
          </a:p>
          <a:p>
            <a:r>
              <a:rPr lang="en-US" dirty="0"/>
              <a:t>If you switch to </a:t>
            </a:r>
            <a:r>
              <a:rPr lang="en-US" dirty="0" err="1"/>
              <a:t>jthread</a:t>
            </a:r>
            <a:r>
              <a:rPr lang="en-US" dirty="0"/>
              <a:t>, which is new in C++20, you can get rid of the explicit join at the end, since </a:t>
            </a:r>
            <a:r>
              <a:rPr lang="en-US" dirty="0" err="1"/>
              <a:t>jthread</a:t>
            </a:r>
            <a:r>
              <a:rPr lang="en-US" dirty="0"/>
              <a:t> automatically joins in its destructor.  But you still need the vector, or other container, so that the </a:t>
            </a:r>
            <a:r>
              <a:rPr lang="en-US" dirty="0" err="1"/>
              <a:t>jthread</a:t>
            </a:r>
            <a:r>
              <a:rPr lang="en-US" dirty="0"/>
              <a:t> objects have the correct lifetime.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13</a:t>
            </a:fld>
            <a:endParaRPr lang="en-US" dirty="0"/>
          </a:p>
        </p:txBody>
      </p:sp>
    </p:spTree>
    <p:extLst>
      <p:ext uri="{BB962C8B-B14F-4D97-AF65-F5344CB8AC3E}">
        <p14:creationId xmlns:p14="http://schemas.microsoft.com/office/powerpoint/2010/main" val="924899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About as simple as it gets.  Tell the OpenMP compiler to parallelize the loop.  The compiler takes care of managing the threads for us.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15</a:t>
            </a:fld>
            <a:endParaRPr lang="en-US" dirty="0"/>
          </a:p>
        </p:txBody>
      </p:sp>
    </p:spTree>
    <p:extLst>
      <p:ext uri="{BB962C8B-B14F-4D97-AF65-F5344CB8AC3E}">
        <p14:creationId xmlns:p14="http://schemas.microsoft.com/office/powerpoint/2010/main" val="4184063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Parallelizing the loop is the same as for OpenMP.  </a:t>
            </a:r>
          </a:p>
          <a:p>
            <a:r>
              <a:rPr lang="en-US" dirty="0"/>
              <a:t>But because can be run on GPU, have to worry about data.  The data directive, which has a scope, tells the </a:t>
            </a:r>
            <a:r>
              <a:rPr lang="en-US" dirty="0" err="1"/>
              <a:t>OpenACC</a:t>
            </a:r>
            <a:r>
              <a:rPr lang="en-US" dirty="0"/>
              <a:t> compiler which data needs to be copied to the GPU memory, and which data needs to be copied back.  </a:t>
            </a:r>
          </a:p>
          <a:p>
            <a:r>
              <a:rPr lang="en-US" dirty="0"/>
              <a:t>When compiling for CPU multicore, the data directives are ignored.</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17</a:t>
            </a:fld>
            <a:endParaRPr lang="en-US" dirty="0"/>
          </a:p>
        </p:txBody>
      </p:sp>
    </p:spTree>
    <p:extLst>
      <p:ext uri="{BB962C8B-B14F-4D97-AF65-F5344CB8AC3E}">
        <p14:creationId xmlns:p14="http://schemas.microsoft.com/office/powerpoint/2010/main" val="8199902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released in 2007</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18</a:t>
            </a:fld>
            <a:endParaRPr lang="en-US" dirty="0"/>
          </a:p>
        </p:txBody>
      </p:sp>
    </p:spTree>
    <p:extLst>
      <p:ext uri="{BB962C8B-B14F-4D97-AF65-F5344CB8AC3E}">
        <p14:creationId xmlns:p14="http://schemas.microsoft.com/office/powerpoint/2010/main" val="34710532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Special syntax, the global attribute, to define functions that should be run on the GPU, and special syntax, the triple chevron, to launch a kernel.</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19</a:t>
            </a:fld>
            <a:endParaRPr lang="en-US" dirty="0"/>
          </a:p>
        </p:txBody>
      </p:sp>
    </p:spTree>
    <p:extLst>
      <p:ext uri="{BB962C8B-B14F-4D97-AF65-F5344CB8AC3E}">
        <p14:creationId xmlns:p14="http://schemas.microsoft.com/office/powerpoint/2010/main" val="3239841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to manage what each thread does using special </a:t>
            </a:r>
            <a:r>
              <a:rPr lang="en-US" dirty="0" err="1"/>
              <a:t>builtin</a:t>
            </a:r>
            <a:r>
              <a:rPr lang="en-US" dirty="0"/>
              <a:t> variables that identify each thread.</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20</a:t>
            </a:fld>
            <a:endParaRPr lang="en-US" dirty="0"/>
          </a:p>
        </p:txBody>
      </p:sp>
    </p:spTree>
    <p:extLst>
      <p:ext uri="{BB962C8B-B14F-4D97-AF65-F5344CB8AC3E}">
        <p14:creationId xmlns:p14="http://schemas.microsoft.com/office/powerpoint/2010/main" val="3473009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code will run on GPU, have to move data to and from GPU memory.</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21</a:t>
            </a:fld>
            <a:endParaRPr lang="en-US" dirty="0"/>
          </a:p>
        </p:txBody>
      </p:sp>
    </p:spTree>
    <p:extLst>
      <p:ext uri="{BB962C8B-B14F-4D97-AF65-F5344CB8AC3E}">
        <p14:creationId xmlns:p14="http://schemas.microsoft.com/office/powerpoint/2010/main" val="10897695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national labs plus CSCS (Swiss)</a:t>
            </a:r>
          </a:p>
          <a:p>
            <a:endParaRPr lang="en-US" dirty="0"/>
          </a:p>
          <a:p>
            <a:r>
              <a:rPr lang="en-US" dirty="0"/>
              <a:t>Aims to be descriptive, not prescriptive</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22</a:t>
            </a:fld>
            <a:endParaRPr lang="en-US" dirty="0"/>
          </a:p>
        </p:txBody>
      </p:sp>
    </p:spTree>
    <p:extLst>
      <p:ext uri="{BB962C8B-B14F-4D97-AF65-F5344CB8AC3E}">
        <p14:creationId xmlns:p14="http://schemas.microsoft.com/office/powerpoint/2010/main" val="25276663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it supports GPUs, there are constructs for managing memory.</a:t>
            </a:r>
          </a:p>
          <a:p>
            <a:r>
              <a:rPr lang="en-US" dirty="0" err="1"/>
              <a:t>Kokkos</a:t>
            </a:r>
            <a:r>
              <a:rPr lang="en-US" dirty="0"/>
              <a:t>::View both manages the memory and allows you to view your data in different ways.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23</a:t>
            </a:fld>
            <a:endParaRPr lang="en-US" dirty="0"/>
          </a:p>
        </p:txBody>
      </p:sp>
    </p:spTree>
    <p:extLst>
      <p:ext uri="{BB962C8B-B14F-4D97-AF65-F5344CB8AC3E}">
        <p14:creationId xmlns:p14="http://schemas.microsoft.com/office/powerpoint/2010/main" val="8864858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Kokkos</a:t>
            </a:r>
            <a:r>
              <a:rPr lang="en-US" dirty="0"/>
              <a:t>::</a:t>
            </a:r>
            <a:r>
              <a:rPr lang="en-US" dirty="0" err="1"/>
              <a:t>deep_copy</a:t>
            </a:r>
            <a:r>
              <a:rPr lang="en-US" dirty="0"/>
              <a:t> does the data movement.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24</a:t>
            </a:fld>
            <a:endParaRPr lang="en-US" dirty="0"/>
          </a:p>
        </p:txBody>
      </p:sp>
    </p:spTree>
    <p:extLst>
      <p:ext uri="{BB962C8B-B14F-4D97-AF65-F5344CB8AC3E}">
        <p14:creationId xmlns:p14="http://schemas.microsoft.com/office/powerpoint/2010/main" val="1983673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Registration Sunday evening</a:t>
            </a:r>
          </a:p>
          <a:p>
            <a:r>
              <a:rPr lang="en-US" dirty="0"/>
              <a:t>Effective parallelism</a:t>
            </a:r>
          </a:p>
          <a:p>
            <a:r>
              <a:rPr lang="en-US" dirty="0"/>
              <a:t>Multiple volunteers, each with a group of attendees</a:t>
            </a:r>
          </a:p>
          <a:p>
            <a:r>
              <a:rPr lang="en-US" dirty="0"/>
              <a:t>Not perfect, because registration is sequential within each group</a:t>
            </a:r>
          </a:p>
          <a:p>
            <a:r>
              <a:rPr lang="en-US" dirty="0"/>
              <a:t>20 volunteers in parallel is faster than having a single check-in person, even if they were the fastest check-in person in the world.</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a:t>
            </a:fld>
            <a:endParaRPr lang="en-US" dirty="0"/>
          </a:p>
        </p:txBody>
      </p:sp>
    </p:spTree>
    <p:extLst>
      <p:ext uri="{BB962C8B-B14F-4D97-AF65-F5344CB8AC3E}">
        <p14:creationId xmlns:p14="http://schemas.microsoft.com/office/powerpoint/2010/main" val="2405884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Kokkos</a:t>
            </a:r>
            <a:r>
              <a:rPr lang="en-US" dirty="0"/>
              <a:t> provides several parallel algorithms, such as </a:t>
            </a:r>
            <a:r>
              <a:rPr lang="en-US" dirty="0" err="1"/>
              <a:t>parallel_for</a:t>
            </a:r>
            <a:r>
              <a:rPr lang="en-US" dirty="0"/>
              <a:t> used here.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25</a:t>
            </a:fld>
            <a:endParaRPr lang="en-US" dirty="0"/>
          </a:p>
        </p:txBody>
      </p:sp>
    </p:spTree>
    <p:extLst>
      <p:ext uri="{BB962C8B-B14F-4D97-AF65-F5344CB8AC3E}">
        <p14:creationId xmlns:p14="http://schemas.microsoft.com/office/powerpoint/2010/main" val="10664010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code examples.</a:t>
            </a:r>
          </a:p>
          <a:p>
            <a:r>
              <a:rPr lang="en-US" dirty="0"/>
              <a:t>Sequential code plus several parallel versions for each example</a:t>
            </a:r>
          </a:p>
          <a:p>
            <a:r>
              <a:rPr lang="en-US" dirty="0"/>
              <a:t>Will show only the main loop.  Will highlight differences between versions</a:t>
            </a:r>
          </a:p>
          <a:p>
            <a:r>
              <a:rPr lang="en-US" dirty="0"/>
              <a:t>Don’t try to understand all of the code!  Pay attention to how easy it is to write/read the code.</a:t>
            </a:r>
          </a:p>
          <a:p>
            <a:r>
              <a:rPr lang="en-US" dirty="0"/>
              <a:t>Spent some time optimizing the code, but didn’t try to eke out every bit of performance, because looking for order of magnitude differences rather than 10% differences.</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32</a:t>
            </a:fld>
            <a:endParaRPr lang="en-US" dirty="0"/>
          </a:p>
        </p:txBody>
      </p:sp>
    </p:spTree>
    <p:extLst>
      <p:ext uri="{BB962C8B-B14F-4D97-AF65-F5344CB8AC3E}">
        <p14:creationId xmlns:p14="http://schemas.microsoft.com/office/powerpoint/2010/main" val="2918464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talk includes a number of performance results.  All measurements were done on a dual socket Skylake machine with a total of 40 physical cores and a Volta GPU.  More details about the compiler versions and the command-line options used are listed here.</a:t>
            </a:r>
          </a:p>
          <a:p>
            <a:endParaRPr lang="en-US" dirty="0"/>
          </a:p>
          <a:p>
            <a:r>
              <a:rPr lang="en-US" dirty="0">
                <a:sym typeface="Wingdings" panose="05000000000000000000" pitchFamily="2" charset="2"/>
              </a:rPr>
              <a:t> On to the first example</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33</a:t>
            </a:fld>
            <a:endParaRPr lang="en-US" dirty="0"/>
          </a:p>
        </p:txBody>
      </p:sp>
    </p:spTree>
    <p:extLst>
      <p:ext uri="{BB962C8B-B14F-4D97-AF65-F5344CB8AC3E}">
        <p14:creationId xmlns:p14="http://schemas.microsoft.com/office/powerpoint/2010/main" val="10946625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usual problem statement ]</a:t>
            </a:r>
          </a:p>
          <a:p>
            <a:r>
              <a:rPr lang="en-US" dirty="0"/>
              <a:t>NP Complete.  No shortcuts.</a:t>
            </a:r>
          </a:p>
          <a:p>
            <a:r>
              <a:rPr lang="en-US" dirty="0"/>
              <a:t>Example is a brute force implementation that checks every single route.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34</a:t>
            </a:fld>
            <a:endParaRPr lang="en-US" dirty="0"/>
          </a:p>
        </p:txBody>
      </p:sp>
    </p:spTree>
    <p:extLst>
      <p:ext uri="{BB962C8B-B14F-4D97-AF65-F5344CB8AC3E}">
        <p14:creationId xmlns:p14="http://schemas.microsoft.com/office/powerpoint/2010/main" val="29074076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 named </a:t>
            </a:r>
            <a:r>
              <a:rPr lang="en-US" dirty="0" err="1"/>
              <a:t>find_best_route</a:t>
            </a:r>
            <a:endParaRPr lang="en-US" dirty="0"/>
          </a:p>
          <a:p>
            <a:r>
              <a:rPr lang="en-US" dirty="0"/>
              <a:t>Distances is really a two-dimensional array, but since C++ doesn’t handle two-dimensional arrays very well, especially when they are dynamically sized and passed as parameters, it is passed as a one-dimensional array.  This will get better when </a:t>
            </a:r>
            <a:r>
              <a:rPr lang="en-US" dirty="0" err="1"/>
              <a:t>mdspan</a:t>
            </a:r>
            <a:r>
              <a:rPr lang="en-US" dirty="0"/>
              <a:t> makes it into the standard.</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35</a:t>
            </a:fld>
            <a:endParaRPr lang="en-US" dirty="0"/>
          </a:p>
        </p:txBody>
      </p:sp>
    </p:spTree>
    <p:extLst>
      <p:ext uri="{BB962C8B-B14F-4D97-AF65-F5344CB8AC3E}">
        <p14:creationId xmlns:p14="http://schemas.microsoft.com/office/powerpoint/2010/main" val="38603445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all the code for </a:t>
            </a:r>
            <a:r>
              <a:rPr lang="en-US" dirty="0" err="1"/>
              <a:t>route_iterator</a:t>
            </a:r>
            <a:r>
              <a:rPr lang="en-US" dirty="0"/>
              <a:t>.  Don’t read it now.  It is here so it is in the YouTube recording.  You can read it there if you are interested.</a:t>
            </a:r>
          </a:p>
          <a:p>
            <a:endParaRPr lang="en-US" dirty="0"/>
          </a:p>
          <a:p>
            <a:r>
              <a:rPr lang="en-US" dirty="0">
                <a:sym typeface="Wingdings" panose="05000000000000000000" pitchFamily="2" charset="2"/>
              </a:rPr>
              <a:t> Back to the code for the main loop.</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38</a:t>
            </a:fld>
            <a:endParaRPr lang="en-US" dirty="0"/>
          </a:p>
        </p:txBody>
      </p:sp>
    </p:spTree>
    <p:extLst>
      <p:ext uri="{BB962C8B-B14F-4D97-AF65-F5344CB8AC3E}">
        <p14:creationId xmlns:p14="http://schemas.microsoft.com/office/powerpoint/2010/main" val="28622861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 are N cities, then there are N factorial unique routes that visit all the cities.</a:t>
            </a:r>
          </a:p>
          <a:p>
            <a:r>
              <a:rPr lang="en-US" dirty="0"/>
              <a:t>Iterate over all the integers between zero and N factorial.</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39</a:t>
            </a:fld>
            <a:endParaRPr lang="en-US" dirty="0"/>
          </a:p>
        </p:txBody>
      </p:sp>
    </p:spTree>
    <p:extLst>
      <p:ext uri="{BB962C8B-B14F-4D97-AF65-F5344CB8AC3E}">
        <p14:creationId xmlns:p14="http://schemas.microsoft.com/office/powerpoint/2010/main" val="13428274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Iterate through all the cities on the route.</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40</a:t>
            </a:fld>
            <a:endParaRPr lang="en-US" dirty="0"/>
          </a:p>
        </p:txBody>
      </p:sp>
    </p:spTree>
    <p:extLst>
      <p:ext uri="{BB962C8B-B14F-4D97-AF65-F5344CB8AC3E}">
        <p14:creationId xmlns:p14="http://schemas.microsoft.com/office/powerpoint/2010/main" val="41563865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up the costs of each of the hops between cities.</a:t>
            </a:r>
          </a:p>
          <a:p>
            <a:r>
              <a:rPr lang="en-US" dirty="0"/>
              <a:t>Compare the total cost of the route against the best route so far.</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41</a:t>
            </a:fld>
            <a:endParaRPr lang="en-US" dirty="0"/>
          </a:p>
        </p:txBody>
      </p:sp>
    </p:spTree>
    <p:extLst>
      <p:ext uri="{BB962C8B-B14F-4D97-AF65-F5344CB8AC3E}">
        <p14:creationId xmlns:p14="http://schemas.microsoft.com/office/powerpoint/2010/main" val="6183237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moving on, I want to look at this code a little more closely.</a:t>
            </a:r>
          </a:p>
          <a:p>
            <a:endParaRPr lang="en-US" dirty="0"/>
          </a:p>
          <a:p>
            <a:r>
              <a:rPr lang="en-US" dirty="0"/>
              <a:t>Green is easily parallelizable. … in all versions.</a:t>
            </a:r>
          </a:p>
          <a:p>
            <a:endParaRPr lang="en-US" dirty="0"/>
          </a:p>
          <a:p>
            <a:r>
              <a:rPr lang="en-US" dirty="0"/>
              <a:t>Red is the problematic code.  It writes to a variable outside the loop.  This is a reduction, where we are looking for the minimum value among the set of all the costs.  Getting that to work is where all the effort will go in the parallel versions.</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42</a:t>
            </a:fld>
            <a:endParaRPr lang="en-US" dirty="0"/>
          </a:p>
        </p:txBody>
      </p:sp>
    </p:spTree>
    <p:extLst>
      <p:ext uri="{BB962C8B-B14F-4D97-AF65-F5344CB8AC3E}">
        <p14:creationId xmlns:p14="http://schemas.microsoft.com/office/powerpoint/2010/main" val="338020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Lunch on Monday</a:t>
            </a:r>
          </a:p>
          <a:p>
            <a:r>
              <a:rPr lang="en-US" dirty="0"/>
              <a:t>Several payment terminals, but not enough to prevent long lines.</a:t>
            </a:r>
          </a:p>
          <a:p>
            <a:r>
              <a:rPr lang="en-US" dirty="0"/>
              <a:t>At each terminal, paying for lunch has to be done sequentially</a:t>
            </a:r>
          </a:p>
          <a:p>
            <a:r>
              <a:rPr lang="en-US" dirty="0"/>
              <a:t>Nothing inherent in payments needing to be sequential</a:t>
            </a:r>
          </a:p>
          <a:p>
            <a:r>
              <a:rPr lang="en-US" dirty="0"/>
              <a:t>Could be better parallelized by having multiple payment terminals, but that is probably not worth the money.</a:t>
            </a:r>
          </a:p>
          <a:p>
            <a:endParaRPr lang="en-US" dirty="0"/>
          </a:p>
          <a:p>
            <a:r>
              <a:rPr lang="en-US" dirty="0"/>
              <a:t>That’s the last discussion of parallelism in the real world.</a:t>
            </a:r>
          </a:p>
          <a:p>
            <a:r>
              <a:rPr lang="en-US" dirty="0"/>
              <a:t>Rest of talk about parallelism in C++.</a:t>
            </a:r>
          </a:p>
          <a:p>
            <a:r>
              <a:rPr lang="en-US" dirty="0"/>
              <a:t>Very code heavy.</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a:t>
            </a:fld>
            <a:endParaRPr lang="en-US" dirty="0"/>
          </a:p>
        </p:txBody>
      </p:sp>
    </p:spTree>
    <p:extLst>
      <p:ext uri="{BB962C8B-B14F-4D97-AF65-F5344CB8AC3E}">
        <p14:creationId xmlns:p14="http://schemas.microsoft.com/office/powerpoint/2010/main" val="42773587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an interesting graph.</a:t>
            </a:r>
          </a:p>
          <a:p>
            <a:r>
              <a:rPr lang="en-US" dirty="0"/>
              <a:t>All graphs will show speedup against a reference implementation.  So taller means faster.</a:t>
            </a:r>
          </a:p>
          <a:p>
            <a:r>
              <a:rPr lang="en-US" dirty="0"/>
              <a:t>Green = PGI</a:t>
            </a:r>
          </a:p>
          <a:p>
            <a:r>
              <a:rPr lang="en-US" dirty="0"/>
              <a:t>Purple = GCC</a:t>
            </a:r>
          </a:p>
          <a:p>
            <a:r>
              <a:rPr lang="en-US" dirty="0"/>
              <a:t>The reference implementation is sequential compiled with PGI, which took 22 minutes 40 seconds to calculate 6.2 billion possible routes between 13 cities.  The GCC version was a little slower, taking 27 minutes 41 seconds.</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43</a:t>
            </a:fld>
            <a:endParaRPr lang="en-US" dirty="0"/>
          </a:p>
        </p:txBody>
      </p:sp>
    </p:spTree>
    <p:extLst>
      <p:ext uri="{BB962C8B-B14F-4D97-AF65-F5344CB8AC3E}">
        <p14:creationId xmlns:p14="http://schemas.microsoft.com/office/powerpoint/2010/main" val="6273552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C++’s threads to manually run in parallel on the CPU.</a:t>
            </a:r>
          </a:p>
          <a:p>
            <a:endParaRPr lang="en-US" dirty="0"/>
          </a:p>
          <a:p>
            <a:r>
              <a:rPr lang="en-US" dirty="0"/>
              <a:t>Ask implementation how many threads.</a:t>
            </a:r>
          </a:p>
          <a:p>
            <a:endParaRPr lang="en-US" dirty="0"/>
          </a:p>
          <a:p>
            <a:r>
              <a:rPr lang="en-US" dirty="0"/>
              <a:t>Container to hold the thread objects.  Add to container as they are created.</a:t>
            </a:r>
          </a:p>
          <a:p>
            <a:endParaRPr lang="en-US" dirty="0"/>
          </a:p>
          <a:p>
            <a:r>
              <a:rPr lang="en-US" dirty="0"/>
              <a:t>At the end, join all the threads.  That’s how the main thread knows that they are done.</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44</a:t>
            </a:fld>
            <a:endParaRPr lang="en-US" dirty="0"/>
          </a:p>
        </p:txBody>
      </p:sp>
    </p:spTree>
    <p:extLst>
      <p:ext uri="{BB962C8B-B14F-4D97-AF65-F5344CB8AC3E}">
        <p14:creationId xmlns:p14="http://schemas.microsoft.com/office/powerpoint/2010/main" val="33263144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Each thread keeps track of the best route found by that thread.</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45</a:t>
            </a:fld>
            <a:endParaRPr lang="en-US" dirty="0"/>
          </a:p>
        </p:txBody>
      </p:sp>
    </p:spTree>
    <p:extLst>
      <p:ext uri="{BB962C8B-B14F-4D97-AF65-F5344CB8AC3E}">
        <p14:creationId xmlns:p14="http://schemas.microsoft.com/office/powerpoint/2010/main" val="2328305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At the end of each thread, use a mutex to update the overall best route.  The lock is only at the end, not each iteration, so little or no contention.</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46</a:t>
            </a:fld>
            <a:endParaRPr lang="en-US" dirty="0"/>
          </a:p>
        </p:txBody>
      </p:sp>
    </p:spTree>
    <p:extLst>
      <p:ext uri="{BB962C8B-B14F-4D97-AF65-F5344CB8AC3E}">
        <p14:creationId xmlns:p14="http://schemas.microsoft.com/office/powerpoint/2010/main" val="27492903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47</a:t>
            </a:fld>
            <a:endParaRPr lang="en-US" dirty="0"/>
          </a:p>
        </p:txBody>
      </p:sp>
    </p:spTree>
    <p:extLst>
      <p:ext uri="{BB962C8B-B14F-4D97-AF65-F5344CB8AC3E}">
        <p14:creationId xmlns:p14="http://schemas.microsoft.com/office/powerpoint/2010/main" val="33885820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is identical to the original sequential version, except for the two additional pragmas.</a:t>
            </a:r>
          </a:p>
          <a:p>
            <a:endParaRPr lang="en-US" dirty="0"/>
          </a:p>
          <a:p>
            <a:r>
              <a:rPr lang="en-US" dirty="0"/>
              <a:t>Takes advantage of OpenMP’s user-defined reductions.</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48</a:t>
            </a:fld>
            <a:endParaRPr lang="en-US" dirty="0"/>
          </a:p>
        </p:txBody>
      </p:sp>
    </p:spTree>
    <p:extLst>
      <p:ext uri="{BB962C8B-B14F-4D97-AF65-F5344CB8AC3E}">
        <p14:creationId xmlns:p14="http://schemas.microsoft.com/office/powerpoint/2010/main" val="22021570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49</a:t>
            </a:fld>
            <a:endParaRPr lang="en-US" dirty="0"/>
          </a:p>
        </p:txBody>
      </p:sp>
    </p:spTree>
    <p:extLst>
      <p:ext uri="{BB962C8B-B14F-4D97-AF65-F5344CB8AC3E}">
        <p14:creationId xmlns:p14="http://schemas.microsoft.com/office/powerpoint/2010/main" val="33776743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OpenACC</a:t>
            </a:r>
            <a:r>
              <a:rPr lang="en-US" dirty="0"/>
              <a:t> doesn’t have user-defined reductions, so the code needs to be changed to do the reduction manually.  The first highlighted pragma specifies the number of threads to use, which is not recommended practice for </a:t>
            </a:r>
            <a:r>
              <a:rPr lang="en-US" dirty="0" err="1"/>
              <a:t>OpenACC</a:t>
            </a:r>
            <a:r>
              <a:rPr lang="en-US" dirty="0"/>
              <a:t>.  That’s normally left to the compiler.  Lower down, to manage all those threads, the main loop is broken into thee nested loops.</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50</a:t>
            </a:fld>
            <a:endParaRPr lang="en-US" dirty="0"/>
          </a:p>
        </p:txBody>
      </p:sp>
    </p:spTree>
    <p:extLst>
      <p:ext uri="{BB962C8B-B14F-4D97-AF65-F5344CB8AC3E}">
        <p14:creationId xmlns:p14="http://schemas.microsoft.com/office/powerpoint/2010/main" val="12062010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There is a temporary array to hold the best route for each thread.  When all the GPU threads are done, the CPU looks through the data structure to find the best overall route.</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51</a:t>
            </a:fld>
            <a:endParaRPr lang="en-US" dirty="0"/>
          </a:p>
        </p:txBody>
      </p:sp>
    </p:spTree>
    <p:extLst>
      <p:ext uri="{BB962C8B-B14F-4D97-AF65-F5344CB8AC3E}">
        <p14:creationId xmlns:p14="http://schemas.microsoft.com/office/powerpoint/2010/main" val="13382184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OpenACC</a:t>
            </a:r>
            <a:r>
              <a:rPr lang="en-US" dirty="0"/>
              <a:t> either CPU multicore or GPU.</a:t>
            </a:r>
          </a:p>
          <a:p>
            <a:r>
              <a:rPr lang="en-US" dirty="0"/>
              <a:t>These are the results for multicore.  Similar to the other multicore runs.</a:t>
            </a:r>
          </a:p>
          <a:p>
            <a:r>
              <a:rPr lang="en-US" dirty="0">
                <a:sym typeface="Wingdings" panose="05000000000000000000" pitchFamily="2" charset="2"/>
              </a:rPr>
              <a:t> When we compile for GPU…</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52</a:t>
            </a:fld>
            <a:endParaRPr lang="en-US" dirty="0"/>
          </a:p>
        </p:txBody>
      </p:sp>
    </p:spTree>
    <p:extLst>
      <p:ext uri="{BB962C8B-B14F-4D97-AF65-F5344CB8AC3E}">
        <p14:creationId xmlns:p14="http://schemas.microsoft.com/office/powerpoint/2010/main" val="1698711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vast majority of code cannot be effectively parallelized.  But the gains can be tremendous when you have the right code.</a:t>
            </a:r>
          </a:p>
          <a:p>
            <a:r>
              <a:rPr lang="en-US" dirty="0"/>
              <a:t>Biggest benefit comes from code that does the same computation over and over again on different data, where each computation is independent.</a:t>
            </a:r>
          </a:p>
          <a:p>
            <a:endParaRPr lang="en-US" dirty="0"/>
          </a:p>
          <a:p>
            <a:r>
              <a:rPr lang="en-US" dirty="0"/>
              <a:t>You might have multiple threads running at the same time doing different things.  But that is concurrency.  That’s not the parallelism that this talk focuses on.</a:t>
            </a:r>
          </a:p>
          <a:p>
            <a:endParaRPr lang="en-US" dirty="0"/>
          </a:p>
          <a:p>
            <a:r>
              <a:rPr lang="en-US" dirty="0"/>
              <a:t>Need the right hardware to be effective. If your programs will run on a single-core CPU, nothing I say in this talk will be useful to you.</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a:t>
            </a:fld>
            <a:endParaRPr lang="en-US" dirty="0"/>
          </a:p>
        </p:txBody>
      </p:sp>
    </p:spTree>
    <p:extLst>
      <p:ext uri="{BB962C8B-B14F-4D97-AF65-F5344CB8AC3E}">
        <p14:creationId xmlns:p14="http://schemas.microsoft.com/office/powerpoint/2010/main" val="23137188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things get a lot faster.  Run time is down to 1 ¼ seconds, down from our original 22 minutes.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53</a:t>
            </a:fld>
            <a:endParaRPr lang="en-US" dirty="0"/>
          </a:p>
        </p:txBody>
      </p:sp>
    </p:spTree>
    <p:extLst>
      <p:ext uri="{BB962C8B-B14F-4D97-AF65-F5344CB8AC3E}">
        <p14:creationId xmlns:p14="http://schemas.microsoft.com/office/powerpoint/2010/main" val="8223134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part of the CUDA code.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54</a:t>
            </a:fld>
            <a:endParaRPr lang="en-US" dirty="0"/>
          </a:p>
        </p:txBody>
      </p:sp>
    </p:spTree>
    <p:extLst>
      <p:ext uri="{BB962C8B-B14F-4D97-AF65-F5344CB8AC3E}">
        <p14:creationId xmlns:p14="http://schemas.microsoft.com/office/powerpoint/2010/main" val="9135074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rest.  I won’t explain it all.  But I do want to point out how the reduction happens.</a:t>
            </a:r>
          </a:p>
          <a:p>
            <a:r>
              <a:rPr lang="en-US" dirty="0">
                <a:sym typeface="Wingdings" panose="05000000000000000000" pitchFamily="2" charset="2"/>
              </a:rPr>
              <a:t> It is broken into four different steps.</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55</a:t>
            </a:fld>
            <a:endParaRPr lang="en-US" dirty="0"/>
          </a:p>
        </p:txBody>
      </p:sp>
    </p:spTree>
    <p:extLst>
      <p:ext uri="{BB962C8B-B14F-4D97-AF65-F5344CB8AC3E}">
        <p14:creationId xmlns:p14="http://schemas.microsoft.com/office/powerpoint/2010/main" val="31637518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each thread keeps track of the best route for just that thread.</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56</a:t>
            </a:fld>
            <a:endParaRPr lang="en-US" dirty="0"/>
          </a:p>
        </p:txBody>
      </p:sp>
    </p:spTree>
    <p:extLst>
      <p:ext uri="{BB962C8B-B14F-4D97-AF65-F5344CB8AC3E}">
        <p14:creationId xmlns:p14="http://schemas.microsoft.com/office/powerpoint/2010/main" val="3929103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all the threads in the warp work together to find the best route in that warp.</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57</a:t>
            </a:fld>
            <a:endParaRPr lang="en-US" dirty="0"/>
          </a:p>
        </p:txBody>
      </p:sp>
    </p:spTree>
    <p:extLst>
      <p:ext uri="{BB962C8B-B14F-4D97-AF65-F5344CB8AC3E}">
        <p14:creationId xmlns:p14="http://schemas.microsoft.com/office/powerpoint/2010/main" val="5863969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Third, one of the warps gathers the best route from each warp, find the best route for the block, and stores that in a temporary array.</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58</a:t>
            </a:fld>
            <a:endParaRPr lang="en-US" dirty="0"/>
          </a:p>
        </p:txBody>
      </p:sp>
    </p:spTree>
    <p:extLst>
      <p:ext uri="{BB962C8B-B14F-4D97-AF65-F5344CB8AC3E}">
        <p14:creationId xmlns:p14="http://schemas.microsoft.com/office/powerpoint/2010/main" val="29129857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 host code goes through the best route from each block to find the best overall.</a:t>
            </a:r>
          </a:p>
          <a:p>
            <a:endParaRPr lang="en-US" dirty="0"/>
          </a:p>
          <a:p>
            <a:r>
              <a:rPr lang="en-US" dirty="0"/>
              <a:t>That’s a lot of code to add to your program to get it to run on the GPU.</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59</a:t>
            </a:fld>
            <a:endParaRPr lang="en-US" dirty="0"/>
          </a:p>
        </p:txBody>
      </p:sp>
    </p:spTree>
    <p:extLst>
      <p:ext uri="{BB962C8B-B14F-4D97-AF65-F5344CB8AC3E}">
        <p14:creationId xmlns:p14="http://schemas.microsoft.com/office/powerpoint/2010/main" val="34134989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Blue = NVCC</a:t>
            </a:r>
          </a:p>
          <a:p>
            <a:r>
              <a:rPr lang="en-US" dirty="0"/>
              <a:t>1.1 seconds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60</a:t>
            </a:fld>
            <a:endParaRPr lang="en-US" dirty="0"/>
          </a:p>
        </p:txBody>
      </p:sp>
    </p:spTree>
    <p:extLst>
      <p:ext uri="{BB962C8B-B14F-4D97-AF65-F5344CB8AC3E}">
        <p14:creationId xmlns:p14="http://schemas.microsoft.com/office/powerpoint/2010/main" val="4703674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a:t>
            </a:r>
            <a:r>
              <a:rPr lang="en-US" dirty="0" err="1"/>
              <a:t>Kokkos</a:t>
            </a:r>
            <a:r>
              <a:rPr lang="en-US" dirty="0"/>
              <a:t> has GPU back ends, we have to use </a:t>
            </a:r>
            <a:r>
              <a:rPr lang="en-US" dirty="0" err="1"/>
              <a:t>Kokkos</a:t>
            </a:r>
            <a:r>
              <a:rPr lang="en-US" dirty="0"/>
              <a:t>::View and </a:t>
            </a:r>
            <a:r>
              <a:rPr lang="en-US" dirty="0" err="1"/>
              <a:t>Kokkos</a:t>
            </a:r>
            <a:r>
              <a:rPr lang="en-US" dirty="0"/>
              <a:t>::</a:t>
            </a:r>
            <a:r>
              <a:rPr lang="en-US" dirty="0" err="1"/>
              <a:t>deep_copy</a:t>
            </a:r>
            <a:r>
              <a:rPr lang="en-US" dirty="0"/>
              <a:t> to manage memory.</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61</a:t>
            </a:fld>
            <a:endParaRPr lang="en-US" dirty="0"/>
          </a:p>
        </p:txBody>
      </p:sp>
    </p:spTree>
    <p:extLst>
      <p:ext uri="{BB962C8B-B14F-4D97-AF65-F5344CB8AC3E}">
        <p14:creationId xmlns:p14="http://schemas.microsoft.com/office/powerpoint/2010/main" val="33910966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a:t>
            </a:r>
            <a:r>
              <a:rPr lang="en-US" dirty="0" err="1"/>
              <a:t>parallel_reduce</a:t>
            </a:r>
            <a:r>
              <a:rPr lang="en-US" dirty="0"/>
              <a:t> algorithm</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62</a:t>
            </a:fld>
            <a:endParaRPr lang="en-US" dirty="0"/>
          </a:p>
        </p:txBody>
      </p:sp>
    </p:spTree>
    <p:extLst>
      <p:ext uri="{BB962C8B-B14F-4D97-AF65-F5344CB8AC3E}">
        <p14:creationId xmlns:p14="http://schemas.microsoft.com/office/powerpoint/2010/main" val="136173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ways of parallelizing your code.</a:t>
            </a:r>
          </a:p>
          <a:p>
            <a:r>
              <a:rPr lang="en-US" dirty="0"/>
              <a:t>Not comprehensive.  Others out there that might be a better fit for you.  Focus on ones that are familiar to me.</a:t>
            </a:r>
          </a:p>
          <a:p>
            <a:r>
              <a:rPr lang="en-US" dirty="0"/>
              <a:t>A very short code example for each one, to get the flavor of what it looks like.  Longer code examples with performance data for some of them later in the talk.</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a:t>
            </a:fld>
            <a:endParaRPr lang="en-US" dirty="0"/>
          </a:p>
        </p:txBody>
      </p:sp>
    </p:spTree>
    <p:extLst>
      <p:ext uri="{BB962C8B-B14F-4D97-AF65-F5344CB8AC3E}">
        <p14:creationId xmlns:p14="http://schemas.microsoft.com/office/powerpoint/2010/main" val="42884018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Kokkos</a:t>
            </a:r>
            <a:r>
              <a:rPr lang="en-US" dirty="0"/>
              <a:t> has a reduction operation that keeps track of both the value to be minimized and an identifier, which is exactly what we need for traveling salesman.  So use </a:t>
            </a:r>
            <a:r>
              <a:rPr lang="en-US" dirty="0" err="1"/>
              <a:t>Kokkos</a:t>
            </a:r>
            <a:r>
              <a:rPr lang="en-US" dirty="0"/>
              <a:t>::</a:t>
            </a:r>
            <a:r>
              <a:rPr lang="en-US" dirty="0" err="1"/>
              <a:t>MinLoc</a:t>
            </a:r>
            <a:r>
              <a:rPr lang="en-US" dirty="0"/>
              <a:t> and get rid of our </a:t>
            </a:r>
            <a:r>
              <a:rPr lang="en-US" dirty="0" err="1"/>
              <a:t>route_cost</a:t>
            </a:r>
            <a:r>
              <a:rPr lang="en-US" dirty="0"/>
              <a:t> class.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63</a:t>
            </a:fld>
            <a:endParaRPr lang="en-US" dirty="0"/>
          </a:p>
        </p:txBody>
      </p:sp>
    </p:spTree>
    <p:extLst>
      <p:ext uri="{BB962C8B-B14F-4D97-AF65-F5344CB8AC3E}">
        <p14:creationId xmlns:p14="http://schemas.microsoft.com/office/powerpoint/2010/main" val="40639054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Kokkos</a:t>
            </a:r>
            <a:r>
              <a:rPr lang="en-US" dirty="0"/>
              <a:t> supports lots of back ends.  On the right is the OpenMP back end.  The graph is scaled so you can better see the CPU results.  It’s on par with the other CPU multicore results.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64</a:t>
            </a:fld>
            <a:endParaRPr lang="en-US" dirty="0"/>
          </a:p>
        </p:txBody>
      </p:sp>
    </p:spTree>
    <p:extLst>
      <p:ext uri="{BB962C8B-B14F-4D97-AF65-F5344CB8AC3E}">
        <p14:creationId xmlns:p14="http://schemas.microsoft.com/office/powerpoint/2010/main" val="11793636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add in the results for the CUDA back end.  390 times faster is normally a great result, but it’s several times slower than the other GPU results.</a:t>
            </a:r>
          </a:p>
          <a:p>
            <a:endParaRPr lang="en-US" dirty="0"/>
          </a:p>
          <a:p>
            <a:r>
              <a:rPr lang="en-US" dirty="0"/>
              <a:t>Talked to </a:t>
            </a:r>
            <a:r>
              <a:rPr lang="en-US" dirty="0" err="1"/>
              <a:t>Kokkos</a:t>
            </a:r>
            <a:r>
              <a:rPr lang="en-US" dirty="0"/>
              <a:t> developers.  </a:t>
            </a:r>
          </a:p>
          <a:p>
            <a:r>
              <a:rPr lang="en-US" dirty="0"/>
              <a:t>Tuned for typical scientific applications by default, which have more memory access than traveling salesman.  </a:t>
            </a:r>
          </a:p>
          <a:p>
            <a:r>
              <a:rPr lang="en-US" dirty="0"/>
              <a:t>They sent a patch to </a:t>
            </a:r>
            <a:r>
              <a:rPr lang="en-US" dirty="0" err="1"/>
              <a:t>Kokkos</a:t>
            </a:r>
            <a:r>
              <a:rPr lang="en-US" dirty="0"/>
              <a:t>, and </a:t>
            </a:r>
            <a:r>
              <a:rPr lang="en-US" dirty="0">
                <a:sym typeface="Wingdings" panose="05000000000000000000" pitchFamily="2" charset="2"/>
              </a:rPr>
              <a:t> how to give hints to </a:t>
            </a:r>
            <a:r>
              <a:rPr lang="en-US" dirty="0" err="1">
                <a:sym typeface="Wingdings" panose="05000000000000000000" pitchFamily="2" charset="2"/>
              </a:rPr>
              <a:t>Kokkos</a:t>
            </a:r>
            <a:r>
              <a:rPr lang="en-US" dirty="0">
                <a:sym typeface="Wingdings" panose="05000000000000000000" pitchFamily="2" charset="2"/>
              </a:rPr>
              <a:t> scheduler.</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65</a:t>
            </a:fld>
            <a:endParaRPr lang="en-US" dirty="0"/>
          </a:p>
        </p:txBody>
      </p:sp>
    </p:spTree>
    <p:extLst>
      <p:ext uri="{BB962C8B-B14F-4D97-AF65-F5344CB8AC3E}">
        <p14:creationId xmlns:p14="http://schemas.microsoft.com/office/powerpoint/2010/main" val="27059589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Text in red shows the change, which configures the policy to hint that the algorithm is computation heavy.</a:t>
            </a:r>
          </a:p>
          <a:p>
            <a:r>
              <a:rPr lang="en-US" dirty="0">
                <a:sym typeface="Wingdings" panose="05000000000000000000" pitchFamily="2" charset="2"/>
              </a:rPr>
              <a:t> When using this version</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66</a:t>
            </a:fld>
            <a:endParaRPr lang="en-US" dirty="0"/>
          </a:p>
        </p:txBody>
      </p:sp>
    </p:spTree>
    <p:extLst>
      <p:ext uri="{BB962C8B-B14F-4D97-AF65-F5344CB8AC3E}">
        <p14:creationId xmlns:p14="http://schemas.microsoft.com/office/powerpoint/2010/main" val="18325356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Kokkos</a:t>
            </a:r>
            <a:r>
              <a:rPr lang="en-US" dirty="0"/>
              <a:t> CUDA back end now performs as expected.</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67</a:t>
            </a:fld>
            <a:endParaRPr lang="en-US" dirty="0"/>
          </a:p>
        </p:txBody>
      </p:sp>
    </p:spTree>
    <p:extLst>
      <p:ext uri="{BB962C8B-B14F-4D97-AF65-F5344CB8AC3E}">
        <p14:creationId xmlns:p14="http://schemas.microsoft.com/office/powerpoint/2010/main" val="11105018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 single call to the </a:t>
            </a:r>
            <a:r>
              <a:rPr lang="en-US" dirty="0" err="1"/>
              <a:t>transform_reduce</a:t>
            </a:r>
            <a:r>
              <a:rPr lang="en-US" dirty="0"/>
              <a:t> algorithm, with the parallel execution policy.</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68</a:t>
            </a:fld>
            <a:endParaRPr lang="en-US" dirty="0"/>
          </a:p>
        </p:txBody>
      </p:sp>
    </p:spTree>
    <p:extLst>
      <p:ext uri="{BB962C8B-B14F-4D97-AF65-F5344CB8AC3E}">
        <p14:creationId xmlns:p14="http://schemas.microsoft.com/office/powerpoint/2010/main" val="10504791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input is the sequence of integers from 0 to N factorial.</a:t>
            </a:r>
          </a:p>
          <a:p>
            <a:endParaRPr lang="en-US" dirty="0"/>
          </a:p>
          <a:p>
            <a:r>
              <a:rPr lang="en-US" dirty="0" err="1"/>
              <a:t>Counting_iterator</a:t>
            </a:r>
            <a:r>
              <a:rPr lang="en-US" dirty="0"/>
              <a:t> is a helper class (that really should be in the C++ standard) that makes it look like you have a container full of consecutive integers without having to create an actual container.</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69</a:t>
            </a:fld>
            <a:endParaRPr lang="en-US" dirty="0"/>
          </a:p>
        </p:txBody>
      </p:sp>
    </p:spTree>
    <p:extLst>
      <p:ext uri="{BB962C8B-B14F-4D97-AF65-F5344CB8AC3E}">
        <p14:creationId xmlns:p14="http://schemas.microsoft.com/office/powerpoint/2010/main" val="2533199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This is the initial value for the reduction, and the reduction function.  In this case we want the function object, not the regular function.</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70</a:t>
            </a:fld>
            <a:endParaRPr lang="en-US" dirty="0"/>
          </a:p>
        </p:txBody>
      </p:sp>
    </p:spTree>
    <p:extLst>
      <p:ext uri="{BB962C8B-B14F-4D97-AF65-F5344CB8AC3E}">
        <p14:creationId xmlns:p14="http://schemas.microsoft.com/office/powerpoint/2010/main" val="12503588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lambda is the transformation function.  It converts the integer into the cost of that route.</a:t>
            </a:r>
          </a:p>
          <a:p>
            <a:endParaRPr lang="en-US" dirty="0"/>
          </a:p>
          <a:p>
            <a:r>
              <a:rPr lang="en-US" dirty="0"/>
              <a:t>Once you are familiar with </a:t>
            </a:r>
            <a:r>
              <a:rPr lang="en-US" dirty="0" err="1"/>
              <a:t>transform_reduce</a:t>
            </a:r>
            <a:r>
              <a:rPr lang="en-US" dirty="0"/>
              <a:t>, this code is at least as simple as the original for loop version.  If you watched Connor’s Algorithm Intuition talk on Monday, you will understand the importance and the beauty of </a:t>
            </a:r>
            <a:r>
              <a:rPr lang="en-US" dirty="0" err="1"/>
              <a:t>transform_reduce</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71</a:t>
            </a:fld>
            <a:endParaRPr lang="en-US" dirty="0"/>
          </a:p>
        </p:txBody>
      </p:sp>
    </p:spTree>
    <p:extLst>
      <p:ext uri="{BB962C8B-B14F-4D97-AF65-F5344CB8AC3E}">
        <p14:creationId xmlns:p14="http://schemas.microsoft.com/office/powerpoint/2010/main" val="7607531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72</a:t>
            </a:fld>
            <a:endParaRPr lang="en-US" dirty="0"/>
          </a:p>
        </p:txBody>
      </p:sp>
    </p:spTree>
    <p:extLst>
      <p:ext uri="{BB962C8B-B14F-4D97-AF65-F5344CB8AC3E}">
        <p14:creationId xmlns:p14="http://schemas.microsoft.com/office/powerpoint/2010/main" val="2685989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Sequential version of the short example that I will use for each programming model.</a:t>
            </a:r>
          </a:p>
          <a:p>
            <a:r>
              <a:rPr lang="en-US" dirty="0"/>
              <a:t>Two input arrays, X and Y.  Multiply X by a scalar, add that to Y, and store the result in Z.</a:t>
            </a:r>
          </a:p>
          <a:p>
            <a:r>
              <a:rPr lang="en-US" dirty="0"/>
              <a:t>About as simple as it gets.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a:t>
            </a:fld>
            <a:endParaRPr lang="en-US" dirty="0"/>
          </a:p>
        </p:txBody>
      </p:sp>
    </p:spTree>
    <p:extLst>
      <p:ext uri="{BB962C8B-B14F-4D97-AF65-F5344CB8AC3E}">
        <p14:creationId xmlns:p14="http://schemas.microsoft.com/office/powerpoint/2010/main" val="39992230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second flat to compute 6.2 billion possible routes between 13 cities.</a:t>
            </a:r>
          </a:p>
          <a:p>
            <a:r>
              <a:rPr lang="en-US" dirty="0"/>
              <a:t>1355 times faster than the sequential version, with code that is clear, portable, and standard.</a:t>
            </a:r>
          </a:p>
          <a:p>
            <a:endParaRPr lang="en-US" dirty="0"/>
          </a:p>
          <a:p>
            <a:r>
              <a:rPr lang="en-US" dirty="0">
                <a:sym typeface="Wingdings" panose="05000000000000000000" pitchFamily="2" charset="2"/>
              </a:rPr>
              <a:t> On to the next example</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73</a:t>
            </a:fld>
            <a:endParaRPr lang="en-US" dirty="0"/>
          </a:p>
        </p:txBody>
      </p:sp>
    </p:spTree>
    <p:extLst>
      <p:ext uri="{BB962C8B-B14F-4D97-AF65-F5344CB8AC3E}">
        <p14:creationId xmlns:p14="http://schemas.microsoft.com/office/powerpoint/2010/main" val="13531955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example in scientific computing</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74</a:t>
            </a:fld>
            <a:endParaRPr lang="en-US" dirty="0"/>
          </a:p>
        </p:txBody>
      </p:sp>
    </p:spTree>
    <p:extLst>
      <p:ext uri="{BB962C8B-B14F-4D97-AF65-F5344CB8AC3E}">
        <p14:creationId xmlns:p14="http://schemas.microsoft.com/office/powerpoint/2010/main" val="39915604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75</a:t>
            </a:fld>
            <a:endParaRPr lang="en-US" dirty="0"/>
          </a:p>
        </p:txBody>
      </p:sp>
    </p:spTree>
    <p:extLst>
      <p:ext uri="{BB962C8B-B14F-4D97-AF65-F5344CB8AC3E}">
        <p14:creationId xmlns:p14="http://schemas.microsoft.com/office/powerpoint/2010/main" val="13496103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Allocate a second array, and copy the data into it.  Only the edges are important, but easier to copy entire thing.</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76</a:t>
            </a:fld>
            <a:endParaRPr lang="en-US" dirty="0"/>
          </a:p>
        </p:txBody>
      </p:sp>
    </p:spTree>
    <p:extLst>
      <p:ext uri="{BB962C8B-B14F-4D97-AF65-F5344CB8AC3E}">
        <p14:creationId xmlns:p14="http://schemas.microsoft.com/office/powerpoint/2010/main" val="2931756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Iterate over just the interior points.  Set each point to be the average of the surrounding points.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77</a:t>
            </a:fld>
            <a:endParaRPr lang="en-US" dirty="0"/>
          </a:p>
        </p:txBody>
      </p:sp>
    </p:spTree>
    <p:extLst>
      <p:ext uri="{BB962C8B-B14F-4D97-AF65-F5344CB8AC3E}">
        <p14:creationId xmlns:p14="http://schemas.microsoft.com/office/powerpoint/2010/main" val="5745555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same time, check how much the value changed and compare that to the threshold.</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78</a:t>
            </a:fld>
            <a:endParaRPr lang="en-US" dirty="0"/>
          </a:p>
        </p:txBody>
      </p:sp>
    </p:spTree>
    <p:extLst>
      <p:ext uri="{BB962C8B-B14F-4D97-AF65-F5344CB8AC3E}">
        <p14:creationId xmlns:p14="http://schemas.microsoft.com/office/powerpoint/2010/main" val="15941137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each iteration, swap the pointers to the two arrays.</a:t>
            </a:r>
          </a:p>
          <a:p>
            <a:r>
              <a:rPr lang="en-US" dirty="0"/>
              <a:t>If any value changed more than the threshold, keep iterating.</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79</a:t>
            </a:fld>
            <a:endParaRPr lang="en-US" dirty="0"/>
          </a:p>
        </p:txBody>
      </p:sp>
    </p:spTree>
    <p:extLst>
      <p:ext uri="{BB962C8B-B14F-4D97-AF65-F5344CB8AC3E}">
        <p14:creationId xmlns:p14="http://schemas.microsoft.com/office/powerpoint/2010/main" val="27410880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last iteration that was run wrote to temp, then temp needs to be copied back to data.</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80</a:t>
            </a:fld>
            <a:endParaRPr lang="en-US" dirty="0"/>
          </a:p>
        </p:txBody>
      </p:sp>
    </p:spTree>
    <p:extLst>
      <p:ext uri="{BB962C8B-B14F-4D97-AF65-F5344CB8AC3E}">
        <p14:creationId xmlns:p14="http://schemas.microsoft.com/office/powerpoint/2010/main" val="7274686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Andrei’s keynote about optimizing sort.  He said to avoid branches in inner loops and to break out early.</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81</a:t>
            </a:fld>
            <a:endParaRPr lang="en-US" dirty="0"/>
          </a:p>
        </p:txBody>
      </p:sp>
    </p:spTree>
    <p:extLst>
      <p:ext uri="{BB962C8B-B14F-4D97-AF65-F5344CB8AC3E}">
        <p14:creationId xmlns:p14="http://schemas.microsoft.com/office/powerpoint/2010/main" val="9773813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code does not follow those guidelines.</a:t>
            </a:r>
          </a:p>
          <a:p>
            <a:endParaRPr lang="en-US" dirty="0"/>
          </a:p>
          <a:p>
            <a:r>
              <a:rPr lang="en-US" dirty="0"/>
              <a:t>We can avoid these pitfalls </a:t>
            </a:r>
            <a:r>
              <a:rPr lang="en-US" dirty="0">
                <a:sym typeface="Wingdings" panose="05000000000000000000" pitchFamily="2" charset="2"/>
              </a:rPr>
              <a:t> by changing the code to…</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82</a:t>
            </a:fld>
            <a:endParaRPr lang="en-US" dirty="0"/>
          </a:p>
        </p:txBody>
      </p:sp>
    </p:spTree>
    <p:extLst>
      <p:ext uri="{BB962C8B-B14F-4D97-AF65-F5344CB8AC3E}">
        <p14:creationId xmlns:p14="http://schemas.microsoft.com/office/powerpoint/2010/main" val="19541465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interface.  Pointer to function; lambdas not useful.</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a:t>
            </a:fld>
            <a:endParaRPr lang="en-US" dirty="0"/>
          </a:p>
        </p:txBody>
      </p:sp>
    </p:spTree>
    <p:extLst>
      <p:ext uri="{BB962C8B-B14F-4D97-AF65-F5344CB8AC3E}">
        <p14:creationId xmlns:p14="http://schemas.microsoft.com/office/powerpoint/2010/main" val="3512940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have two separate loops.</a:t>
            </a:r>
          </a:p>
          <a:p>
            <a:r>
              <a:rPr lang="en-US" dirty="0"/>
              <a:t>The first one does the transformation.  It doesn’t have any branches.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83</a:t>
            </a:fld>
            <a:endParaRPr lang="en-US" dirty="0"/>
          </a:p>
        </p:txBody>
      </p:sp>
    </p:spTree>
    <p:extLst>
      <p:ext uri="{BB962C8B-B14F-4D97-AF65-F5344CB8AC3E}">
        <p14:creationId xmlns:p14="http://schemas.microsoft.com/office/powerpoint/2010/main" val="168432500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one checks the threshold, and breaks out (with a </a:t>
            </a:r>
            <a:r>
              <a:rPr lang="en-US" dirty="0" err="1"/>
              <a:t>goto</a:t>
            </a:r>
            <a:r>
              <a:rPr lang="en-US" dirty="0"/>
              <a:t>!) as soon as possible.</a:t>
            </a:r>
          </a:p>
          <a:p>
            <a:endParaRPr lang="en-US" dirty="0"/>
          </a:p>
          <a:p>
            <a:r>
              <a:rPr lang="en-US" dirty="0"/>
              <a:t>Don’t care about 10% performance changes.  But this little change is much bigger than that.  GCC, 30%.  PGI, almost twice as fast.</a:t>
            </a:r>
          </a:p>
          <a:p>
            <a:r>
              <a:rPr lang="en-US" dirty="0"/>
              <a:t>Suspect that first loop can be better vectorized.</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84</a:t>
            </a:fld>
            <a:endParaRPr lang="en-US" dirty="0"/>
          </a:p>
        </p:txBody>
      </p:sp>
    </p:spTree>
    <p:extLst>
      <p:ext uri="{BB962C8B-B14F-4D97-AF65-F5344CB8AC3E}">
        <p14:creationId xmlns:p14="http://schemas.microsoft.com/office/powerpoint/2010/main" val="247257105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Green = PGI</a:t>
            </a:r>
          </a:p>
          <a:p>
            <a:r>
              <a:rPr lang="en-US" dirty="0"/>
              <a:t>Purple = GCC</a:t>
            </a:r>
          </a:p>
          <a:p>
            <a:r>
              <a:rPr lang="en-US" dirty="0"/>
              <a:t>4 ½ minutes for a 12,000 by 8,000 array that took 3,891 iterations to converge.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85</a:t>
            </a:fld>
            <a:endParaRPr lang="en-US" dirty="0"/>
          </a:p>
        </p:txBody>
      </p:sp>
    </p:spTree>
    <p:extLst>
      <p:ext uri="{BB962C8B-B14F-4D97-AF65-F5344CB8AC3E}">
        <p14:creationId xmlns:p14="http://schemas.microsoft.com/office/powerpoint/2010/main" val="23002985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Mostly just add “pragma O.M.P parallel for” to all the loops.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86</a:t>
            </a:fld>
            <a:endParaRPr lang="en-US" dirty="0"/>
          </a:p>
        </p:txBody>
      </p:sp>
    </p:spTree>
    <p:extLst>
      <p:ext uri="{BB962C8B-B14F-4D97-AF65-F5344CB8AC3E}">
        <p14:creationId xmlns:p14="http://schemas.microsoft.com/office/powerpoint/2010/main" val="29835161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Except the one that checks against the threshold.  OpenMP doesn’t allow breaking out of the loop.  Instead, mark the loop as a logical or reduction.</a:t>
            </a:r>
          </a:p>
          <a:p>
            <a:endParaRPr lang="en-US" dirty="0"/>
          </a:p>
          <a:p>
            <a:r>
              <a:rPr lang="en-US" dirty="0"/>
              <a:t>For sequential, much faster to have iteration code in separate loops.  For OpenMP, exactly the reverse.</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87</a:t>
            </a:fld>
            <a:endParaRPr lang="en-US" dirty="0"/>
          </a:p>
        </p:txBody>
      </p:sp>
    </p:spTree>
    <p:extLst>
      <p:ext uri="{BB962C8B-B14F-4D97-AF65-F5344CB8AC3E}">
        <p14:creationId xmlns:p14="http://schemas.microsoft.com/office/powerpoint/2010/main" val="20292202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Combined code back into one loop, which is a logical or reduction.</a:t>
            </a:r>
          </a:p>
          <a:p>
            <a:endParaRPr lang="en-US" dirty="0"/>
          </a:p>
          <a:p>
            <a:r>
              <a:rPr lang="en-US" dirty="0"/>
              <a:t>GCC 35% faster.  PGI 25% faster.</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88</a:t>
            </a:fld>
            <a:endParaRPr lang="en-US" dirty="0"/>
          </a:p>
        </p:txBody>
      </p:sp>
    </p:spTree>
    <p:extLst>
      <p:ext uri="{BB962C8B-B14F-4D97-AF65-F5344CB8AC3E}">
        <p14:creationId xmlns:p14="http://schemas.microsoft.com/office/powerpoint/2010/main" val="397000995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89</a:t>
            </a:fld>
            <a:endParaRPr lang="en-US" dirty="0"/>
          </a:p>
        </p:txBody>
      </p:sp>
    </p:spTree>
    <p:extLst>
      <p:ext uri="{BB962C8B-B14F-4D97-AF65-F5344CB8AC3E}">
        <p14:creationId xmlns:p14="http://schemas.microsoft.com/office/powerpoint/2010/main" val="337159293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pragmas on the loops, except added collapse(2), and a hint about how to parallelize the main loop.</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90</a:t>
            </a:fld>
            <a:endParaRPr lang="en-US" dirty="0"/>
          </a:p>
        </p:txBody>
      </p:sp>
    </p:spTree>
    <p:extLst>
      <p:ext uri="{BB962C8B-B14F-4D97-AF65-F5344CB8AC3E}">
        <p14:creationId xmlns:p14="http://schemas.microsoft.com/office/powerpoint/2010/main" val="342672946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it can target GPU, data directive.</a:t>
            </a:r>
          </a:p>
          <a:p>
            <a:r>
              <a:rPr lang="en-US" dirty="0"/>
              <a:t>Copy “data” to GPU and back.</a:t>
            </a:r>
          </a:p>
          <a:p>
            <a:r>
              <a:rPr lang="en-US" dirty="0"/>
              <a:t>“temp” lives only on the GPU and doesn’t need to be copied.</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91</a:t>
            </a:fld>
            <a:endParaRPr lang="en-US" dirty="0"/>
          </a:p>
        </p:txBody>
      </p:sp>
    </p:spTree>
    <p:extLst>
      <p:ext uri="{BB962C8B-B14F-4D97-AF65-F5344CB8AC3E}">
        <p14:creationId xmlns:p14="http://schemas.microsoft.com/office/powerpoint/2010/main" val="281838636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GPU 5.4 seconds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92</a:t>
            </a:fld>
            <a:endParaRPr lang="en-US" dirty="0"/>
          </a:p>
        </p:txBody>
      </p:sp>
    </p:spTree>
    <p:extLst>
      <p:ext uri="{BB962C8B-B14F-4D97-AF65-F5344CB8AC3E}">
        <p14:creationId xmlns:p14="http://schemas.microsoft.com/office/powerpoint/2010/main" val="1545651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lambda capture, so have to marshal all the data explicitly.</a:t>
            </a:r>
          </a:p>
          <a:p>
            <a:r>
              <a:rPr lang="en-US" dirty="0"/>
              <a:t>Not the best model for C++.  Don’t use it.</a:t>
            </a:r>
          </a:p>
          <a:p>
            <a:endParaRPr lang="en-US" dirty="0"/>
          </a:p>
          <a:p>
            <a:r>
              <a:rPr lang="en-US" dirty="0">
                <a:sym typeface="Wingdings" panose="05000000000000000000" pitchFamily="2" charset="2"/>
              </a:rPr>
              <a:t> </a:t>
            </a:r>
            <a:r>
              <a:rPr lang="en-US" dirty="0"/>
              <a:t>It won’t be mentioned again in this talk.</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a:t>
            </a:fld>
            <a:endParaRPr lang="en-US" dirty="0"/>
          </a:p>
        </p:txBody>
      </p:sp>
    </p:spTree>
    <p:extLst>
      <p:ext uri="{BB962C8B-B14F-4D97-AF65-F5344CB8AC3E}">
        <p14:creationId xmlns:p14="http://schemas.microsoft.com/office/powerpoint/2010/main" val="305901471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iterate over two different indexes, and they don’t have to start at 0.</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93</a:t>
            </a:fld>
            <a:endParaRPr lang="en-US" dirty="0"/>
          </a:p>
        </p:txBody>
      </p:sp>
    </p:spTree>
    <p:extLst>
      <p:ext uri="{BB962C8B-B14F-4D97-AF65-F5344CB8AC3E}">
        <p14:creationId xmlns:p14="http://schemas.microsoft.com/office/powerpoint/2010/main" val="299183786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Kokkos</a:t>
            </a:r>
            <a:r>
              <a:rPr lang="en-US" dirty="0"/>
              <a:t>::View can provide a 2-dimensional view, so the indexing to find the neighboring points is more clear.</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94</a:t>
            </a:fld>
            <a:endParaRPr lang="en-US" dirty="0"/>
          </a:p>
        </p:txBody>
      </p:sp>
    </p:spTree>
    <p:extLst>
      <p:ext uri="{BB962C8B-B14F-4D97-AF65-F5344CB8AC3E}">
        <p14:creationId xmlns:p14="http://schemas.microsoft.com/office/powerpoint/2010/main" val="100516749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95</a:t>
            </a:fld>
            <a:endParaRPr lang="en-US" dirty="0"/>
          </a:p>
        </p:txBody>
      </p:sp>
    </p:spTree>
    <p:extLst>
      <p:ext uri="{BB962C8B-B14F-4D97-AF65-F5344CB8AC3E}">
        <p14:creationId xmlns:p14="http://schemas.microsoft.com/office/powerpoint/2010/main" val="306162678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parallel copy at the beginning and the end.</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96</a:t>
            </a:fld>
            <a:endParaRPr lang="en-US" dirty="0"/>
          </a:p>
        </p:txBody>
      </p:sp>
    </p:spTree>
    <p:extLst>
      <p:ext uri="{BB962C8B-B14F-4D97-AF65-F5344CB8AC3E}">
        <p14:creationId xmlns:p14="http://schemas.microsoft.com/office/powerpoint/2010/main" val="342337963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Transform_reduce</a:t>
            </a:r>
            <a:r>
              <a:rPr lang="en-US" dirty="0"/>
              <a:t>.</a:t>
            </a:r>
          </a:p>
          <a:p>
            <a:r>
              <a:rPr lang="en-US" dirty="0"/>
              <a:t>Most important standard algorithm</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97</a:t>
            </a:fld>
            <a:endParaRPr lang="en-US" dirty="0"/>
          </a:p>
        </p:txBody>
      </p:sp>
    </p:spTree>
    <p:extLst>
      <p:ext uri="{BB962C8B-B14F-4D97-AF65-F5344CB8AC3E}">
        <p14:creationId xmlns:p14="http://schemas.microsoft.com/office/powerpoint/2010/main" val="18881456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Counting iterator to iterate over all the indexes.  Skip the first and last rows.</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98</a:t>
            </a:fld>
            <a:endParaRPr lang="en-US" dirty="0"/>
          </a:p>
        </p:txBody>
      </p:sp>
    </p:spTree>
    <p:extLst>
      <p:ext uri="{BB962C8B-B14F-4D97-AF65-F5344CB8AC3E}">
        <p14:creationId xmlns:p14="http://schemas.microsoft.com/office/powerpoint/2010/main" val="36896965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Logical or reduction, with initial value of false</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99</a:t>
            </a:fld>
            <a:endParaRPr lang="en-US" dirty="0"/>
          </a:p>
        </p:txBody>
      </p:sp>
    </p:spTree>
    <p:extLst>
      <p:ext uri="{BB962C8B-B14F-4D97-AF65-F5344CB8AC3E}">
        <p14:creationId xmlns:p14="http://schemas.microsoft.com/office/powerpoint/2010/main" val="17309650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a single index, have to exclude the first and last entry in each row.</a:t>
            </a:r>
          </a:p>
          <a:p>
            <a:endParaRPr lang="en-US" dirty="0"/>
          </a:p>
          <a:p>
            <a:r>
              <a:rPr lang="en-US" dirty="0"/>
              <a:t>We’ve gone back and forth about whether it is faster to combine the two loops or keep them separate.  You would think that since the combined loop was faster for all the other parallel examples, it would also be faster for parallel standard algorithms.  But no. </a:t>
            </a:r>
            <a:r>
              <a:rPr lang="en-US" dirty="0">
                <a:sym typeface="Wingdings" panose="05000000000000000000" pitchFamily="2" charset="2"/>
              </a:rPr>
              <a:t></a:t>
            </a:r>
            <a:r>
              <a:rPr lang="en-US" dirty="0"/>
              <a:t> For reasons I can’t explain,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100</a:t>
            </a:fld>
            <a:endParaRPr lang="en-US" dirty="0"/>
          </a:p>
        </p:txBody>
      </p:sp>
    </p:spTree>
    <p:extLst>
      <p:ext uri="{BB962C8B-B14F-4D97-AF65-F5344CB8AC3E}">
        <p14:creationId xmlns:p14="http://schemas.microsoft.com/office/powerpoint/2010/main" val="99670279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separating the code into parallel </a:t>
            </a:r>
            <a:r>
              <a:rPr lang="en-US" dirty="0" err="1"/>
              <a:t>for_each</a:t>
            </a:r>
            <a:r>
              <a:rPr lang="en-US" dirty="0"/>
              <a:t> and parallel </a:t>
            </a:r>
            <a:r>
              <a:rPr lang="en-US" dirty="0" err="1"/>
              <a:t>any_of</a:t>
            </a:r>
            <a:r>
              <a:rPr lang="en-US" dirty="0"/>
              <a:t> is about 10% faster.</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101</a:t>
            </a:fld>
            <a:endParaRPr lang="en-US" dirty="0"/>
          </a:p>
        </p:txBody>
      </p:sp>
    </p:spTree>
    <p:extLst>
      <p:ext uri="{BB962C8B-B14F-4D97-AF65-F5344CB8AC3E}">
        <p14:creationId xmlns:p14="http://schemas.microsoft.com/office/powerpoint/2010/main" val="162152991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 You can get good performance without having to sacrifice clarity, maintainability, or portability (once parallel algorithm implementations become more widely available).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104</a:t>
            </a:fld>
            <a:endParaRPr lang="en-US" dirty="0"/>
          </a:p>
        </p:txBody>
      </p:sp>
    </p:spTree>
    <p:extLst>
      <p:ext uri="{BB962C8B-B14F-4D97-AF65-F5344CB8AC3E}">
        <p14:creationId xmlns:p14="http://schemas.microsoft.com/office/powerpoint/2010/main" val="1089558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Much nicer that </a:t>
            </a:r>
            <a:r>
              <a:rPr lang="en-US" dirty="0" err="1"/>
              <a:t>pthreads</a:t>
            </a:r>
            <a:r>
              <a:rPr lang="en-US" dirty="0"/>
              <a:t>.  Launch a thread by creating a std::thread object with a lambda.  The lambda’s parameters and closure makes it easy to get the necessary data into the thread.</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12</a:t>
            </a:fld>
            <a:endParaRPr lang="en-US" dirty="0"/>
          </a:p>
        </p:txBody>
      </p:sp>
    </p:spTree>
    <p:extLst>
      <p:ext uri="{BB962C8B-B14F-4D97-AF65-F5344CB8AC3E}">
        <p14:creationId xmlns:p14="http://schemas.microsoft.com/office/powerpoint/2010/main" val="31731028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A5CC12-DEA3-4F95-9B3E-8BEAB1F9B4BC}"/>
              </a:ext>
            </a:extLst>
          </p:cNvPr>
          <p:cNvPicPr>
            <a:picLocks noChangeAspect="1"/>
          </p:cNvPicPr>
          <p:nvPr userDrawn="1"/>
        </p:nvPicPr>
        <p:blipFill rotWithShape="1">
          <a:blip r:embed="rId2"/>
          <a:srcRect l="4242" t="4142"/>
          <a:stretch/>
        </p:blipFill>
        <p:spPr>
          <a:xfrm>
            <a:off x="0" y="0"/>
            <a:ext cx="10972800" cy="6172200"/>
          </a:xfrm>
          <a:prstGeom prst="rect">
            <a:avLst/>
          </a:prstGeom>
        </p:spPr>
      </p:pic>
      <p:sp>
        <p:nvSpPr>
          <p:cNvPr id="5" name="Rectangle 4">
            <a:extLst>
              <a:ext uri="{FF2B5EF4-FFF2-40B4-BE49-F238E27FC236}">
                <a16:creationId xmlns:a16="http://schemas.microsoft.com/office/drawing/2014/main" id="{519D74A5-C253-43F0-8AE3-D9F5210B3DBC}"/>
              </a:ext>
            </a:extLst>
          </p:cNvPr>
          <p:cNvSpPr/>
          <p:nvPr userDrawn="1"/>
        </p:nvSpPr>
        <p:spPr>
          <a:xfrm>
            <a:off x="0" y="0"/>
            <a:ext cx="10972800" cy="6172200"/>
          </a:xfrm>
          <a:prstGeom prst="rect">
            <a:avLst/>
          </a:prstGeom>
          <a:gradFill>
            <a:gsLst>
              <a:gs pos="0">
                <a:schemeClr val="bg1">
                  <a:alpha val="0"/>
                </a:schemeClr>
              </a:gs>
              <a:gs pos="100000">
                <a:schemeClr val="bg1">
                  <a:alpha val="4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userDrawn="1">
            <p:ph type="subTitle" idx="1"/>
          </p:nvPr>
        </p:nvSpPr>
        <p:spPr>
          <a:xfrm>
            <a:off x="481661" y="5353031"/>
            <a:ext cx="9526126"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481661" y="4405220"/>
            <a:ext cx="9568425" cy="982855"/>
          </a:xfrm>
        </p:spPr>
        <p:txBody>
          <a:bodyPr anchor="b">
            <a:noAutofit/>
          </a:bodyPr>
          <a:lstStyle>
            <a:lvl1pPr algn="l">
              <a:lnSpc>
                <a:spcPct val="90000"/>
              </a:lnSpc>
              <a:spcBef>
                <a:spcPts val="0"/>
              </a:spcBef>
              <a:defRPr sz="4600" b="1" cap="all" baseline="0">
                <a:solidFill>
                  <a:schemeClr val="tx1"/>
                </a:solidFill>
                <a:effectLst>
                  <a:outerShdw blurRad="114300" dist="50800" dir="2700000" sx="108000" sy="108000" algn="tl">
                    <a:srgbClr val="000000">
                      <a:alpha val="69000"/>
                    </a:srgbClr>
                  </a:outerShdw>
                </a:effectLst>
                <a:latin typeface="Trebuchet MS" panose="020B0603020202020204" pitchFamily="34" charset="0"/>
              </a:defRPr>
            </a:lvl1pPr>
          </a:lstStyle>
          <a:p>
            <a:r>
              <a:rPr lang="en-US" dirty="0"/>
              <a:t>CLICK TO EDIT MASTER TITLE STYLE</a:t>
            </a:r>
          </a:p>
        </p:txBody>
      </p:sp>
      <p:pic>
        <p:nvPicPr>
          <p:cNvPr id="9" name="Picture 8">
            <a:extLst>
              <a:ext uri="{FF2B5EF4-FFF2-40B4-BE49-F238E27FC236}">
                <a16:creationId xmlns:a16="http://schemas.microsoft.com/office/drawing/2014/main" id="{BC3E6B0E-0ADE-4545-99DE-33F243C911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7273" y="3219565"/>
            <a:ext cx="2199959" cy="474500"/>
          </a:xfrm>
          <a:prstGeom prst="rect">
            <a:avLst/>
          </a:prstGeom>
        </p:spPr>
      </p:pic>
    </p:spTree>
    <p:extLst>
      <p:ext uri="{BB962C8B-B14F-4D97-AF65-F5344CB8AC3E}">
        <p14:creationId xmlns:p14="http://schemas.microsoft.com/office/powerpoint/2010/main" val="104303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5E2365-640C-413B-BC37-0ABE05FFBA51}"/>
              </a:ext>
            </a:extLst>
          </p:cNvPr>
          <p:cNvPicPr>
            <a:picLocks noChangeAspect="1"/>
          </p:cNvPicPr>
          <p:nvPr userDrawn="1"/>
        </p:nvPicPr>
        <p:blipFill>
          <a:blip r:embed="rId2"/>
          <a:stretch>
            <a:fillRect/>
          </a:stretch>
        </p:blipFill>
        <p:spPr>
          <a:xfrm>
            <a:off x="686" y="385"/>
            <a:ext cx="10971428" cy="6171429"/>
          </a:xfrm>
          <a:prstGeom prst="rect">
            <a:avLst/>
          </a:prstGeom>
        </p:spPr>
      </p:pic>
      <p:sp>
        <p:nvSpPr>
          <p:cNvPr id="3" name="Rectangle 2"/>
          <p:cNvSpPr/>
          <p:nvPr userDrawn="1"/>
        </p:nvSpPr>
        <p:spPr>
          <a:xfrm>
            <a:off x="0" y="0"/>
            <a:ext cx="10972800" cy="61722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737426"/>
            <a:ext cx="9976104" cy="590931"/>
          </a:xfrm>
        </p:spPr>
        <p:txBody>
          <a:bodyP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95135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ransition / Segu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27C490-0632-45F9-8994-CF7C006FC33F}"/>
              </a:ext>
            </a:extLst>
          </p:cNvPr>
          <p:cNvPicPr>
            <a:picLocks noChangeAspect="1"/>
          </p:cNvPicPr>
          <p:nvPr userDrawn="1"/>
        </p:nvPicPr>
        <p:blipFill rotWithShape="1">
          <a:blip r:embed="rId2"/>
          <a:srcRect l="2311" t="47780" r="45524"/>
          <a:stretch/>
        </p:blipFill>
        <p:spPr>
          <a:xfrm flipH="1">
            <a:off x="0" y="0"/>
            <a:ext cx="10972800" cy="6172200"/>
          </a:xfrm>
          <a:prstGeom prst="rect">
            <a:avLst/>
          </a:prstGeom>
        </p:spPr>
      </p:pic>
      <p:sp>
        <p:nvSpPr>
          <p:cNvPr id="9" name="Rectangle 8">
            <a:extLst>
              <a:ext uri="{FF2B5EF4-FFF2-40B4-BE49-F238E27FC236}">
                <a16:creationId xmlns:a16="http://schemas.microsoft.com/office/drawing/2014/main" id="{C2D03C3D-6CAA-444D-B523-AEA8C51BB3D3}"/>
              </a:ext>
            </a:extLst>
          </p:cNvPr>
          <p:cNvSpPr/>
          <p:nvPr userDrawn="1"/>
        </p:nvSpPr>
        <p:spPr>
          <a:xfrm>
            <a:off x="0" y="0"/>
            <a:ext cx="10972800" cy="6172200"/>
          </a:xfrm>
          <a:prstGeom prst="rect">
            <a:avLst/>
          </a:prstGeom>
          <a:gradFill>
            <a:gsLst>
              <a:gs pos="24000">
                <a:schemeClr val="bg1">
                  <a:alpha val="0"/>
                </a:schemeClr>
              </a:gs>
              <a:gs pos="100000">
                <a:schemeClr val="bg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080088" y="4127421"/>
            <a:ext cx="6107187" cy="1373939"/>
          </a:xfrm>
        </p:spPr>
        <p:txBody>
          <a:bodyPr anchor="b"/>
          <a:lstStyle>
            <a:lvl1pPr algn="r">
              <a:defRPr sz="46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mbargo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FAE255C-17FD-4ACD-93D1-249CC22B46B7}"/>
              </a:ext>
            </a:extLst>
          </p:cNvPr>
          <p:cNvSpPr/>
          <p:nvPr userDrawn="1"/>
        </p:nvSpPr>
        <p:spPr>
          <a:xfrm>
            <a:off x="0" y="0"/>
            <a:ext cx="10972800" cy="6172200"/>
          </a:xfrm>
          <a:prstGeom prst="rect">
            <a:avLst/>
          </a:prstGeom>
          <a:solidFill>
            <a:srgbClr val="9E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12D3C685-D41A-4316-A4E7-7D079BF99E29}"/>
              </a:ext>
            </a:extLst>
          </p:cNvPr>
          <p:cNvPicPr>
            <a:picLocks noChangeAspect="1"/>
          </p:cNvPicPr>
          <p:nvPr userDrawn="1"/>
        </p:nvPicPr>
        <p:blipFill>
          <a:blip r:embed="rId2"/>
          <a:stretch>
            <a:fillRect/>
          </a:stretch>
        </p:blipFill>
        <p:spPr>
          <a:xfrm>
            <a:off x="4206129" y="910278"/>
            <a:ext cx="2560542" cy="2280102"/>
          </a:xfrm>
          <a:prstGeom prst="rect">
            <a:avLst/>
          </a:prstGeom>
        </p:spPr>
      </p:pic>
      <p:sp>
        <p:nvSpPr>
          <p:cNvPr id="2" name="Title 1"/>
          <p:cNvSpPr>
            <a:spLocks noGrp="1"/>
          </p:cNvSpPr>
          <p:nvPr>
            <p:ph type="title"/>
          </p:nvPr>
        </p:nvSpPr>
        <p:spPr>
          <a:xfrm>
            <a:off x="498348" y="3814403"/>
            <a:ext cx="9976104" cy="590931"/>
          </a:xfrm>
        </p:spPr>
        <p:txBody>
          <a:bodyPr/>
          <a:lstStyle>
            <a:lvl1pPr algn="ctr">
              <a:defRPr sz="4000">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498348" y="4479006"/>
            <a:ext cx="9976104" cy="525463"/>
          </a:xfrm>
        </p:spPr>
        <p:txBody>
          <a:bodyPr/>
          <a:lstStyle>
            <a:lvl1pPr marL="0" indent="0" algn="ctr">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6467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354D00-25B8-4729-8431-494F11BFDC7C}"/>
              </a:ext>
            </a:extLst>
          </p:cNvPr>
          <p:cNvPicPr>
            <a:picLocks noChangeAspect="1"/>
          </p:cNvPicPr>
          <p:nvPr userDrawn="1"/>
        </p:nvPicPr>
        <p:blipFill>
          <a:blip r:embed="rId2"/>
          <a:stretch>
            <a:fillRect/>
          </a:stretch>
        </p:blipFill>
        <p:spPr>
          <a:xfrm>
            <a:off x="686" y="386"/>
            <a:ext cx="10971428" cy="6171429"/>
          </a:xfrm>
          <a:prstGeom prst="rect">
            <a:avLst/>
          </a:prstGeom>
        </p:spPr>
      </p:pic>
      <p:sp>
        <p:nvSpPr>
          <p:cNvPr id="6" name="Rectangle 5">
            <a:extLst>
              <a:ext uri="{FF2B5EF4-FFF2-40B4-BE49-F238E27FC236}">
                <a16:creationId xmlns:a16="http://schemas.microsoft.com/office/drawing/2014/main" id="{6208C71A-8F88-4905-8530-066C648740D6}"/>
              </a:ext>
            </a:extLst>
          </p:cNvPr>
          <p:cNvSpPr/>
          <p:nvPr userDrawn="1"/>
        </p:nvSpPr>
        <p:spPr>
          <a:xfrm>
            <a:off x="0" y="0"/>
            <a:ext cx="10972800" cy="61722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ctr">
              <a:defRPr sz="20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00035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88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32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807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38A185-0487-467E-B002-17F379CB7D5D}"/>
              </a:ext>
            </a:extLst>
          </p:cNvPr>
          <p:cNvPicPr>
            <a:picLocks noChangeAspect="1"/>
          </p:cNvPicPr>
          <p:nvPr userDrawn="1"/>
        </p:nvPicPr>
        <p:blipFill rotWithShape="1">
          <a:blip r:embed="rId2"/>
          <a:srcRect l="5058" t="47209" r="45983" b="3783"/>
          <a:stretch/>
        </p:blipFill>
        <p:spPr>
          <a:xfrm flipV="1">
            <a:off x="0" y="0"/>
            <a:ext cx="10972800" cy="6172200"/>
          </a:xfrm>
          <a:prstGeom prst="rect">
            <a:avLst/>
          </a:prstGeom>
        </p:spPr>
      </p:pic>
      <p:sp>
        <p:nvSpPr>
          <p:cNvPr id="2" name="Rectangle 1">
            <a:extLst>
              <a:ext uri="{FF2B5EF4-FFF2-40B4-BE49-F238E27FC236}">
                <a16:creationId xmlns:a16="http://schemas.microsoft.com/office/drawing/2014/main" id="{09AE7915-91FA-48E0-8AE5-AE809A6875AC}"/>
              </a:ext>
            </a:extLst>
          </p:cNvPr>
          <p:cNvSpPr/>
          <p:nvPr userDrawn="1"/>
        </p:nvSpPr>
        <p:spPr>
          <a:xfrm>
            <a:off x="0" y="0"/>
            <a:ext cx="10972800" cy="6172200"/>
          </a:xfrm>
          <a:prstGeom prst="rect">
            <a:avLst/>
          </a:prstGeom>
          <a:gradFill>
            <a:gsLst>
              <a:gs pos="0">
                <a:schemeClr val="bg1">
                  <a:alpha val="62000"/>
                </a:schemeClr>
              </a:gs>
              <a:gs pos="69000">
                <a:schemeClr val="bg1">
                  <a:alpha val="77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991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A5CC12-DEA3-4F95-9B3E-8BEAB1F9B4BC}"/>
              </a:ext>
            </a:extLst>
          </p:cNvPr>
          <p:cNvPicPr>
            <a:picLocks noChangeAspect="1"/>
          </p:cNvPicPr>
          <p:nvPr userDrawn="1"/>
        </p:nvPicPr>
        <p:blipFill rotWithShape="1">
          <a:blip r:embed="rId2"/>
          <a:srcRect l="4242" t="4142"/>
          <a:stretch/>
        </p:blipFill>
        <p:spPr>
          <a:xfrm>
            <a:off x="0" y="0"/>
            <a:ext cx="10972800" cy="6172200"/>
          </a:xfrm>
          <a:prstGeom prst="rect">
            <a:avLst/>
          </a:prstGeom>
        </p:spPr>
      </p:pic>
      <p:sp>
        <p:nvSpPr>
          <p:cNvPr id="5" name="Rectangle 4">
            <a:extLst>
              <a:ext uri="{FF2B5EF4-FFF2-40B4-BE49-F238E27FC236}">
                <a16:creationId xmlns:a16="http://schemas.microsoft.com/office/drawing/2014/main" id="{519D74A5-C253-43F0-8AE3-D9F5210B3DBC}"/>
              </a:ext>
            </a:extLst>
          </p:cNvPr>
          <p:cNvSpPr/>
          <p:nvPr userDrawn="1"/>
        </p:nvSpPr>
        <p:spPr>
          <a:xfrm>
            <a:off x="0" y="0"/>
            <a:ext cx="10972800" cy="6172200"/>
          </a:xfrm>
          <a:prstGeom prst="rect">
            <a:avLst/>
          </a:prstGeom>
          <a:gradFill>
            <a:gsLst>
              <a:gs pos="0">
                <a:schemeClr val="bg1">
                  <a:alpha val="0"/>
                </a:schemeClr>
              </a:gs>
              <a:gs pos="100000">
                <a:schemeClr val="bg1">
                  <a:alpha val="4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72595" y="4747221"/>
            <a:ext cx="3456745" cy="745571"/>
          </a:xfrm>
          <a:prstGeom prst="rect">
            <a:avLst/>
          </a:prstGeom>
        </p:spPr>
      </p:pic>
    </p:spTree>
    <p:extLst>
      <p:ext uri="{BB962C8B-B14F-4D97-AF65-F5344CB8AC3E}">
        <p14:creationId xmlns:p14="http://schemas.microsoft.com/office/powerpoint/2010/main" val="19050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737426"/>
            <a:ext cx="9976104" cy="590931"/>
          </a:xfrm>
        </p:spPr>
        <p:txBody>
          <a:bodyPr/>
          <a:lstStyle>
            <a:lvl1pPr algn="ctr">
              <a:defRPr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800">
                <a:solidFill>
                  <a:schemeClr val="bg1"/>
                </a:solidFill>
              </a:defRPr>
            </a:lvl1pPr>
            <a:lvl2pPr marL="571500" indent="0">
              <a:buClr>
                <a:schemeClr val="bg2"/>
              </a:buClr>
              <a:buSzPct val="100000"/>
              <a:buFontTx/>
              <a:buNone/>
              <a:defRPr sz="1600">
                <a:solidFill>
                  <a:schemeClr val="bg1"/>
                </a:solidFill>
              </a:defRPr>
            </a:lvl2pPr>
            <a:lvl3pPr marL="1089025" indent="0">
              <a:buClr>
                <a:schemeClr val="bg2"/>
              </a:buClr>
              <a:buSzPct val="100000"/>
              <a:buFontTx/>
              <a:buNone/>
              <a:defRPr sz="14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2595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737426"/>
            <a:ext cx="9976104" cy="590931"/>
          </a:xfrm>
        </p:spPr>
        <p:txBody>
          <a:bodyPr/>
          <a:lstStyle>
            <a:lvl1pPr algn="ctr">
              <a:defRPr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800">
                <a:solidFill>
                  <a:schemeClr val="bg1"/>
                </a:solidFill>
              </a:defRPr>
            </a:lvl1pPr>
            <a:lvl2pPr marL="800100" indent="-228600">
              <a:buClr>
                <a:schemeClr val="bg2"/>
              </a:buClr>
              <a:buSzPct val="75000"/>
              <a:buFontTx/>
              <a:buBlip>
                <a:blip r:embed="rId2"/>
              </a:buBlip>
              <a:defRPr sz="1600">
                <a:solidFill>
                  <a:schemeClr val="bg1"/>
                </a:solidFill>
              </a:defRPr>
            </a:lvl2pPr>
            <a:lvl3pPr marL="1258888" indent="-169863">
              <a:buClr>
                <a:schemeClr val="bg2"/>
              </a:buClr>
              <a:buSzPct val="75000"/>
              <a:buFontTx/>
              <a:buBlip>
                <a:blip r:embed="rId2"/>
              </a:buBlip>
              <a:defRPr sz="14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2595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72056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737426"/>
            <a:ext cx="9976104" cy="59093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800">
                <a:solidFill>
                  <a:schemeClr val="bg1"/>
                </a:solidFill>
              </a:defRPr>
            </a:lvl1pPr>
            <a:lvl2pPr marL="571500" indent="0">
              <a:buClr>
                <a:schemeClr val="bg2"/>
              </a:buClr>
              <a:buSzPct val="100000"/>
              <a:buFontTx/>
              <a:buNone/>
              <a:defRPr sz="1600">
                <a:solidFill>
                  <a:schemeClr val="bg1"/>
                </a:solidFill>
              </a:defRPr>
            </a:lvl2pPr>
            <a:lvl3pPr marL="1089025" indent="0">
              <a:buClr>
                <a:schemeClr val="bg2"/>
              </a:buClr>
              <a:buSzPct val="100000"/>
              <a:buFontTx/>
              <a:buNone/>
              <a:defRPr sz="14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2595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userDrawn="1"/>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737426"/>
            <a:ext cx="9976104" cy="59093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1800">
                <a:solidFill>
                  <a:schemeClr val="bg1"/>
                </a:solidFill>
              </a:defRPr>
            </a:lvl1pPr>
            <a:lvl2pPr marL="571500" indent="0">
              <a:buClr>
                <a:schemeClr val="bg2"/>
              </a:buClr>
              <a:buSzPct val="100000"/>
              <a:buFontTx/>
              <a:buNone/>
              <a:defRPr sz="16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2595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4" name="Rectangle 3">
            <a:extLst>
              <a:ext uri="{FF2B5EF4-FFF2-40B4-BE49-F238E27FC236}">
                <a16:creationId xmlns:a16="http://schemas.microsoft.com/office/drawing/2014/main" id="{018D8CF8-E6F1-4C71-A0F0-EB56510727F2}"/>
              </a:ext>
            </a:extLst>
          </p:cNvPr>
          <p:cNvSpPr/>
          <p:nvPr userDrawn="1"/>
        </p:nvSpPr>
        <p:spPr>
          <a:xfrm>
            <a:off x="9868093" y="5829880"/>
            <a:ext cx="1104707" cy="342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0264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32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600">
                <a:solidFill>
                  <a:schemeClr val="bg1"/>
                </a:solidFill>
              </a:defRPr>
            </a:lvl1pPr>
            <a:lvl2pPr marL="571500" indent="0">
              <a:spcBef>
                <a:spcPts val="500"/>
              </a:spcBef>
              <a:spcAft>
                <a:spcPts val="500"/>
              </a:spcAft>
              <a:buClr>
                <a:schemeClr val="bg2"/>
              </a:buClr>
              <a:buSzPct val="100000"/>
              <a:buFontTx/>
              <a:buNone/>
              <a:defRPr sz="1400">
                <a:solidFill>
                  <a:schemeClr val="bg1"/>
                </a:solidFill>
              </a:defRPr>
            </a:lvl2pPr>
            <a:lvl3pPr marL="1089025" indent="0">
              <a:spcBef>
                <a:spcPts val="500"/>
              </a:spcBef>
              <a:spcAft>
                <a:spcPts val="500"/>
              </a:spcAft>
              <a:buClr>
                <a:schemeClr val="bg2"/>
              </a:buClr>
              <a:buSzPct val="100000"/>
              <a:buFontTx/>
              <a:buNone/>
              <a:defRPr sz="14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20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9636012" y="5699915"/>
            <a:ext cx="1336788" cy="4722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9B484E9-CEC5-4DE8-8C3D-DD4FB334C6F5}"/>
              </a:ext>
            </a:extLst>
          </p:cNvPr>
          <p:cNvPicPr>
            <a:picLocks noChangeAspect="1"/>
          </p:cNvPicPr>
          <p:nvPr/>
        </p:nvPicPr>
        <p:blipFill rotWithShape="1">
          <a:blip r:embed="rId2"/>
          <a:srcRect l="4242" t="4141" r="64481" b="-2"/>
          <a:stretch/>
        </p:blipFill>
        <p:spPr>
          <a:xfrm>
            <a:off x="0" y="1"/>
            <a:ext cx="3583957" cy="6172198"/>
          </a:xfrm>
          <a:prstGeom prst="rect">
            <a:avLst/>
          </a:prstGeom>
        </p:spPr>
      </p:pic>
      <p:cxnSp>
        <p:nvCxnSpPr>
          <p:cNvPr id="8" name="Straight Connector 7">
            <a:extLst>
              <a:ext uri="{FF2B5EF4-FFF2-40B4-BE49-F238E27FC236}">
                <a16:creationId xmlns:a16="http://schemas.microsoft.com/office/drawing/2014/main" id="{C4CF03B8-634B-43D5-898B-BE804AF1DFE6}"/>
              </a:ext>
            </a:extLst>
          </p:cNvPr>
          <p:cNvCxnSpPr>
            <a:cxnSpLocks/>
          </p:cNvCxnSpPr>
          <p:nvPr/>
        </p:nvCxnSpPr>
        <p:spPr>
          <a:xfrm>
            <a:off x="3583957" y="-1"/>
            <a:ext cx="0" cy="617220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41881" y="2381806"/>
            <a:ext cx="2700194" cy="1408589"/>
          </a:xfrm>
        </p:spPr>
        <p:txBody>
          <a:bodyPr anchor="ctr"/>
          <a:lstStyle>
            <a:lvl1pPr algn="ctr">
              <a:defRPr sz="36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04979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737426"/>
            <a:ext cx="9976104" cy="590931"/>
          </a:xfrm>
        </p:spPr>
        <p:txBody>
          <a:bodyPr/>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7297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9749165" y="5857880"/>
            <a:ext cx="321027" cy="138499"/>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700" kern="1200" smtClean="0">
                <a:solidFill>
                  <a:schemeClr val="accent5"/>
                </a:solidFill>
                <a:latin typeface="Trebuchet MS" panose="020B0603020202020204" pitchFamily="34" charset="0"/>
                <a:ea typeface="MS PGothic" pitchFamily="34" charset="-128"/>
                <a:cs typeface="+mn-cs"/>
              </a:rPr>
              <a:pPr algn="r"/>
              <a:t>‹#›</a:t>
            </a:fld>
            <a:r>
              <a:rPr lang="en-US" sz="900" cap="none" baseline="0" dirty="0">
                <a:solidFill>
                  <a:schemeClr val="accent5"/>
                </a:solidFill>
              </a:rPr>
              <a:t> </a:t>
            </a:r>
            <a:endParaRPr lang="en-US" sz="900" cap="none" dirty="0">
              <a:solidFill>
                <a:schemeClr val="accent5"/>
              </a:solidFill>
            </a:endParaRPr>
          </a:p>
        </p:txBody>
      </p:sp>
      <p:pic>
        <p:nvPicPr>
          <p:cNvPr id="18" name="Picture 17">
            <a:extLst>
              <a:ext uri="{FF2B5EF4-FFF2-40B4-BE49-F238E27FC236}">
                <a16:creationId xmlns:a16="http://schemas.microsoft.com/office/drawing/2014/main" id="{0A97EF6C-CD1B-46EA-95AA-C34DEE8C7153}"/>
              </a:ext>
            </a:extLst>
          </p:cNvPr>
          <p:cNvPicPr>
            <a:picLocks noChangeAspect="1"/>
          </p:cNvPicPr>
          <p:nvPr userDrawn="1"/>
        </p:nvPicPr>
        <p:blipFill>
          <a:blip r:embed="rId18"/>
          <a:stretch>
            <a:fillRect/>
          </a:stretch>
        </p:blipFill>
        <p:spPr>
          <a:xfrm>
            <a:off x="10288289" y="5814736"/>
            <a:ext cx="475887" cy="237944"/>
          </a:xfrm>
          <a:prstGeom prst="rect">
            <a:avLst/>
          </a:prstGeom>
        </p:spPr>
      </p:pic>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0" r:id="rId1"/>
    <p:sldLayoutId id="2147483985" r:id="rId2"/>
    <p:sldLayoutId id="2147483896" r:id="rId3"/>
    <p:sldLayoutId id="2147483981" r:id="rId4"/>
    <p:sldLayoutId id="2147483971" r:id="rId5"/>
    <p:sldLayoutId id="2147483988" r:id="rId6"/>
    <p:sldLayoutId id="2147483969" r:id="rId7"/>
    <p:sldLayoutId id="2147483989" r:id="rId8"/>
    <p:sldLayoutId id="2147483919" r:id="rId9"/>
    <p:sldLayoutId id="2147483990" r:id="rId10"/>
    <p:sldLayoutId id="2147483954" r:id="rId11"/>
    <p:sldLayoutId id="2147483984" r:id="rId12"/>
    <p:sldLayoutId id="2147483898" r:id="rId13"/>
    <p:sldLayoutId id="2147483926" r:id="rId14"/>
    <p:sldLayoutId id="2147483899" r:id="rId15"/>
    <p:sldLayoutId id="2147483901"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4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JPG"/></Relationships>
</file>

<file path=ppt/slides/_rels/slide6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1"/>
          <p:cNvSpPr>
            <a:spLocks noGrp="1"/>
          </p:cNvSpPr>
          <p:nvPr>
            <p:ph type="subTitle" idx="1"/>
          </p:nvPr>
        </p:nvSpPr>
        <p:spPr>
          <a:xfrm>
            <a:off x="481661" y="5353031"/>
            <a:ext cx="9526126" cy="706347"/>
          </a:xfrm>
        </p:spPr>
        <p:txBody>
          <a:bodyPr/>
          <a:lstStyle/>
          <a:p>
            <a:r>
              <a:rPr lang="en-US" dirty="0"/>
              <a:t>David Olsen, NVIDIA, dolsen@nvidia.com</a:t>
            </a:r>
          </a:p>
          <a:p>
            <a:r>
              <a:rPr lang="en-US" dirty="0"/>
              <a:t>PDX CPP</a:t>
            </a:r>
            <a:r>
              <a:rPr lang="en-US"/>
              <a:t>, October 15, </a:t>
            </a:r>
            <a:r>
              <a:rPr lang="en-US" dirty="0"/>
              <a:t>2019</a:t>
            </a:r>
          </a:p>
        </p:txBody>
      </p:sp>
      <p:sp>
        <p:nvSpPr>
          <p:cNvPr id="5" name="Title 10"/>
          <p:cNvSpPr>
            <a:spLocks noGrp="1"/>
          </p:cNvSpPr>
          <p:nvPr>
            <p:ph type="title"/>
          </p:nvPr>
        </p:nvSpPr>
        <p:spPr/>
        <p:txBody>
          <a:bodyPr/>
          <a:lstStyle/>
          <a:p>
            <a:r>
              <a:rPr lang="en-US" dirty="0"/>
              <a:t>Faster Code Through Parallelism on CPUs and GPUs</a:t>
            </a:r>
          </a:p>
        </p:txBody>
      </p:sp>
    </p:spTree>
    <p:extLst>
      <p:ext uri="{BB962C8B-B14F-4D97-AF65-F5344CB8AC3E}">
        <p14:creationId xmlns:p14="http://schemas.microsoft.com/office/powerpoint/2010/main" val="311677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B284-7D6E-4D32-9F27-04387616781D}"/>
              </a:ext>
            </a:extLst>
          </p:cNvPr>
          <p:cNvSpPr>
            <a:spLocks noGrp="1"/>
          </p:cNvSpPr>
          <p:nvPr>
            <p:ph type="title"/>
          </p:nvPr>
        </p:nvSpPr>
        <p:spPr/>
        <p:txBody>
          <a:bodyPr/>
          <a:lstStyle/>
          <a:p>
            <a:r>
              <a:rPr lang="en-US" dirty="0" err="1"/>
              <a:t>pthreads</a:t>
            </a:r>
            <a:endParaRPr lang="en-US" dirty="0"/>
          </a:p>
        </p:txBody>
      </p:sp>
      <p:sp>
        <p:nvSpPr>
          <p:cNvPr id="3" name="Content Placeholder 2">
            <a:extLst>
              <a:ext uri="{FF2B5EF4-FFF2-40B4-BE49-F238E27FC236}">
                <a16:creationId xmlns:a16="http://schemas.microsoft.com/office/drawing/2014/main" id="{19C8BDF9-5D42-4796-8F36-ED07A3FCE82D}"/>
              </a:ext>
            </a:extLst>
          </p:cNvPr>
          <p:cNvSpPr>
            <a:spLocks noGrp="1"/>
          </p:cNvSpPr>
          <p:nvPr>
            <p:ph idx="1"/>
          </p:nvPr>
        </p:nvSpPr>
        <p:spPr>
          <a:xfrm>
            <a:off x="516750" y="1705233"/>
            <a:ext cx="9948672" cy="4116728"/>
          </a:xfrm>
        </p:spPr>
        <p:txBody>
          <a:bodyPr/>
          <a:lstStyle/>
          <a:p>
            <a:pPr>
              <a:lnSpc>
                <a:spcPct val="100000"/>
              </a:lnSpc>
              <a:spcBef>
                <a:spcPts val="0"/>
              </a:spcBef>
              <a:spcAft>
                <a:spcPts val="0"/>
              </a:spcAft>
            </a:pPr>
            <a:r>
              <a:rPr lang="en-US" sz="1100" dirty="0">
                <a:solidFill>
                  <a:srgbClr val="FF0000"/>
                </a:solidFill>
                <a:latin typeface="Lucida Console" panose="020B0609040504020204" pitchFamily="49" charset="0"/>
              </a:rPr>
              <a:t>struct </a:t>
            </a:r>
            <a:r>
              <a:rPr lang="en-US" sz="1100" dirty="0" err="1">
                <a:solidFill>
                  <a:srgbClr val="FF0000"/>
                </a:solidFill>
                <a:latin typeface="Lucida Console" panose="020B0609040504020204" pitchFamily="49" charset="0"/>
              </a:rPr>
              <a:t>thread_data</a:t>
            </a:r>
            <a:r>
              <a:rPr lang="en-US" sz="1100" dirty="0">
                <a:solidFill>
                  <a:srgbClr val="FF0000"/>
                </a:solidFill>
                <a:latin typeface="Lucida Console" panose="020B0609040504020204" pitchFamily="49" charset="0"/>
              </a:rPr>
              <a:t> {</a:t>
            </a:r>
          </a:p>
          <a:p>
            <a:pPr>
              <a:lnSpc>
                <a:spcPct val="100000"/>
              </a:lnSpc>
              <a:spcBef>
                <a:spcPts val="0"/>
              </a:spcBef>
              <a:spcAft>
                <a:spcPts val="0"/>
              </a:spcAft>
            </a:pPr>
            <a:r>
              <a:rPr lang="en-US" sz="1100" dirty="0">
                <a:solidFill>
                  <a:srgbClr val="FF0000"/>
                </a:solidFill>
                <a:latin typeface="Lucida Console" panose="020B0609040504020204" pitchFamily="49" charset="0"/>
              </a:rPr>
              <a:t>  float *x, *y, *z, a;</a:t>
            </a:r>
          </a:p>
          <a:p>
            <a:pPr>
              <a:lnSpc>
                <a:spcPct val="100000"/>
              </a:lnSpc>
              <a:spcBef>
                <a:spcPts val="0"/>
              </a:spcBef>
              <a:spcAft>
                <a:spcPts val="0"/>
              </a:spcAft>
            </a:pPr>
            <a:r>
              <a:rPr lang="en-US" sz="1100" dirty="0">
                <a:solidFill>
                  <a:srgbClr val="FF0000"/>
                </a:solidFill>
                <a:latin typeface="Lucida Console" panose="020B0609040504020204" pitchFamily="49" charset="0"/>
              </a:rPr>
              <a:t>  int n, </a:t>
            </a:r>
            <a:r>
              <a:rPr lang="en-US" sz="1100" dirty="0" err="1">
                <a:solidFill>
                  <a:srgbClr val="FF0000"/>
                </a:solidFill>
                <a:latin typeface="Lucida Console" panose="020B0609040504020204" pitchFamily="49" charset="0"/>
              </a:rPr>
              <a:t>num_threads</a:t>
            </a:r>
            <a:r>
              <a:rPr lang="en-US" sz="1100" dirty="0">
                <a:solidFill>
                  <a:srgbClr val="FF0000"/>
                </a:solidFill>
                <a:latin typeface="Lucida Console" panose="020B0609040504020204" pitchFamily="49" charset="0"/>
              </a:rPr>
              <a:t>, </a:t>
            </a:r>
            <a:r>
              <a:rPr lang="en-US" sz="1100" dirty="0" err="1">
                <a:solidFill>
                  <a:srgbClr val="FF0000"/>
                </a:solidFill>
                <a:latin typeface="Lucida Console" panose="020B0609040504020204" pitchFamily="49" charset="0"/>
              </a:rPr>
              <a:t>thread_num</a:t>
            </a:r>
            <a:r>
              <a:rPr lang="en-US" sz="1100" dirty="0">
                <a:solidFill>
                  <a:srgbClr val="FF0000"/>
                </a:solidFill>
                <a:latin typeface="Lucida Console" panose="020B0609040504020204" pitchFamily="49" charset="0"/>
              </a:rPr>
              <a:t>;</a:t>
            </a:r>
          </a:p>
          <a:p>
            <a:pPr>
              <a:lnSpc>
                <a:spcPct val="100000"/>
              </a:lnSpc>
              <a:spcBef>
                <a:spcPts val="0"/>
              </a:spcBef>
              <a:spcAft>
                <a:spcPts val="0"/>
              </a:spcAft>
            </a:pPr>
            <a:r>
              <a:rPr lang="en-US" sz="1100" dirty="0">
                <a:solidFill>
                  <a:srgbClr val="FF0000"/>
                </a:solidFill>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void* </a:t>
            </a:r>
            <a:r>
              <a:rPr lang="en-US" sz="1100" dirty="0" err="1">
                <a:latin typeface="Lucida Console" panose="020B0609040504020204" pitchFamily="49" charset="0"/>
              </a:rPr>
              <a:t>saxpy_thread</a:t>
            </a:r>
            <a:r>
              <a:rPr lang="en-US" sz="1100" dirty="0">
                <a:latin typeface="Lucida Console" panose="020B0609040504020204" pitchFamily="49" charset="0"/>
              </a:rPr>
              <a:t>(void* </a:t>
            </a:r>
            <a:r>
              <a:rPr lang="en-US" sz="1100" dirty="0" err="1">
                <a:latin typeface="Lucida Console" panose="020B0609040504020204" pitchFamily="49" charset="0"/>
              </a:rPr>
              <a:t>vdata</a:t>
            </a:r>
            <a:r>
              <a:rPr lang="en-US" sz="1100" dirty="0">
                <a:latin typeface="Lucida Console" panose="020B0609040504020204" pitchFamily="49" charset="0"/>
              </a:rPr>
              <a:t>) {</a:t>
            </a:r>
          </a:p>
          <a:p>
            <a:pPr>
              <a:lnSpc>
                <a:spcPct val="100000"/>
              </a:lnSpc>
              <a:spcBef>
                <a:spcPts val="0"/>
              </a:spcBef>
              <a:spcAft>
                <a:spcPts val="0"/>
              </a:spcAft>
            </a:pPr>
            <a:r>
              <a:rPr lang="en-US" sz="1100" dirty="0">
                <a:latin typeface="Lucida Console" panose="020B0609040504020204" pitchFamily="49" charset="0"/>
              </a:rPr>
              <a:t>  </a:t>
            </a:r>
            <a:r>
              <a:rPr lang="en-US" sz="1100" dirty="0" err="1">
                <a:latin typeface="Lucida Console" panose="020B0609040504020204" pitchFamily="49" charset="0"/>
              </a:rPr>
              <a:t>thread_data</a:t>
            </a:r>
            <a:r>
              <a:rPr lang="en-US" sz="1100" dirty="0">
                <a:latin typeface="Lucida Console" panose="020B0609040504020204" pitchFamily="49" charset="0"/>
              </a:rPr>
              <a:t>* data = </a:t>
            </a:r>
            <a:r>
              <a:rPr lang="en-US" sz="1100" dirty="0" err="1">
                <a:latin typeface="Lucida Console" panose="020B0609040504020204" pitchFamily="49" charset="0"/>
              </a:rPr>
              <a:t>static_cast</a:t>
            </a:r>
            <a:r>
              <a:rPr lang="en-US" sz="1100" dirty="0">
                <a:latin typeface="Lucida Console" panose="020B0609040504020204" pitchFamily="49" charset="0"/>
              </a:rPr>
              <a:t>&lt;</a:t>
            </a:r>
            <a:r>
              <a:rPr lang="en-US" sz="1100" dirty="0" err="1">
                <a:latin typeface="Lucida Console" panose="020B0609040504020204" pitchFamily="49" charset="0"/>
              </a:rPr>
              <a:t>thread_data</a:t>
            </a:r>
            <a:r>
              <a:rPr lang="en-US" sz="1100" dirty="0">
                <a:latin typeface="Lucida Console" panose="020B0609040504020204" pitchFamily="49" charset="0"/>
              </a:rPr>
              <a:t>*&gt;(</a:t>
            </a:r>
            <a:r>
              <a:rPr lang="en-US" sz="1100" dirty="0" err="1">
                <a:latin typeface="Lucida Console" panose="020B0609040504020204" pitchFamily="49" charset="0"/>
              </a:rPr>
              <a:t>vdata</a:t>
            </a:r>
            <a:r>
              <a:rPr lang="en-US" sz="1100" dirty="0">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  for (int </a:t>
            </a:r>
            <a:r>
              <a:rPr lang="en-US" sz="1100" dirty="0" err="1">
                <a:latin typeface="Lucida Console" panose="020B0609040504020204" pitchFamily="49" charset="0"/>
              </a:rPr>
              <a:t>i</a:t>
            </a:r>
            <a:r>
              <a:rPr lang="en-US" sz="1100" dirty="0">
                <a:latin typeface="Lucida Console" panose="020B0609040504020204" pitchFamily="49" charset="0"/>
              </a:rPr>
              <a:t> = data-&gt;</a:t>
            </a:r>
            <a:r>
              <a:rPr lang="en-US" sz="1100" dirty="0" err="1">
                <a:latin typeface="Lucida Console" panose="020B0609040504020204" pitchFamily="49" charset="0"/>
              </a:rPr>
              <a:t>thread_num</a:t>
            </a:r>
            <a:r>
              <a:rPr lang="en-US" sz="1100" dirty="0">
                <a:latin typeface="Lucida Console" panose="020B0609040504020204" pitchFamily="49" charset="0"/>
              </a:rPr>
              <a:t>; </a:t>
            </a:r>
            <a:r>
              <a:rPr lang="en-US" sz="1100" dirty="0" err="1">
                <a:latin typeface="Lucida Console" panose="020B0609040504020204" pitchFamily="49" charset="0"/>
              </a:rPr>
              <a:t>i</a:t>
            </a:r>
            <a:r>
              <a:rPr lang="en-US" sz="1100" dirty="0">
                <a:latin typeface="Lucida Console" panose="020B0609040504020204" pitchFamily="49" charset="0"/>
              </a:rPr>
              <a:t> &lt; data-&gt;n; </a:t>
            </a:r>
            <a:r>
              <a:rPr lang="en-US" sz="1100" dirty="0" err="1">
                <a:latin typeface="Lucida Console" panose="020B0609040504020204" pitchFamily="49" charset="0"/>
              </a:rPr>
              <a:t>i</a:t>
            </a:r>
            <a:r>
              <a:rPr lang="en-US" sz="1100" dirty="0">
                <a:latin typeface="Lucida Console" panose="020B0609040504020204" pitchFamily="49" charset="0"/>
              </a:rPr>
              <a:t> += data-&gt;</a:t>
            </a:r>
            <a:r>
              <a:rPr lang="en-US" sz="1100" dirty="0" err="1">
                <a:latin typeface="Lucida Console" panose="020B0609040504020204" pitchFamily="49" charset="0"/>
              </a:rPr>
              <a:t>num_threads</a:t>
            </a:r>
            <a:r>
              <a:rPr lang="en-US" sz="1100" dirty="0">
                <a:latin typeface="Lucida Console" panose="020B0609040504020204" pitchFamily="49" charset="0"/>
              </a:rPr>
              <a:t>) {</a:t>
            </a:r>
          </a:p>
          <a:p>
            <a:pPr>
              <a:lnSpc>
                <a:spcPct val="100000"/>
              </a:lnSpc>
              <a:spcBef>
                <a:spcPts val="0"/>
              </a:spcBef>
              <a:spcAft>
                <a:spcPts val="0"/>
              </a:spcAft>
            </a:pPr>
            <a:r>
              <a:rPr lang="en-US" sz="1100" dirty="0">
                <a:latin typeface="Lucida Console" panose="020B0609040504020204" pitchFamily="49" charset="0"/>
              </a:rPr>
              <a:t>    data-&gt;z[</a:t>
            </a:r>
            <a:r>
              <a:rPr lang="en-US" sz="1100" dirty="0" err="1">
                <a:latin typeface="Lucida Console" panose="020B0609040504020204" pitchFamily="49" charset="0"/>
              </a:rPr>
              <a:t>i</a:t>
            </a:r>
            <a:r>
              <a:rPr lang="en-US" sz="1100" dirty="0">
                <a:latin typeface="Lucida Console" panose="020B0609040504020204" pitchFamily="49" charset="0"/>
              </a:rPr>
              <a:t>] = data-&gt;a * data-&gt;x[</a:t>
            </a:r>
            <a:r>
              <a:rPr lang="en-US" sz="1100" dirty="0" err="1">
                <a:latin typeface="Lucida Console" panose="020B0609040504020204" pitchFamily="49" charset="0"/>
              </a:rPr>
              <a:t>i</a:t>
            </a:r>
            <a:r>
              <a:rPr lang="en-US" sz="1100" dirty="0">
                <a:latin typeface="Lucida Console" panose="020B0609040504020204" pitchFamily="49" charset="0"/>
              </a:rPr>
              <a:t>] + data-&gt;y[</a:t>
            </a:r>
            <a:r>
              <a:rPr lang="en-US" sz="1100" dirty="0" err="1">
                <a:latin typeface="Lucida Console" panose="020B0609040504020204" pitchFamily="49" charset="0"/>
              </a:rPr>
              <a:t>i</a:t>
            </a:r>
            <a:r>
              <a:rPr lang="en-US" sz="1100" dirty="0">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  }</a:t>
            </a:r>
          </a:p>
          <a:p>
            <a:pPr>
              <a:lnSpc>
                <a:spcPct val="100000"/>
              </a:lnSpc>
              <a:spcBef>
                <a:spcPts val="0"/>
              </a:spcBef>
              <a:spcAft>
                <a:spcPts val="0"/>
              </a:spcAft>
            </a:pPr>
            <a:r>
              <a:rPr lang="en-US" sz="1100" dirty="0">
                <a:latin typeface="Lucida Console" panose="020B0609040504020204" pitchFamily="49" charset="0"/>
              </a:rPr>
              <a:t>  return NULL;</a:t>
            </a:r>
          </a:p>
          <a:p>
            <a:pPr>
              <a:lnSpc>
                <a:spcPct val="100000"/>
              </a:lnSpc>
              <a:spcBef>
                <a:spcPts val="0"/>
              </a:spcBef>
              <a:spcAft>
                <a:spcPts val="0"/>
              </a:spcAft>
            </a:pPr>
            <a:r>
              <a:rPr lang="en-US" sz="1100" dirty="0">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void </a:t>
            </a:r>
            <a:r>
              <a:rPr lang="en-US" sz="1100" dirty="0" err="1">
                <a:latin typeface="Lucida Console" panose="020B0609040504020204" pitchFamily="49" charset="0"/>
              </a:rPr>
              <a:t>saxpy</a:t>
            </a:r>
            <a:r>
              <a:rPr lang="en-US" sz="1100" dirty="0">
                <a:latin typeface="Lucida Console" panose="020B0609040504020204" pitchFamily="49" charset="0"/>
              </a:rPr>
              <a:t>(float* x, float* y, float* z, float a, int n) {</a:t>
            </a:r>
          </a:p>
          <a:p>
            <a:pPr>
              <a:lnSpc>
                <a:spcPct val="100000"/>
              </a:lnSpc>
              <a:spcBef>
                <a:spcPts val="0"/>
              </a:spcBef>
              <a:spcAft>
                <a:spcPts val="0"/>
              </a:spcAft>
            </a:pPr>
            <a:r>
              <a:rPr lang="en-US" sz="1100" dirty="0">
                <a:latin typeface="Lucida Console" panose="020B0609040504020204" pitchFamily="49" charset="0"/>
              </a:rPr>
              <a:t>  </a:t>
            </a:r>
            <a:r>
              <a:rPr lang="en-US" sz="1100" dirty="0" err="1">
                <a:latin typeface="Lucida Console" panose="020B0609040504020204" pitchFamily="49" charset="0"/>
              </a:rPr>
              <a:t>constexpr</a:t>
            </a:r>
            <a:r>
              <a:rPr lang="en-US" sz="1100" dirty="0">
                <a:latin typeface="Lucida Console" panose="020B0609040504020204" pitchFamily="49" charset="0"/>
              </a:rPr>
              <a:t> int </a:t>
            </a:r>
            <a:r>
              <a:rPr lang="en-US" sz="1100" dirty="0" err="1">
                <a:latin typeface="Lucida Console" panose="020B0609040504020204" pitchFamily="49" charset="0"/>
              </a:rPr>
              <a:t>num_threads</a:t>
            </a:r>
            <a:r>
              <a:rPr lang="en-US" sz="1100" dirty="0">
                <a:latin typeface="Lucida Console" panose="020B0609040504020204" pitchFamily="49" charset="0"/>
              </a:rPr>
              <a:t> = 10;</a:t>
            </a:r>
          </a:p>
          <a:p>
            <a:pPr>
              <a:lnSpc>
                <a:spcPct val="100000"/>
              </a:lnSpc>
              <a:spcBef>
                <a:spcPts val="0"/>
              </a:spcBef>
              <a:spcAft>
                <a:spcPts val="0"/>
              </a:spcAft>
            </a:pPr>
            <a:r>
              <a:rPr lang="en-US" sz="1100" dirty="0">
                <a:latin typeface="Lucida Console" panose="020B0609040504020204" pitchFamily="49" charset="0"/>
              </a:rPr>
              <a:t>  </a:t>
            </a:r>
            <a:r>
              <a:rPr lang="en-US" sz="1100" dirty="0" err="1">
                <a:latin typeface="Lucida Console" panose="020B0609040504020204" pitchFamily="49" charset="0"/>
              </a:rPr>
              <a:t>pthread_t</a:t>
            </a:r>
            <a:r>
              <a:rPr lang="en-US" sz="1100" dirty="0">
                <a:latin typeface="Lucida Console" panose="020B0609040504020204" pitchFamily="49" charset="0"/>
              </a:rPr>
              <a:t> </a:t>
            </a:r>
            <a:r>
              <a:rPr lang="en-US" sz="1100" dirty="0" err="1">
                <a:latin typeface="Lucida Console" panose="020B0609040504020204" pitchFamily="49" charset="0"/>
              </a:rPr>
              <a:t>tids</a:t>
            </a:r>
            <a:r>
              <a:rPr lang="en-US" sz="1100" dirty="0">
                <a:latin typeface="Lucida Console" panose="020B0609040504020204" pitchFamily="49" charset="0"/>
              </a:rPr>
              <a:t>[</a:t>
            </a:r>
            <a:r>
              <a:rPr lang="en-US" sz="1100" dirty="0" err="1">
                <a:latin typeface="Lucida Console" panose="020B0609040504020204" pitchFamily="49" charset="0"/>
              </a:rPr>
              <a:t>num_threads</a:t>
            </a:r>
            <a:r>
              <a:rPr lang="en-US" sz="1100" dirty="0">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  </a:t>
            </a:r>
            <a:r>
              <a:rPr lang="en-US" sz="1100" dirty="0" err="1">
                <a:latin typeface="Lucida Console" panose="020B0609040504020204" pitchFamily="49" charset="0"/>
              </a:rPr>
              <a:t>thread_data</a:t>
            </a:r>
            <a:r>
              <a:rPr lang="en-US" sz="1100" dirty="0">
                <a:latin typeface="Lucida Console" panose="020B0609040504020204" pitchFamily="49" charset="0"/>
              </a:rPr>
              <a:t> data[</a:t>
            </a:r>
            <a:r>
              <a:rPr lang="en-US" sz="1100" dirty="0" err="1">
                <a:latin typeface="Lucida Console" panose="020B0609040504020204" pitchFamily="49" charset="0"/>
              </a:rPr>
              <a:t>num_threads</a:t>
            </a:r>
            <a:r>
              <a:rPr lang="en-US" sz="1100" dirty="0">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  for (int t = 0; t &lt; </a:t>
            </a:r>
            <a:r>
              <a:rPr lang="en-US" sz="1100" dirty="0" err="1">
                <a:latin typeface="Lucida Console" panose="020B0609040504020204" pitchFamily="49" charset="0"/>
              </a:rPr>
              <a:t>num_threads</a:t>
            </a:r>
            <a:r>
              <a:rPr lang="en-US" sz="1100" dirty="0">
                <a:latin typeface="Lucida Console" panose="020B0609040504020204" pitchFamily="49" charset="0"/>
              </a:rPr>
              <a:t>; ++t) {</a:t>
            </a:r>
          </a:p>
          <a:p>
            <a:pPr>
              <a:lnSpc>
                <a:spcPct val="100000"/>
              </a:lnSpc>
              <a:spcBef>
                <a:spcPts val="0"/>
              </a:spcBef>
              <a:spcAft>
                <a:spcPts val="0"/>
              </a:spcAft>
            </a:pPr>
            <a:r>
              <a:rPr lang="en-US" sz="1100" dirty="0">
                <a:latin typeface="Lucida Console" panose="020B0609040504020204" pitchFamily="49" charset="0"/>
              </a:rPr>
              <a:t>    </a:t>
            </a:r>
            <a:r>
              <a:rPr lang="en-US" sz="1100" dirty="0">
                <a:solidFill>
                  <a:srgbClr val="FF0000"/>
                </a:solidFill>
                <a:latin typeface="Lucida Console" panose="020B0609040504020204" pitchFamily="49" charset="0"/>
              </a:rPr>
              <a:t>data[t] = </a:t>
            </a:r>
            <a:r>
              <a:rPr lang="en-US" sz="1100" dirty="0" err="1">
                <a:solidFill>
                  <a:srgbClr val="FF0000"/>
                </a:solidFill>
                <a:latin typeface="Lucida Console" panose="020B0609040504020204" pitchFamily="49" charset="0"/>
              </a:rPr>
              <a:t>thread_data</a:t>
            </a:r>
            <a:r>
              <a:rPr lang="en-US" sz="1100" dirty="0">
                <a:solidFill>
                  <a:srgbClr val="FF0000"/>
                </a:solidFill>
                <a:latin typeface="Lucida Console" panose="020B0609040504020204" pitchFamily="49" charset="0"/>
              </a:rPr>
              <a:t>{ x, y, z, a, n, </a:t>
            </a:r>
            <a:r>
              <a:rPr lang="en-US" sz="1100" dirty="0" err="1">
                <a:solidFill>
                  <a:srgbClr val="FF0000"/>
                </a:solidFill>
                <a:latin typeface="Lucida Console" panose="020B0609040504020204" pitchFamily="49" charset="0"/>
              </a:rPr>
              <a:t>num_threads</a:t>
            </a:r>
            <a:r>
              <a:rPr lang="en-US" sz="1100" dirty="0">
                <a:solidFill>
                  <a:srgbClr val="FF0000"/>
                </a:solidFill>
                <a:latin typeface="Lucida Console" panose="020B0609040504020204" pitchFamily="49" charset="0"/>
              </a:rPr>
              <a:t>, t };</a:t>
            </a:r>
          </a:p>
          <a:p>
            <a:pPr>
              <a:lnSpc>
                <a:spcPct val="100000"/>
              </a:lnSpc>
              <a:spcBef>
                <a:spcPts val="0"/>
              </a:spcBef>
              <a:spcAft>
                <a:spcPts val="0"/>
              </a:spcAft>
            </a:pPr>
            <a:r>
              <a:rPr lang="en-US" sz="1100" dirty="0">
                <a:latin typeface="Lucida Console" panose="020B0609040504020204" pitchFamily="49" charset="0"/>
              </a:rPr>
              <a:t>    </a:t>
            </a:r>
            <a:r>
              <a:rPr lang="en-US" sz="1100" dirty="0" err="1">
                <a:latin typeface="Lucida Console" panose="020B0609040504020204" pitchFamily="49" charset="0"/>
              </a:rPr>
              <a:t>pthread_create</a:t>
            </a:r>
            <a:r>
              <a:rPr lang="en-US" sz="1100" dirty="0">
                <a:latin typeface="Lucida Console" panose="020B0609040504020204" pitchFamily="49" charset="0"/>
              </a:rPr>
              <a:t>(&amp;</a:t>
            </a:r>
            <a:r>
              <a:rPr lang="en-US" sz="1100" dirty="0" err="1">
                <a:latin typeface="Lucida Console" panose="020B0609040504020204" pitchFamily="49" charset="0"/>
              </a:rPr>
              <a:t>tids</a:t>
            </a:r>
            <a:r>
              <a:rPr lang="en-US" sz="1100" dirty="0">
                <a:latin typeface="Lucida Console" panose="020B0609040504020204" pitchFamily="49" charset="0"/>
              </a:rPr>
              <a:t>[t], NULL, </a:t>
            </a:r>
            <a:r>
              <a:rPr lang="en-US" sz="1100" dirty="0" err="1">
                <a:latin typeface="Lucida Console" panose="020B0609040504020204" pitchFamily="49" charset="0"/>
              </a:rPr>
              <a:t>saxpy_thread</a:t>
            </a:r>
            <a:r>
              <a:rPr lang="en-US" sz="1100" dirty="0">
                <a:latin typeface="Lucida Console" panose="020B0609040504020204" pitchFamily="49" charset="0"/>
              </a:rPr>
              <a:t>, </a:t>
            </a:r>
            <a:r>
              <a:rPr lang="en-US" sz="1100" dirty="0" err="1">
                <a:solidFill>
                  <a:srgbClr val="FF0000"/>
                </a:solidFill>
                <a:latin typeface="Lucida Console" panose="020B0609040504020204" pitchFamily="49" charset="0"/>
              </a:rPr>
              <a:t>static_cast</a:t>
            </a:r>
            <a:r>
              <a:rPr lang="en-US" sz="1100" dirty="0">
                <a:solidFill>
                  <a:srgbClr val="FF0000"/>
                </a:solidFill>
                <a:latin typeface="Lucida Console" panose="020B0609040504020204" pitchFamily="49" charset="0"/>
              </a:rPr>
              <a:t>&lt;void*&gt;(&amp;data[t])</a:t>
            </a:r>
            <a:r>
              <a:rPr lang="en-US" sz="1100" dirty="0">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  }</a:t>
            </a:r>
          </a:p>
          <a:p>
            <a:pPr>
              <a:lnSpc>
                <a:spcPct val="100000"/>
              </a:lnSpc>
              <a:spcBef>
                <a:spcPts val="0"/>
              </a:spcBef>
              <a:spcAft>
                <a:spcPts val="0"/>
              </a:spcAft>
            </a:pPr>
            <a:r>
              <a:rPr lang="en-US" sz="1100" dirty="0">
                <a:latin typeface="Lucida Console" panose="020B0609040504020204" pitchFamily="49" charset="0"/>
              </a:rPr>
              <a:t>  for (</a:t>
            </a:r>
            <a:r>
              <a:rPr lang="en-US" sz="1100" dirty="0" err="1">
                <a:latin typeface="Lucida Console" panose="020B0609040504020204" pitchFamily="49" charset="0"/>
              </a:rPr>
              <a:t>pthread_t</a:t>
            </a:r>
            <a:r>
              <a:rPr lang="en-US" sz="1100" dirty="0">
                <a:latin typeface="Lucida Console" panose="020B0609040504020204" pitchFamily="49" charset="0"/>
              </a:rPr>
              <a:t>&amp; </a:t>
            </a:r>
            <a:r>
              <a:rPr lang="en-US" sz="1100" dirty="0" err="1">
                <a:latin typeface="Lucida Console" panose="020B0609040504020204" pitchFamily="49" charset="0"/>
              </a:rPr>
              <a:t>tid</a:t>
            </a:r>
            <a:r>
              <a:rPr lang="en-US" sz="1100" dirty="0">
                <a:latin typeface="Lucida Console" panose="020B0609040504020204" pitchFamily="49" charset="0"/>
              </a:rPr>
              <a:t> : </a:t>
            </a:r>
            <a:r>
              <a:rPr lang="en-US" sz="1100" dirty="0" err="1">
                <a:latin typeface="Lucida Console" panose="020B0609040504020204" pitchFamily="49" charset="0"/>
              </a:rPr>
              <a:t>tids</a:t>
            </a:r>
            <a:r>
              <a:rPr lang="en-US" sz="1100" dirty="0">
                <a:latin typeface="Lucida Console" panose="020B0609040504020204" pitchFamily="49" charset="0"/>
              </a:rPr>
              <a:t>) {</a:t>
            </a:r>
          </a:p>
          <a:p>
            <a:pPr>
              <a:lnSpc>
                <a:spcPct val="100000"/>
              </a:lnSpc>
              <a:spcBef>
                <a:spcPts val="0"/>
              </a:spcBef>
              <a:spcAft>
                <a:spcPts val="0"/>
              </a:spcAft>
            </a:pPr>
            <a:r>
              <a:rPr lang="en-US" sz="1100" dirty="0">
                <a:latin typeface="Lucida Console" panose="020B0609040504020204" pitchFamily="49" charset="0"/>
              </a:rPr>
              <a:t>    </a:t>
            </a:r>
            <a:r>
              <a:rPr lang="en-US" sz="1100" dirty="0" err="1">
                <a:latin typeface="Lucida Console" panose="020B0609040504020204" pitchFamily="49" charset="0"/>
              </a:rPr>
              <a:t>pthread_join</a:t>
            </a:r>
            <a:r>
              <a:rPr lang="en-US" sz="1100" dirty="0">
                <a:latin typeface="Lucida Console" panose="020B0609040504020204" pitchFamily="49" charset="0"/>
              </a:rPr>
              <a:t>(</a:t>
            </a:r>
            <a:r>
              <a:rPr lang="en-US" sz="1100" dirty="0" err="1">
                <a:latin typeface="Lucida Console" panose="020B0609040504020204" pitchFamily="49" charset="0"/>
              </a:rPr>
              <a:t>tid</a:t>
            </a:r>
            <a:r>
              <a:rPr lang="en-US" sz="1100" dirty="0">
                <a:latin typeface="Lucida Console" panose="020B0609040504020204" pitchFamily="49" charset="0"/>
              </a:rPr>
              <a:t>, NULL);</a:t>
            </a:r>
          </a:p>
          <a:p>
            <a:pPr>
              <a:lnSpc>
                <a:spcPct val="100000"/>
              </a:lnSpc>
              <a:spcBef>
                <a:spcPts val="0"/>
              </a:spcBef>
              <a:spcAft>
                <a:spcPts val="0"/>
              </a:spcAft>
            </a:pPr>
            <a:r>
              <a:rPr lang="en-US" sz="1100" dirty="0">
                <a:latin typeface="Lucida Console" panose="020B0609040504020204" pitchFamily="49" charset="0"/>
              </a:rPr>
              <a:t>  }</a:t>
            </a:r>
          </a:p>
          <a:p>
            <a:pPr>
              <a:lnSpc>
                <a:spcPct val="100000"/>
              </a:lnSpc>
              <a:spcBef>
                <a:spcPts val="0"/>
              </a:spcBef>
              <a:spcAft>
                <a:spcPts val="0"/>
              </a:spcAft>
            </a:pPr>
            <a:r>
              <a:rPr lang="en-US" sz="1100" dirty="0">
                <a:latin typeface="Lucida Console" panose="020B0609040504020204" pitchFamily="49" charset="0"/>
              </a:rPr>
              <a:t>}</a:t>
            </a:r>
          </a:p>
        </p:txBody>
      </p:sp>
      <p:sp>
        <p:nvSpPr>
          <p:cNvPr id="4" name="Text Placeholder 3">
            <a:extLst>
              <a:ext uri="{FF2B5EF4-FFF2-40B4-BE49-F238E27FC236}">
                <a16:creationId xmlns:a16="http://schemas.microsoft.com/office/drawing/2014/main" id="{075E6E56-5620-4570-9EA0-257C747EFC44}"/>
              </a:ext>
            </a:extLst>
          </p:cNvPr>
          <p:cNvSpPr>
            <a:spLocks noGrp="1"/>
          </p:cNvSpPr>
          <p:nvPr>
            <p:ph type="body" sz="quarter" idx="10"/>
          </p:nvPr>
        </p:nvSpPr>
        <p:spPr/>
        <p:txBody>
          <a:bodyPr/>
          <a:lstStyle/>
          <a:p>
            <a:r>
              <a:rPr lang="en-US" dirty="0"/>
              <a:t>Example</a:t>
            </a:r>
          </a:p>
        </p:txBody>
      </p:sp>
    </p:spTree>
    <p:extLst>
      <p:ext uri="{BB962C8B-B14F-4D97-AF65-F5344CB8AC3E}">
        <p14:creationId xmlns:p14="http://schemas.microsoft.com/office/powerpoint/2010/main" val="802678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B284-7D6E-4D32-9F27-04387616781D}"/>
              </a:ext>
            </a:extLst>
          </p:cNvPr>
          <p:cNvSpPr>
            <a:spLocks noGrp="1"/>
          </p:cNvSpPr>
          <p:nvPr>
            <p:ph type="title"/>
          </p:nvPr>
        </p:nvSpPr>
        <p:spPr/>
        <p:txBody>
          <a:bodyPr/>
          <a:lstStyle/>
          <a:p>
            <a:r>
              <a:rPr lang="en-US" dirty="0"/>
              <a:t>Jacobi </a:t>
            </a:r>
            <a:r>
              <a:rPr lang="en-US" dirty="0" err="1"/>
              <a:t>laplace</a:t>
            </a:r>
            <a:endParaRPr lang="en-US" dirty="0"/>
          </a:p>
        </p:txBody>
      </p:sp>
      <p:sp>
        <p:nvSpPr>
          <p:cNvPr id="3" name="Content Placeholder 2">
            <a:extLst>
              <a:ext uri="{FF2B5EF4-FFF2-40B4-BE49-F238E27FC236}">
                <a16:creationId xmlns:a16="http://schemas.microsoft.com/office/drawing/2014/main" id="{19C8BDF9-5D42-4796-8F36-ED07A3FCE82D}"/>
              </a:ext>
            </a:extLst>
          </p:cNvPr>
          <p:cNvSpPr>
            <a:spLocks noGrp="1"/>
          </p:cNvSpPr>
          <p:nvPr>
            <p:ph idx="1"/>
          </p:nvPr>
        </p:nvSpPr>
        <p:spPr>
          <a:xfrm>
            <a:off x="516750" y="2103035"/>
            <a:ext cx="9948672" cy="3461186"/>
          </a:xfrm>
        </p:spPr>
        <p:txBody>
          <a:bodyPr numCol="2"/>
          <a:lstStyle/>
          <a:p>
            <a:pPr>
              <a:lnSpc>
                <a:spcPct val="100000"/>
              </a:lnSpc>
              <a:spcBef>
                <a:spcPts val="0"/>
              </a:spcBef>
              <a:spcAft>
                <a:spcPts val="0"/>
              </a:spcAft>
            </a:pPr>
            <a:r>
              <a:rPr lang="en-US" sz="1200" dirty="0">
                <a:latin typeface="Lucida Console" panose="020B0609040504020204" pitchFamily="49" charset="0"/>
              </a:rPr>
              <a:t>int </a:t>
            </a:r>
            <a:r>
              <a:rPr lang="en-US" sz="1200" dirty="0" err="1">
                <a:latin typeface="Lucida Console" panose="020B0609040504020204" pitchFamily="49" charset="0"/>
              </a:rPr>
              <a:t>jacobi_solver</a:t>
            </a:r>
            <a:r>
              <a:rPr lang="en-US" sz="1200" dirty="0">
                <a:latin typeface="Lucida Console" panose="020B0609040504020204" pitchFamily="49" charset="0"/>
              </a:rPr>
              <a:t>(float* data, int M, int N,</a:t>
            </a:r>
          </a:p>
          <a:p>
            <a:pPr>
              <a:lnSpc>
                <a:spcPct val="100000"/>
              </a:lnSpc>
              <a:spcBef>
                <a:spcPts val="0"/>
              </a:spcBef>
              <a:spcAft>
                <a:spcPts val="0"/>
              </a:spcAft>
            </a:pPr>
            <a:r>
              <a:rPr lang="en-US" sz="1200" dirty="0">
                <a:latin typeface="Lucida Console" panose="020B0609040504020204" pitchFamily="49" charset="0"/>
              </a:rPr>
              <a:t>                  float </a:t>
            </a:r>
            <a:r>
              <a:rPr lang="en-US" sz="1200" dirty="0" err="1">
                <a:latin typeface="Lucida Console" panose="020B0609040504020204" pitchFamily="49" charset="0"/>
              </a:rPr>
              <a:t>max_diff</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float* temp = new float[M * N];</a:t>
            </a:r>
          </a:p>
          <a:p>
            <a:pPr>
              <a:lnSpc>
                <a:spcPct val="100000"/>
              </a:lnSpc>
              <a:spcBef>
                <a:spcPts val="0"/>
              </a:spcBef>
              <a:spcAft>
                <a:spcPts val="0"/>
              </a:spcAft>
            </a:pPr>
            <a:r>
              <a:rPr lang="en-US" sz="1200" dirty="0">
                <a:latin typeface="Lucida Console" panose="020B0609040504020204" pitchFamily="49" charset="0"/>
              </a:rPr>
              <a:t>  std::copy(std::execution::par,</a:t>
            </a:r>
          </a:p>
          <a:p>
            <a:pPr>
              <a:lnSpc>
                <a:spcPct val="100000"/>
              </a:lnSpc>
              <a:spcBef>
                <a:spcPts val="0"/>
              </a:spcBef>
              <a:spcAft>
                <a:spcPts val="0"/>
              </a:spcAft>
            </a:pPr>
            <a:r>
              <a:rPr lang="en-US" sz="1200" dirty="0">
                <a:latin typeface="Lucida Console" panose="020B0609040504020204" pitchFamily="49" charset="0"/>
              </a:rPr>
              <a:t>            data, data + M*N, temp);</a:t>
            </a:r>
          </a:p>
          <a:p>
            <a:pPr>
              <a:lnSpc>
                <a:spcPct val="100000"/>
              </a:lnSpc>
              <a:spcBef>
                <a:spcPts val="0"/>
              </a:spcBef>
              <a:spcAft>
                <a:spcPts val="0"/>
              </a:spcAft>
            </a:pPr>
            <a:r>
              <a:rPr lang="en-US" sz="1200" dirty="0">
                <a:latin typeface="Lucida Console" panose="020B0609040504020204" pitchFamily="49" charset="0"/>
              </a:rPr>
              <a:t>  int iterations = 0;</a:t>
            </a:r>
          </a:p>
          <a:p>
            <a:pPr>
              <a:lnSpc>
                <a:spcPct val="100000"/>
              </a:lnSpc>
              <a:spcBef>
                <a:spcPts val="0"/>
              </a:spcBef>
              <a:spcAft>
                <a:spcPts val="0"/>
              </a:spcAft>
            </a:pPr>
            <a:r>
              <a:rPr lang="en-US" sz="1200" dirty="0">
                <a:latin typeface="Lucida Console" panose="020B0609040504020204" pitchFamily="49" charset="0"/>
              </a:rPr>
              <a:t>  bool </a:t>
            </a:r>
            <a:r>
              <a:rPr lang="en-US" sz="1200" dirty="0" err="1">
                <a:latin typeface="Lucida Console" panose="020B0609040504020204" pitchFamily="49" charset="0"/>
              </a:rPr>
              <a:t>keep_going</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float* from = data;</a:t>
            </a:r>
          </a:p>
          <a:p>
            <a:pPr>
              <a:lnSpc>
                <a:spcPct val="100000"/>
              </a:lnSpc>
              <a:spcBef>
                <a:spcPts val="0"/>
              </a:spcBef>
              <a:spcAft>
                <a:spcPts val="0"/>
              </a:spcAft>
            </a:pPr>
            <a:r>
              <a:rPr lang="en-US" sz="1200" dirty="0">
                <a:latin typeface="Lucida Console" panose="020B0609040504020204" pitchFamily="49" charset="0"/>
              </a:rPr>
              <a:t>  float* to = temp;</a:t>
            </a:r>
          </a:p>
          <a:p>
            <a:pPr>
              <a:lnSpc>
                <a:spcPct val="100000"/>
              </a:lnSpc>
              <a:spcBef>
                <a:spcPts val="0"/>
              </a:spcBef>
              <a:spcAft>
                <a:spcPts val="0"/>
              </a:spcAft>
            </a:pPr>
            <a:r>
              <a:rPr lang="en-US" sz="1200" dirty="0">
                <a:latin typeface="Lucida Console" panose="020B0609040504020204" pitchFamily="49" charset="0"/>
              </a:rPr>
              <a:t>  do {</a:t>
            </a:r>
          </a:p>
          <a:p>
            <a:pPr>
              <a:lnSpc>
                <a:spcPct val="100000"/>
              </a:lnSpc>
              <a:spcBef>
                <a:spcPts val="0"/>
              </a:spcBef>
              <a:spcAft>
                <a:spcPts val="0"/>
              </a:spcAft>
            </a:pPr>
            <a:r>
              <a:rPr lang="en-US" sz="1200" dirty="0">
                <a:latin typeface="Lucida Console" panose="020B0609040504020204" pitchFamily="49" charset="0"/>
              </a:rPr>
              <a:t>    ++iterations;</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keep_going</a:t>
            </a:r>
            <a:r>
              <a:rPr lang="en-US" sz="1200" dirty="0">
                <a:latin typeface="Lucida Console" panose="020B0609040504020204" pitchFamily="49" charset="0"/>
              </a:rPr>
              <a:t> = std::</a:t>
            </a:r>
            <a:r>
              <a:rPr lang="en-US" sz="1200" dirty="0" err="1">
                <a:latin typeface="Lucida Console" panose="020B0609040504020204" pitchFamily="49" charset="0"/>
              </a:rPr>
              <a:t>transform_reduce</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std::execution::par,</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counting_iterator</a:t>
            </a:r>
            <a:r>
              <a:rPr lang="en-US" sz="1200" dirty="0">
                <a:latin typeface="Lucida Console" panose="020B0609040504020204" pitchFamily="49" charset="0"/>
              </a:rPr>
              <a:t>&lt;int&gt;(N+1), </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counting_iterator</a:t>
            </a:r>
            <a:r>
              <a:rPr lang="en-US" sz="1200" dirty="0">
                <a:latin typeface="Lucida Console" panose="020B0609040504020204" pitchFamily="49" charset="0"/>
              </a:rPr>
              <a:t>&lt;int&gt;(((M-1)*N)-1),</a:t>
            </a:r>
          </a:p>
          <a:p>
            <a:pPr>
              <a:lnSpc>
                <a:spcPct val="100000"/>
              </a:lnSpc>
              <a:spcBef>
                <a:spcPts val="0"/>
              </a:spcBef>
              <a:spcAft>
                <a:spcPts val="0"/>
              </a:spcAft>
            </a:pPr>
            <a:r>
              <a:rPr lang="en-US" sz="1200" dirty="0">
                <a:latin typeface="Lucida Console" panose="020B0609040504020204" pitchFamily="49" charset="0"/>
              </a:rPr>
              <a:t>      false,</a:t>
            </a:r>
          </a:p>
          <a:p>
            <a:pPr>
              <a:lnSpc>
                <a:spcPct val="100000"/>
              </a:lnSpc>
              <a:spcBef>
                <a:spcPts val="0"/>
              </a:spcBef>
              <a:spcAft>
                <a:spcPts val="0"/>
              </a:spcAft>
            </a:pPr>
            <a:r>
              <a:rPr lang="en-US" sz="1200" dirty="0">
                <a:latin typeface="Lucida Console" panose="020B0609040504020204" pitchFamily="49" charset="0"/>
              </a:rPr>
              <a:t>      std::</a:t>
            </a:r>
            <a:r>
              <a:rPr lang="en-US" sz="1200" dirty="0" err="1">
                <a:latin typeface="Lucida Console" panose="020B0609040504020204" pitchFamily="49" charset="0"/>
              </a:rPr>
              <a:t>logical_or</a:t>
            </a:r>
            <a:r>
              <a:rPr lang="en-US" sz="1200" dirty="0">
                <a:latin typeface="Lucida Console" panose="020B0609040504020204" pitchFamily="49" charset="0"/>
              </a:rPr>
              <a:t>&lt;bool&gt;(),</a:t>
            </a:r>
          </a:p>
          <a:p>
            <a:pPr>
              <a:lnSpc>
                <a:spcPct val="100000"/>
              </a:lnSpc>
              <a:spcBef>
                <a:spcPts val="0"/>
              </a:spcBef>
              <a:spcAft>
                <a:spcPts val="0"/>
              </a:spcAft>
            </a:pPr>
            <a:endParaRPr lang="en-US" sz="1200" dirty="0">
              <a:latin typeface="Lucida Console" panose="020B0609040504020204" pitchFamily="49" charset="0"/>
            </a:endParaRPr>
          </a:p>
          <a:p>
            <a:pPr>
              <a:lnSpc>
                <a:spcPct val="100000"/>
              </a:lnSpc>
              <a:spcBef>
                <a:spcPts val="0"/>
              </a:spcBef>
              <a:spcAft>
                <a:spcPts val="0"/>
              </a:spcAft>
            </a:pPr>
            <a:r>
              <a:rPr lang="en-US" sz="1200" dirty="0">
                <a:latin typeface="Lucida Console" panose="020B0609040504020204" pitchFamily="49" charset="0"/>
              </a:rPr>
              <a:t>      [=](int </a:t>
            </a:r>
            <a:r>
              <a:rPr lang="en-US" sz="1200" dirty="0" err="1">
                <a:latin typeface="Lucida Console" panose="020B0609040504020204" pitchFamily="49" charset="0"/>
              </a:rPr>
              <a:t>i</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r>
              <a:rPr lang="en-US" sz="1200" dirty="0">
                <a:solidFill>
                  <a:srgbClr val="FF0000"/>
                </a:solidFill>
                <a:latin typeface="Lucida Console" panose="020B0609040504020204" pitchFamily="49" charset="0"/>
              </a:rPr>
              <a:t>if (</a:t>
            </a:r>
            <a:r>
              <a:rPr lang="en-US" sz="1200" dirty="0" err="1">
                <a:solidFill>
                  <a:srgbClr val="FF0000"/>
                </a:solidFill>
                <a:latin typeface="Lucida Console" panose="020B0609040504020204" pitchFamily="49" charset="0"/>
              </a:rPr>
              <a:t>i</a:t>
            </a:r>
            <a:r>
              <a:rPr lang="en-US" sz="1200" dirty="0">
                <a:solidFill>
                  <a:srgbClr val="FF0000"/>
                </a:solidFill>
                <a:latin typeface="Lucida Console" panose="020B0609040504020204" pitchFamily="49" charset="0"/>
              </a:rPr>
              <a:t> % N != 0 &amp;&amp; </a:t>
            </a:r>
            <a:r>
              <a:rPr lang="en-US" sz="1200" dirty="0" err="1">
                <a:solidFill>
                  <a:srgbClr val="FF0000"/>
                </a:solidFill>
                <a:latin typeface="Lucida Console" panose="020B0609040504020204" pitchFamily="49" charset="0"/>
              </a:rPr>
              <a:t>i</a:t>
            </a:r>
            <a:r>
              <a:rPr lang="en-US" sz="1200" dirty="0">
                <a:solidFill>
                  <a:srgbClr val="FF0000"/>
                </a:solidFill>
                <a:latin typeface="Lucida Console" panose="020B0609040504020204" pitchFamily="49" charset="0"/>
              </a:rPr>
              <a:t> % N != N-1) </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to[</a:t>
            </a:r>
            <a:r>
              <a:rPr lang="en-US" sz="1200" dirty="0" err="1">
                <a:latin typeface="Lucida Console" panose="020B0609040504020204" pitchFamily="49" charset="0"/>
              </a:rPr>
              <a:t>i</a:t>
            </a:r>
            <a:r>
              <a:rPr lang="en-US" sz="1200" dirty="0">
                <a:latin typeface="Lucida Console" panose="020B0609040504020204" pitchFamily="49" charset="0"/>
              </a:rPr>
              <a:t>] = 0.25f * (from[</a:t>
            </a:r>
            <a:r>
              <a:rPr lang="en-US" sz="1200" dirty="0" err="1">
                <a:latin typeface="Lucida Console" panose="020B0609040504020204" pitchFamily="49" charset="0"/>
              </a:rPr>
              <a:t>i</a:t>
            </a:r>
            <a:r>
              <a:rPr lang="en-US" sz="1200" dirty="0">
                <a:latin typeface="Lucida Console" panose="020B0609040504020204" pitchFamily="49" charset="0"/>
              </a:rPr>
              <a:t>-N] + from[</a:t>
            </a:r>
            <a:r>
              <a:rPr lang="en-US" sz="1200" dirty="0" err="1">
                <a:latin typeface="Lucida Console" panose="020B0609040504020204" pitchFamily="49" charset="0"/>
              </a:rPr>
              <a:t>i+N</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from[i-1] + from[i+1]);</a:t>
            </a:r>
          </a:p>
          <a:p>
            <a:pPr>
              <a:lnSpc>
                <a:spcPct val="100000"/>
              </a:lnSpc>
              <a:spcBef>
                <a:spcPts val="0"/>
              </a:spcBef>
              <a:spcAft>
                <a:spcPts val="0"/>
              </a:spcAft>
            </a:pPr>
            <a:r>
              <a:rPr lang="en-US" sz="1200" dirty="0">
                <a:latin typeface="Lucida Console" panose="020B0609040504020204" pitchFamily="49" charset="0"/>
              </a:rPr>
              <a:t>          return</a:t>
            </a:r>
          </a:p>
          <a:p>
            <a:pPr>
              <a:lnSpc>
                <a:spcPct val="100000"/>
              </a:lnSpc>
              <a:spcBef>
                <a:spcPts val="0"/>
              </a:spcBef>
              <a:spcAft>
                <a:spcPts val="0"/>
              </a:spcAft>
            </a:pPr>
            <a:r>
              <a:rPr lang="en-US" sz="1200" dirty="0">
                <a:latin typeface="Lucida Console" panose="020B0609040504020204" pitchFamily="49" charset="0"/>
              </a:rPr>
              <a:t>               std::fabs(to[</a:t>
            </a:r>
            <a:r>
              <a:rPr lang="en-US" sz="1200" dirty="0" err="1">
                <a:latin typeface="Lucida Console" panose="020B0609040504020204" pitchFamily="49" charset="0"/>
              </a:rPr>
              <a:t>i</a:t>
            </a:r>
            <a:r>
              <a:rPr lang="en-US" sz="1200" dirty="0">
                <a:latin typeface="Lucida Console" panose="020B0609040504020204" pitchFamily="49" charset="0"/>
              </a:rPr>
              <a:t>] - from[</a:t>
            </a:r>
            <a:r>
              <a:rPr lang="en-US" sz="1200" dirty="0" err="1">
                <a:latin typeface="Lucida Console" panose="020B0609040504020204" pitchFamily="49" charset="0"/>
              </a:rPr>
              <a:t>i</a:t>
            </a:r>
            <a:r>
              <a:rPr lang="en-US" sz="1200" dirty="0">
                <a:latin typeface="Lucida Console" panose="020B0609040504020204" pitchFamily="49" charset="0"/>
              </a:rPr>
              <a:t>]) &gt; </a:t>
            </a:r>
            <a:r>
              <a:rPr lang="en-US" sz="1200" dirty="0" err="1">
                <a:latin typeface="Lucida Console" panose="020B0609040504020204" pitchFamily="49" charset="0"/>
              </a:rPr>
              <a:t>max_diff</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return false;</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std::swap(from, to);</a:t>
            </a:r>
          </a:p>
          <a:p>
            <a:pPr>
              <a:lnSpc>
                <a:spcPct val="100000"/>
              </a:lnSpc>
              <a:spcBef>
                <a:spcPts val="0"/>
              </a:spcBef>
              <a:spcAft>
                <a:spcPts val="0"/>
              </a:spcAft>
            </a:pPr>
            <a:r>
              <a:rPr lang="en-US" sz="1200" dirty="0">
                <a:latin typeface="Lucida Console" panose="020B0609040504020204" pitchFamily="49" charset="0"/>
              </a:rPr>
              <a:t>  } while (</a:t>
            </a:r>
            <a:r>
              <a:rPr lang="en-US" sz="1200" dirty="0" err="1">
                <a:latin typeface="Lucida Console" panose="020B0609040504020204" pitchFamily="49" charset="0"/>
              </a:rPr>
              <a:t>keep_going</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if (to == data) {</a:t>
            </a:r>
          </a:p>
          <a:p>
            <a:pPr>
              <a:lnSpc>
                <a:spcPct val="100000"/>
              </a:lnSpc>
              <a:spcBef>
                <a:spcPts val="0"/>
              </a:spcBef>
              <a:spcAft>
                <a:spcPts val="0"/>
              </a:spcAft>
            </a:pPr>
            <a:r>
              <a:rPr lang="en-US" sz="1200" dirty="0">
                <a:latin typeface="Lucida Console" panose="020B0609040504020204" pitchFamily="49" charset="0"/>
              </a:rPr>
              <a:t>    std::copy(std::execution::par,</a:t>
            </a:r>
          </a:p>
          <a:p>
            <a:pPr>
              <a:lnSpc>
                <a:spcPct val="100000"/>
              </a:lnSpc>
              <a:spcBef>
                <a:spcPts val="0"/>
              </a:spcBef>
              <a:spcAft>
                <a:spcPts val="0"/>
              </a:spcAft>
            </a:pPr>
            <a:r>
              <a:rPr lang="en-US" sz="1200" dirty="0">
                <a:latin typeface="Lucida Console" panose="020B0609040504020204" pitchFamily="49" charset="0"/>
              </a:rPr>
              <a:t>              temp, temp + M*N, data);</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delete[] temp;</a:t>
            </a:r>
          </a:p>
          <a:p>
            <a:pPr>
              <a:lnSpc>
                <a:spcPct val="100000"/>
              </a:lnSpc>
              <a:spcBef>
                <a:spcPts val="0"/>
              </a:spcBef>
              <a:spcAft>
                <a:spcPts val="0"/>
              </a:spcAft>
            </a:pPr>
            <a:r>
              <a:rPr lang="en-US" sz="1200" dirty="0">
                <a:latin typeface="Lucida Console" panose="020B0609040504020204" pitchFamily="49" charset="0"/>
              </a:rPr>
              <a:t>  return iterations;</a:t>
            </a:r>
          </a:p>
          <a:p>
            <a:pPr>
              <a:lnSpc>
                <a:spcPct val="100000"/>
              </a:lnSpc>
              <a:spcBef>
                <a:spcPts val="0"/>
              </a:spcBef>
              <a:spcAft>
                <a:spcPts val="0"/>
              </a:spcAft>
            </a:pPr>
            <a:r>
              <a:rPr lang="en-US" sz="1200" dirty="0">
                <a:latin typeface="Lucida Console" panose="020B0609040504020204" pitchFamily="49" charset="0"/>
              </a:rPr>
              <a:t>}</a:t>
            </a:r>
          </a:p>
        </p:txBody>
      </p:sp>
      <p:sp>
        <p:nvSpPr>
          <p:cNvPr id="4" name="Text Placeholder 3">
            <a:extLst>
              <a:ext uri="{FF2B5EF4-FFF2-40B4-BE49-F238E27FC236}">
                <a16:creationId xmlns:a16="http://schemas.microsoft.com/office/drawing/2014/main" id="{075E6E56-5620-4570-9EA0-257C747EFC44}"/>
              </a:ext>
            </a:extLst>
          </p:cNvPr>
          <p:cNvSpPr>
            <a:spLocks noGrp="1"/>
          </p:cNvSpPr>
          <p:nvPr>
            <p:ph type="body" sz="quarter" idx="10"/>
          </p:nvPr>
        </p:nvSpPr>
        <p:spPr/>
        <p:txBody>
          <a:bodyPr/>
          <a:lstStyle/>
          <a:p>
            <a:r>
              <a:rPr lang="en-US" dirty="0"/>
              <a:t>Parallel algorithms</a:t>
            </a:r>
          </a:p>
        </p:txBody>
      </p:sp>
      <p:cxnSp>
        <p:nvCxnSpPr>
          <p:cNvPr id="6" name="Straight Connector 5">
            <a:extLst>
              <a:ext uri="{FF2B5EF4-FFF2-40B4-BE49-F238E27FC236}">
                <a16:creationId xmlns:a16="http://schemas.microsoft.com/office/drawing/2014/main" id="{31B73B43-B21E-49F2-9E39-38578D186FD9}"/>
              </a:ext>
            </a:extLst>
          </p:cNvPr>
          <p:cNvCxnSpPr>
            <a:cxnSpLocks/>
            <a:stCxn id="3" idx="0"/>
            <a:endCxn id="3" idx="2"/>
          </p:cNvCxnSpPr>
          <p:nvPr/>
        </p:nvCxnSpPr>
        <p:spPr>
          <a:xfrm>
            <a:off x="5491086" y="2103035"/>
            <a:ext cx="0" cy="3461186"/>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06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B284-7D6E-4D32-9F27-04387616781D}"/>
              </a:ext>
            </a:extLst>
          </p:cNvPr>
          <p:cNvSpPr>
            <a:spLocks noGrp="1"/>
          </p:cNvSpPr>
          <p:nvPr>
            <p:ph type="title"/>
          </p:nvPr>
        </p:nvSpPr>
        <p:spPr/>
        <p:txBody>
          <a:bodyPr/>
          <a:lstStyle/>
          <a:p>
            <a:r>
              <a:rPr lang="en-US" dirty="0"/>
              <a:t>Jacobi </a:t>
            </a:r>
            <a:r>
              <a:rPr lang="en-US" dirty="0" err="1"/>
              <a:t>laplace</a:t>
            </a:r>
            <a:endParaRPr lang="en-US" dirty="0"/>
          </a:p>
        </p:txBody>
      </p:sp>
      <p:sp>
        <p:nvSpPr>
          <p:cNvPr id="3" name="Content Placeholder 2">
            <a:extLst>
              <a:ext uri="{FF2B5EF4-FFF2-40B4-BE49-F238E27FC236}">
                <a16:creationId xmlns:a16="http://schemas.microsoft.com/office/drawing/2014/main" id="{19C8BDF9-5D42-4796-8F36-ED07A3FCE82D}"/>
              </a:ext>
            </a:extLst>
          </p:cNvPr>
          <p:cNvSpPr>
            <a:spLocks noGrp="1"/>
          </p:cNvSpPr>
          <p:nvPr>
            <p:ph idx="1"/>
          </p:nvPr>
        </p:nvSpPr>
        <p:spPr/>
        <p:txBody>
          <a:bodyPr numCol="2"/>
          <a:lstStyle/>
          <a:p>
            <a:pPr>
              <a:lnSpc>
                <a:spcPct val="100000"/>
              </a:lnSpc>
              <a:spcBef>
                <a:spcPts val="0"/>
              </a:spcBef>
              <a:spcAft>
                <a:spcPts val="0"/>
              </a:spcAft>
            </a:pPr>
            <a:r>
              <a:rPr lang="en-US" sz="1200" dirty="0">
                <a:latin typeface="Lucida Console" panose="020B0609040504020204" pitchFamily="49" charset="0"/>
              </a:rPr>
              <a:t>int </a:t>
            </a:r>
            <a:r>
              <a:rPr lang="en-US" sz="1200" dirty="0" err="1">
                <a:latin typeface="Lucida Console" panose="020B0609040504020204" pitchFamily="49" charset="0"/>
              </a:rPr>
              <a:t>jacobi_solver</a:t>
            </a:r>
            <a:r>
              <a:rPr lang="en-US" sz="1200" dirty="0">
                <a:latin typeface="Lucida Console" panose="020B0609040504020204" pitchFamily="49" charset="0"/>
              </a:rPr>
              <a:t>(float* data, int M, int N,</a:t>
            </a:r>
          </a:p>
          <a:p>
            <a:pPr>
              <a:lnSpc>
                <a:spcPct val="100000"/>
              </a:lnSpc>
              <a:spcBef>
                <a:spcPts val="0"/>
              </a:spcBef>
              <a:spcAft>
                <a:spcPts val="0"/>
              </a:spcAft>
            </a:pPr>
            <a:r>
              <a:rPr lang="en-US" sz="1200" dirty="0">
                <a:latin typeface="Lucida Console" panose="020B0609040504020204" pitchFamily="49" charset="0"/>
              </a:rPr>
              <a:t>                  float </a:t>
            </a:r>
            <a:r>
              <a:rPr lang="en-US" sz="1200" dirty="0" err="1">
                <a:latin typeface="Lucida Console" panose="020B0609040504020204" pitchFamily="49" charset="0"/>
              </a:rPr>
              <a:t>max_diff</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float* temp = new float[M * N];</a:t>
            </a:r>
          </a:p>
          <a:p>
            <a:pPr>
              <a:lnSpc>
                <a:spcPct val="100000"/>
              </a:lnSpc>
              <a:spcBef>
                <a:spcPts val="0"/>
              </a:spcBef>
              <a:spcAft>
                <a:spcPts val="0"/>
              </a:spcAft>
            </a:pPr>
            <a:r>
              <a:rPr lang="en-US" sz="1200" dirty="0">
                <a:latin typeface="Lucida Console" panose="020B0609040504020204" pitchFamily="49" charset="0"/>
              </a:rPr>
              <a:t>  std::copy(std::execution::par,</a:t>
            </a:r>
          </a:p>
          <a:p>
            <a:pPr>
              <a:lnSpc>
                <a:spcPct val="100000"/>
              </a:lnSpc>
              <a:spcBef>
                <a:spcPts val="0"/>
              </a:spcBef>
              <a:spcAft>
                <a:spcPts val="0"/>
              </a:spcAft>
            </a:pPr>
            <a:r>
              <a:rPr lang="en-US" sz="1200" dirty="0">
                <a:latin typeface="Lucida Console" panose="020B0609040504020204" pitchFamily="49" charset="0"/>
              </a:rPr>
              <a:t>            data, data + M*N, temp);</a:t>
            </a:r>
          </a:p>
          <a:p>
            <a:pPr>
              <a:lnSpc>
                <a:spcPct val="100000"/>
              </a:lnSpc>
              <a:spcBef>
                <a:spcPts val="0"/>
              </a:spcBef>
              <a:spcAft>
                <a:spcPts val="0"/>
              </a:spcAft>
            </a:pPr>
            <a:r>
              <a:rPr lang="en-US" sz="1200" dirty="0">
                <a:latin typeface="Lucida Console" panose="020B0609040504020204" pitchFamily="49" charset="0"/>
              </a:rPr>
              <a:t>  int iterations = 0;</a:t>
            </a:r>
          </a:p>
          <a:p>
            <a:pPr>
              <a:lnSpc>
                <a:spcPct val="100000"/>
              </a:lnSpc>
              <a:spcBef>
                <a:spcPts val="0"/>
              </a:spcBef>
              <a:spcAft>
                <a:spcPts val="0"/>
              </a:spcAft>
            </a:pPr>
            <a:r>
              <a:rPr lang="en-US" sz="1200" dirty="0">
                <a:latin typeface="Lucida Console" panose="020B0609040504020204" pitchFamily="49" charset="0"/>
              </a:rPr>
              <a:t>  bool </a:t>
            </a:r>
            <a:r>
              <a:rPr lang="en-US" sz="1200" dirty="0" err="1">
                <a:latin typeface="Lucida Console" panose="020B0609040504020204" pitchFamily="49" charset="0"/>
              </a:rPr>
              <a:t>keep_going</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float* from = data;</a:t>
            </a:r>
          </a:p>
          <a:p>
            <a:pPr>
              <a:lnSpc>
                <a:spcPct val="100000"/>
              </a:lnSpc>
              <a:spcBef>
                <a:spcPts val="0"/>
              </a:spcBef>
              <a:spcAft>
                <a:spcPts val="0"/>
              </a:spcAft>
            </a:pPr>
            <a:r>
              <a:rPr lang="en-US" sz="1200" dirty="0">
                <a:latin typeface="Lucida Console" panose="020B0609040504020204" pitchFamily="49" charset="0"/>
              </a:rPr>
              <a:t>  float* to = temp;</a:t>
            </a:r>
          </a:p>
          <a:p>
            <a:pPr>
              <a:lnSpc>
                <a:spcPct val="100000"/>
              </a:lnSpc>
              <a:spcBef>
                <a:spcPts val="0"/>
              </a:spcBef>
              <a:spcAft>
                <a:spcPts val="0"/>
              </a:spcAft>
            </a:pPr>
            <a:r>
              <a:rPr lang="en-US" sz="1200" dirty="0">
                <a:latin typeface="Lucida Console" panose="020B0609040504020204" pitchFamily="49" charset="0"/>
              </a:rPr>
              <a:t>  do {</a:t>
            </a:r>
          </a:p>
          <a:p>
            <a:pPr>
              <a:lnSpc>
                <a:spcPct val="100000"/>
              </a:lnSpc>
              <a:spcBef>
                <a:spcPts val="0"/>
              </a:spcBef>
              <a:spcAft>
                <a:spcPts val="0"/>
              </a:spcAft>
            </a:pPr>
            <a:r>
              <a:rPr lang="en-US" sz="1200" dirty="0">
                <a:latin typeface="Lucida Console" panose="020B0609040504020204" pitchFamily="49" charset="0"/>
              </a:rPr>
              <a:t>    ++iterations;</a:t>
            </a:r>
          </a:p>
          <a:p>
            <a:pPr>
              <a:lnSpc>
                <a:spcPct val="100000"/>
              </a:lnSpc>
              <a:spcBef>
                <a:spcPts val="0"/>
              </a:spcBef>
              <a:spcAft>
                <a:spcPts val="0"/>
              </a:spcAft>
            </a:pPr>
            <a:r>
              <a:rPr lang="en-US" sz="1200" dirty="0">
                <a:latin typeface="Lucida Console" panose="020B0609040504020204" pitchFamily="49" charset="0"/>
              </a:rPr>
              <a:t>    std::</a:t>
            </a:r>
            <a:r>
              <a:rPr lang="en-US" sz="1200" dirty="0" err="1">
                <a:solidFill>
                  <a:srgbClr val="FF0000"/>
                </a:solidFill>
                <a:latin typeface="Lucida Console" panose="020B0609040504020204" pitchFamily="49" charset="0"/>
              </a:rPr>
              <a:t>for_each</a:t>
            </a:r>
            <a:r>
              <a:rPr lang="en-US" sz="1200" dirty="0">
                <a:latin typeface="Lucida Console" panose="020B0609040504020204" pitchFamily="49" charset="0"/>
              </a:rPr>
              <a:t>(std::execution::par,</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counting_iterator</a:t>
            </a:r>
            <a:r>
              <a:rPr lang="en-US" sz="1200" dirty="0">
                <a:latin typeface="Lucida Console" panose="020B0609040504020204" pitchFamily="49" charset="0"/>
              </a:rPr>
              <a:t>&lt;int&gt;(N+1), </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counting_iterator</a:t>
            </a:r>
            <a:r>
              <a:rPr lang="en-US" sz="1200" dirty="0">
                <a:latin typeface="Lucida Console" panose="020B0609040504020204" pitchFamily="49" charset="0"/>
              </a:rPr>
              <a:t>&lt;int&gt;(((M-1)*N)-1),</a:t>
            </a:r>
          </a:p>
          <a:p>
            <a:pPr>
              <a:lnSpc>
                <a:spcPct val="100000"/>
              </a:lnSpc>
              <a:spcBef>
                <a:spcPts val="0"/>
              </a:spcBef>
              <a:spcAft>
                <a:spcPts val="0"/>
              </a:spcAft>
            </a:pPr>
            <a:r>
              <a:rPr lang="en-US" sz="1200" dirty="0">
                <a:latin typeface="Lucida Console" panose="020B0609040504020204" pitchFamily="49" charset="0"/>
              </a:rPr>
              <a:t>      [=](int </a:t>
            </a:r>
            <a:r>
              <a:rPr lang="en-US" sz="1200" dirty="0" err="1">
                <a:latin typeface="Lucida Console" panose="020B0609040504020204" pitchFamily="49" charset="0"/>
              </a:rPr>
              <a:t>i</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if (</a:t>
            </a:r>
            <a:r>
              <a:rPr lang="en-US" sz="1200" dirty="0" err="1">
                <a:latin typeface="Lucida Console" panose="020B0609040504020204" pitchFamily="49" charset="0"/>
              </a:rPr>
              <a:t>i</a:t>
            </a:r>
            <a:r>
              <a:rPr lang="en-US" sz="1200" dirty="0">
                <a:latin typeface="Lucida Console" panose="020B0609040504020204" pitchFamily="49" charset="0"/>
              </a:rPr>
              <a:t> % N != 0 &amp;&amp; </a:t>
            </a:r>
            <a:r>
              <a:rPr lang="en-US" sz="1200" dirty="0" err="1">
                <a:latin typeface="Lucida Console" panose="020B0609040504020204" pitchFamily="49" charset="0"/>
              </a:rPr>
              <a:t>i</a:t>
            </a:r>
            <a:r>
              <a:rPr lang="en-US" sz="1200" dirty="0">
                <a:latin typeface="Lucida Console" panose="020B0609040504020204" pitchFamily="49" charset="0"/>
              </a:rPr>
              <a:t> % N != N-1) {</a:t>
            </a:r>
          </a:p>
          <a:p>
            <a:pPr>
              <a:lnSpc>
                <a:spcPct val="100000"/>
              </a:lnSpc>
              <a:spcBef>
                <a:spcPts val="0"/>
              </a:spcBef>
              <a:spcAft>
                <a:spcPts val="0"/>
              </a:spcAft>
            </a:pPr>
            <a:r>
              <a:rPr lang="en-US" sz="1200" dirty="0">
                <a:latin typeface="Lucida Console" panose="020B0609040504020204" pitchFamily="49" charset="0"/>
              </a:rPr>
              <a:t>          to[</a:t>
            </a:r>
            <a:r>
              <a:rPr lang="en-US" sz="1200" dirty="0" err="1">
                <a:latin typeface="Lucida Console" panose="020B0609040504020204" pitchFamily="49" charset="0"/>
              </a:rPr>
              <a:t>i</a:t>
            </a:r>
            <a:r>
              <a:rPr lang="en-US" sz="1200" dirty="0">
                <a:latin typeface="Lucida Console" panose="020B0609040504020204" pitchFamily="49" charset="0"/>
              </a:rPr>
              <a:t>] = 0.25f * (from[</a:t>
            </a:r>
            <a:r>
              <a:rPr lang="en-US" sz="1200" dirty="0" err="1">
                <a:latin typeface="Lucida Console" panose="020B0609040504020204" pitchFamily="49" charset="0"/>
              </a:rPr>
              <a:t>i</a:t>
            </a:r>
            <a:r>
              <a:rPr lang="en-US" sz="1200" dirty="0">
                <a:latin typeface="Lucida Console" panose="020B0609040504020204" pitchFamily="49" charset="0"/>
              </a:rPr>
              <a:t>-N] + from[</a:t>
            </a:r>
            <a:r>
              <a:rPr lang="en-US" sz="1200" dirty="0" err="1">
                <a:latin typeface="Lucida Console" panose="020B0609040504020204" pitchFamily="49" charset="0"/>
              </a:rPr>
              <a:t>i+N</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from[i-1] + from[i+1]);</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keep_going</a:t>
            </a:r>
            <a:r>
              <a:rPr lang="en-US" sz="1200" dirty="0">
                <a:latin typeface="Lucida Console" panose="020B0609040504020204" pitchFamily="49" charset="0"/>
              </a:rPr>
              <a:t> = std::</a:t>
            </a:r>
            <a:r>
              <a:rPr lang="en-US" sz="1200" dirty="0" err="1">
                <a:solidFill>
                  <a:srgbClr val="FF0000"/>
                </a:solidFill>
                <a:latin typeface="Lucida Console" panose="020B0609040504020204" pitchFamily="49" charset="0"/>
              </a:rPr>
              <a:t>any_of</a:t>
            </a:r>
            <a:r>
              <a:rPr lang="en-US" sz="1200" dirty="0">
                <a:latin typeface="Lucida Console" panose="020B0609040504020204" pitchFamily="49" charset="0"/>
              </a:rPr>
              <a:t>(std::execution::par,</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counting_iterator</a:t>
            </a:r>
            <a:r>
              <a:rPr lang="en-US" sz="1200" dirty="0">
                <a:latin typeface="Lucida Console" panose="020B0609040504020204" pitchFamily="49" charset="0"/>
              </a:rPr>
              <a:t>&lt;int&gt;(N+1), </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counting_iterator</a:t>
            </a:r>
            <a:r>
              <a:rPr lang="en-US" sz="1200" dirty="0">
                <a:latin typeface="Lucida Console" panose="020B0609040504020204" pitchFamily="49" charset="0"/>
              </a:rPr>
              <a:t>&lt;int&gt;(((M-1)*N)-1),</a:t>
            </a:r>
          </a:p>
          <a:p>
            <a:pPr>
              <a:lnSpc>
                <a:spcPct val="100000"/>
              </a:lnSpc>
              <a:spcBef>
                <a:spcPts val="0"/>
              </a:spcBef>
              <a:spcAft>
                <a:spcPts val="0"/>
              </a:spcAft>
            </a:pPr>
            <a:r>
              <a:rPr lang="en-US" sz="1200" dirty="0">
                <a:latin typeface="Lucida Console" panose="020B0609040504020204" pitchFamily="49" charset="0"/>
              </a:rPr>
              <a:t>      [=](int </a:t>
            </a:r>
            <a:r>
              <a:rPr lang="en-US" sz="1200" dirty="0" err="1">
                <a:latin typeface="Lucida Console" panose="020B0609040504020204" pitchFamily="49" charset="0"/>
              </a:rPr>
              <a:t>i</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return std::fabs(to[</a:t>
            </a:r>
            <a:r>
              <a:rPr lang="en-US" sz="1200" dirty="0" err="1">
                <a:latin typeface="Lucida Console" panose="020B0609040504020204" pitchFamily="49" charset="0"/>
              </a:rPr>
              <a:t>i</a:t>
            </a:r>
            <a:r>
              <a:rPr lang="en-US" sz="1200" dirty="0">
                <a:latin typeface="Lucida Console" panose="020B0609040504020204" pitchFamily="49" charset="0"/>
              </a:rPr>
              <a:t>] - from[</a:t>
            </a:r>
            <a:r>
              <a:rPr lang="en-US" sz="1200" dirty="0" err="1">
                <a:latin typeface="Lucida Console" panose="020B0609040504020204" pitchFamily="49" charset="0"/>
              </a:rPr>
              <a:t>i</a:t>
            </a:r>
            <a:r>
              <a:rPr lang="en-US" sz="1200" dirty="0">
                <a:latin typeface="Lucida Console" panose="020B0609040504020204" pitchFamily="49" charset="0"/>
              </a:rPr>
              <a:t>]) &gt; </a:t>
            </a:r>
            <a:r>
              <a:rPr lang="en-US" sz="1200" dirty="0" err="1">
                <a:latin typeface="Lucida Console" panose="020B0609040504020204" pitchFamily="49" charset="0"/>
              </a:rPr>
              <a:t>max_diff</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std::swap(from, to);</a:t>
            </a:r>
          </a:p>
          <a:p>
            <a:pPr>
              <a:lnSpc>
                <a:spcPct val="100000"/>
              </a:lnSpc>
              <a:spcBef>
                <a:spcPts val="0"/>
              </a:spcBef>
              <a:spcAft>
                <a:spcPts val="0"/>
              </a:spcAft>
            </a:pPr>
            <a:r>
              <a:rPr lang="en-US" sz="1200" dirty="0">
                <a:latin typeface="Lucida Console" panose="020B0609040504020204" pitchFamily="49" charset="0"/>
              </a:rPr>
              <a:t>  } while (</a:t>
            </a:r>
            <a:r>
              <a:rPr lang="en-US" sz="1200" dirty="0" err="1">
                <a:latin typeface="Lucida Console" panose="020B0609040504020204" pitchFamily="49" charset="0"/>
              </a:rPr>
              <a:t>keep_going</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if (to == data) {</a:t>
            </a:r>
          </a:p>
          <a:p>
            <a:pPr>
              <a:lnSpc>
                <a:spcPct val="100000"/>
              </a:lnSpc>
              <a:spcBef>
                <a:spcPts val="0"/>
              </a:spcBef>
              <a:spcAft>
                <a:spcPts val="0"/>
              </a:spcAft>
            </a:pPr>
            <a:r>
              <a:rPr lang="en-US" sz="1200" dirty="0">
                <a:latin typeface="Lucida Console" panose="020B0609040504020204" pitchFamily="49" charset="0"/>
              </a:rPr>
              <a:t>    std::copy(std::execution::par,</a:t>
            </a:r>
          </a:p>
          <a:p>
            <a:pPr>
              <a:lnSpc>
                <a:spcPct val="100000"/>
              </a:lnSpc>
              <a:spcBef>
                <a:spcPts val="0"/>
              </a:spcBef>
              <a:spcAft>
                <a:spcPts val="0"/>
              </a:spcAft>
            </a:pPr>
            <a:r>
              <a:rPr lang="en-US" sz="1200" dirty="0">
                <a:latin typeface="Lucida Console" panose="020B0609040504020204" pitchFamily="49" charset="0"/>
              </a:rPr>
              <a:t>             temp, temp + M*N, data);</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delete[] temp;</a:t>
            </a:r>
          </a:p>
          <a:p>
            <a:pPr>
              <a:lnSpc>
                <a:spcPct val="100000"/>
              </a:lnSpc>
              <a:spcBef>
                <a:spcPts val="0"/>
              </a:spcBef>
              <a:spcAft>
                <a:spcPts val="0"/>
              </a:spcAft>
            </a:pPr>
            <a:r>
              <a:rPr lang="en-US" sz="1200" dirty="0">
                <a:latin typeface="Lucida Console" panose="020B0609040504020204" pitchFamily="49" charset="0"/>
              </a:rPr>
              <a:t>  return iterations;</a:t>
            </a:r>
          </a:p>
          <a:p>
            <a:pPr>
              <a:lnSpc>
                <a:spcPct val="100000"/>
              </a:lnSpc>
              <a:spcBef>
                <a:spcPts val="0"/>
              </a:spcBef>
              <a:spcAft>
                <a:spcPts val="0"/>
              </a:spcAft>
            </a:pPr>
            <a:r>
              <a:rPr lang="en-US" sz="1200" dirty="0">
                <a:latin typeface="Lucida Console" panose="020B0609040504020204" pitchFamily="49" charset="0"/>
              </a:rPr>
              <a:t>}</a:t>
            </a:r>
          </a:p>
          <a:p>
            <a:pPr>
              <a:lnSpc>
                <a:spcPct val="100000"/>
              </a:lnSpc>
              <a:spcBef>
                <a:spcPts val="0"/>
              </a:spcBef>
              <a:spcAft>
                <a:spcPts val="0"/>
              </a:spcAft>
            </a:pPr>
            <a:endParaRPr lang="en-US" sz="1200" dirty="0">
              <a:latin typeface="Lucida Console" panose="020B0609040504020204" pitchFamily="49" charset="0"/>
            </a:endParaRPr>
          </a:p>
          <a:p>
            <a:pPr>
              <a:lnSpc>
                <a:spcPct val="100000"/>
              </a:lnSpc>
              <a:spcBef>
                <a:spcPts val="0"/>
              </a:spcBef>
              <a:spcAft>
                <a:spcPts val="0"/>
              </a:spcAft>
            </a:pPr>
            <a:endParaRPr lang="en-US" sz="1200" dirty="0">
              <a:latin typeface="Lucida Console" panose="020B0609040504020204" pitchFamily="49" charset="0"/>
            </a:endParaRPr>
          </a:p>
          <a:p>
            <a:pPr>
              <a:lnSpc>
                <a:spcPct val="100000"/>
              </a:lnSpc>
              <a:spcBef>
                <a:spcPts val="0"/>
              </a:spcBef>
              <a:spcAft>
                <a:spcPts val="0"/>
              </a:spcAft>
            </a:pPr>
            <a:endParaRPr lang="en-US" sz="1200" dirty="0">
              <a:latin typeface="Lucida Console" panose="020B0609040504020204" pitchFamily="49" charset="0"/>
            </a:endParaRPr>
          </a:p>
          <a:p>
            <a:pPr>
              <a:lnSpc>
                <a:spcPct val="100000"/>
              </a:lnSpc>
              <a:spcBef>
                <a:spcPts val="0"/>
              </a:spcBef>
              <a:spcAft>
                <a:spcPts val="0"/>
              </a:spcAft>
            </a:pPr>
            <a:endParaRPr lang="en-US" sz="1200" dirty="0">
              <a:latin typeface="Lucida Console" panose="020B0609040504020204" pitchFamily="49" charset="0"/>
            </a:endParaRPr>
          </a:p>
        </p:txBody>
      </p:sp>
      <p:sp>
        <p:nvSpPr>
          <p:cNvPr id="4" name="Text Placeholder 3">
            <a:extLst>
              <a:ext uri="{FF2B5EF4-FFF2-40B4-BE49-F238E27FC236}">
                <a16:creationId xmlns:a16="http://schemas.microsoft.com/office/drawing/2014/main" id="{075E6E56-5620-4570-9EA0-257C747EFC44}"/>
              </a:ext>
            </a:extLst>
          </p:cNvPr>
          <p:cNvSpPr>
            <a:spLocks noGrp="1"/>
          </p:cNvSpPr>
          <p:nvPr>
            <p:ph type="body" sz="quarter" idx="10"/>
          </p:nvPr>
        </p:nvSpPr>
        <p:spPr/>
        <p:txBody>
          <a:bodyPr/>
          <a:lstStyle/>
          <a:p>
            <a:r>
              <a:rPr lang="en-US" dirty="0"/>
              <a:t>Parallel algorithms, improved</a:t>
            </a:r>
          </a:p>
        </p:txBody>
      </p:sp>
      <p:cxnSp>
        <p:nvCxnSpPr>
          <p:cNvPr id="6" name="Straight Connector 5">
            <a:extLst>
              <a:ext uri="{FF2B5EF4-FFF2-40B4-BE49-F238E27FC236}">
                <a16:creationId xmlns:a16="http://schemas.microsoft.com/office/drawing/2014/main" id="{31B73B43-B21E-49F2-9E39-38578D186FD9}"/>
              </a:ext>
            </a:extLst>
          </p:cNvPr>
          <p:cNvCxnSpPr>
            <a:stCxn id="3" idx="0"/>
            <a:endCxn id="3" idx="2"/>
          </p:cNvCxnSpPr>
          <p:nvPr/>
        </p:nvCxnSpPr>
        <p:spPr>
          <a:xfrm>
            <a:off x="5491086" y="2103035"/>
            <a:ext cx="0" cy="3718925"/>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8196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D40A1-B75D-4508-960F-93C67B3FA7EE}"/>
              </a:ext>
            </a:extLst>
          </p:cNvPr>
          <p:cNvSpPr>
            <a:spLocks noGrp="1"/>
          </p:cNvSpPr>
          <p:nvPr>
            <p:ph type="title"/>
          </p:nvPr>
        </p:nvSpPr>
        <p:spPr/>
        <p:txBody>
          <a:bodyPr/>
          <a:lstStyle/>
          <a:p>
            <a:r>
              <a:rPr lang="en-US" dirty="0"/>
              <a:t>Jacobi Laplace Performance</a:t>
            </a:r>
          </a:p>
        </p:txBody>
      </p:sp>
      <p:graphicFrame>
        <p:nvGraphicFramePr>
          <p:cNvPr id="7" name="Content Placeholder 6">
            <a:extLst>
              <a:ext uri="{FF2B5EF4-FFF2-40B4-BE49-F238E27FC236}">
                <a16:creationId xmlns:a16="http://schemas.microsoft.com/office/drawing/2014/main" id="{B87A4D00-94AF-478F-9A9C-580308EDD35E}"/>
              </a:ext>
            </a:extLst>
          </p:cNvPr>
          <p:cNvGraphicFramePr>
            <a:graphicFrameLocks noGrp="1"/>
          </p:cNvGraphicFramePr>
          <p:nvPr>
            <p:ph idx="1"/>
            <p:extLst>
              <p:ext uri="{D42A27DB-BD31-4B8C-83A1-F6EECF244321}">
                <p14:modId xmlns:p14="http://schemas.microsoft.com/office/powerpoint/2010/main" val="2910506596"/>
              </p:ext>
            </p:extLst>
          </p:nvPr>
        </p:nvGraphicFramePr>
        <p:xfrm>
          <a:off x="517525" y="1328358"/>
          <a:ext cx="9947275" cy="449300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95286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7C82E-01F8-4A32-89E0-DD1FA784DA1D}"/>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CD1A123A-BD32-4DB0-9AF7-7051815E02CE}"/>
              </a:ext>
            </a:extLst>
          </p:cNvPr>
          <p:cNvSpPr>
            <a:spLocks noGrp="1"/>
          </p:cNvSpPr>
          <p:nvPr>
            <p:ph idx="1"/>
          </p:nvPr>
        </p:nvSpPr>
        <p:spPr/>
        <p:txBody>
          <a:bodyPr/>
          <a:lstStyle/>
          <a:p>
            <a:r>
              <a:rPr lang="en-US" dirty="0"/>
              <a:t>Christian Trott &amp; David Hollman, Sandia – </a:t>
            </a:r>
            <a:r>
              <a:rPr lang="en-US" dirty="0" err="1"/>
              <a:t>Kokkos</a:t>
            </a:r>
            <a:endParaRPr lang="en-US" dirty="0"/>
          </a:p>
          <a:p>
            <a:r>
              <a:rPr lang="en-US" dirty="0"/>
              <a:t>Louis Dionne, Apple – </a:t>
            </a:r>
            <a:r>
              <a:rPr lang="en-US" dirty="0" err="1"/>
              <a:t>libc</a:t>
            </a:r>
            <a:r>
              <a:rPr lang="en-US" dirty="0"/>
              <a:t>++</a:t>
            </a:r>
          </a:p>
          <a:p>
            <a:r>
              <a:rPr lang="en-US" dirty="0"/>
              <a:t>Billy O’Neal, Microsoft – MSVC library</a:t>
            </a:r>
          </a:p>
          <a:p>
            <a:r>
              <a:rPr lang="en-US" dirty="0"/>
              <a:t>Gordon Brown, </a:t>
            </a:r>
            <a:r>
              <a:rPr lang="en-US" dirty="0" err="1"/>
              <a:t>Codeplay</a:t>
            </a:r>
            <a:r>
              <a:rPr lang="en-US" dirty="0"/>
              <a:t> - SYCL</a:t>
            </a:r>
          </a:p>
          <a:p>
            <a:r>
              <a:rPr lang="en-US" dirty="0"/>
              <a:t>Mat Colgrove, NVIDIA – </a:t>
            </a:r>
            <a:r>
              <a:rPr lang="en-US" dirty="0" err="1"/>
              <a:t>OpenACC</a:t>
            </a:r>
            <a:endParaRPr lang="en-US" dirty="0"/>
          </a:p>
          <a:p>
            <a:r>
              <a:rPr lang="en-US" dirty="0"/>
              <a:t>Daniel Tien, NVIDIA – PGI C++ compiler</a:t>
            </a:r>
          </a:p>
        </p:txBody>
      </p:sp>
      <p:sp>
        <p:nvSpPr>
          <p:cNvPr id="5" name="Text Placeholder 4">
            <a:extLst>
              <a:ext uri="{FF2B5EF4-FFF2-40B4-BE49-F238E27FC236}">
                <a16:creationId xmlns:a16="http://schemas.microsoft.com/office/drawing/2014/main" id="{2E14DF94-4DF8-4838-86E7-A60F0F9BFE9A}"/>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884329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68900-B5F3-462B-9042-2717FFBE401D}"/>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D5ADE7E9-E782-4DB6-8DDC-FEA15980170E}"/>
              </a:ext>
            </a:extLst>
          </p:cNvPr>
          <p:cNvSpPr>
            <a:spLocks noGrp="1"/>
          </p:cNvSpPr>
          <p:nvPr>
            <p:ph idx="1"/>
          </p:nvPr>
        </p:nvSpPr>
        <p:spPr/>
        <p:txBody>
          <a:bodyPr/>
          <a:lstStyle/>
          <a:p>
            <a:r>
              <a:rPr lang="en-US" dirty="0"/>
              <a:t>Parallel is faster than sequential</a:t>
            </a:r>
          </a:p>
          <a:p>
            <a:r>
              <a:rPr lang="en-US" dirty="0"/>
              <a:t>Parallel on GPU is faster than parallel on CPU</a:t>
            </a:r>
          </a:p>
          <a:p>
            <a:r>
              <a:rPr lang="en-US" dirty="0"/>
              <a:t>C++17 parallel algorithms have good performance/readability tradeoffs</a:t>
            </a:r>
          </a:p>
        </p:txBody>
      </p:sp>
      <p:sp>
        <p:nvSpPr>
          <p:cNvPr id="5" name="Text Placeholder 4">
            <a:extLst>
              <a:ext uri="{FF2B5EF4-FFF2-40B4-BE49-F238E27FC236}">
                <a16:creationId xmlns:a16="http://schemas.microsoft.com/office/drawing/2014/main" id="{2064E42D-4BF1-42D7-8BD6-DF9536647CEC}"/>
              </a:ext>
            </a:extLst>
          </p:cNvPr>
          <p:cNvSpPr>
            <a:spLocks noGrp="1"/>
          </p:cNvSpPr>
          <p:nvPr>
            <p:ph type="body" sz="quarter" idx="10"/>
          </p:nvPr>
        </p:nvSpPr>
        <p:spPr/>
        <p:txBody>
          <a:bodyPr/>
          <a:lstStyle/>
          <a:p>
            <a:endParaRPr lang="en-US"/>
          </a:p>
        </p:txBody>
      </p:sp>
      <p:sp>
        <p:nvSpPr>
          <p:cNvPr id="4" name="TextBox 3">
            <a:extLst>
              <a:ext uri="{FF2B5EF4-FFF2-40B4-BE49-F238E27FC236}">
                <a16:creationId xmlns:a16="http://schemas.microsoft.com/office/drawing/2014/main" id="{9FDDF872-C605-44F7-A5CE-5C5DD13CCC08}"/>
              </a:ext>
            </a:extLst>
          </p:cNvPr>
          <p:cNvSpPr txBox="1"/>
          <p:nvPr/>
        </p:nvSpPr>
        <p:spPr>
          <a:xfrm>
            <a:off x="2590415" y="5508028"/>
            <a:ext cx="5791970"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600" dirty="0">
                <a:solidFill>
                  <a:schemeClr val="bg1"/>
                </a:solidFill>
                <a:latin typeface="Trebuchet MS" panose="020B0603020202020204" pitchFamily="34" charset="0"/>
              </a:rPr>
              <a:t>David Olsen | dolsen@nvidia.com | http://pgicompilers.com</a:t>
            </a:r>
          </a:p>
        </p:txBody>
      </p:sp>
      <p:sp>
        <p:nvSpPr>
          <p:cNvPr id="6" name="TextBox 5">
            <a:extLst>
              <a:ext uri="{FF2B5EF4-FFF2-40B4-BE49-F238E27FC236}">
                <a16:creationId xmlns:a16="http://schemas.microsoft.com/office/drawing/2014/main" id="{45BC0623-023F-45D8-872D-747CFC4BF595}"/>
              </a:ext>
            </a:extLst>
          </p:cNvPr>
          <p:cNvSpPr txBox="1"/>
          <p:nvPr/>
        </p:nvSpPr>
        <p:spPr>
          <a:xfrm>
            <a:off x="149031" y="5821960"/>
            <a:ext cx="1404552"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a:solidFill>
                  <a:srgbClr val="F434DD"/>
                </a:solidFill>
                <a:latin typeface="Trebuchet MS" panose="020B0603020202020204" pitchFamily="34" charset="0"/>
              </a:rPr>
              <a:t>#</a:t>
            </a:r>
            <a:r>
              <a:rPr lang="en-US" sz="1400" dirty="0">
                <a:solidFill>
                  <a:schemeClr val="accent2">
                    <a:lumMod val="60000"/>
                    <a:lumOff val="40000"/>
                  </a:schemeClr>
                </a:solidFill>
                <a:latin typeface="Trebuchet MS" panose="020B0603020202020204" pitchFamily="34" charset="0"/>
              </a:rPr>
              <a:t>i</a:t>
            </a:r>
            <a:r>
              <a:rPr lang="en-US" sz="1400" dirty="0">
                <a:solidFill>
                  <a:schemeClr val="accent6">
                    <a:lumMod val="40000"/>
                    <a:lumOff val="60000"/>
                  </a:schemeClr>
                </a:solidFill>
                <a:latin typeface="Trebuchet MS" panose="020B0603020202020204" pitchFamily="34" charset="0"/>
              </a:rPr>
              <a:t>n</a:t>
            </a:r>
            <a:r>
              <a:rPr lang="en-US" sz="1400" dirty="0">
                <a:solidFill>
                  <a:schemeClr val="accent3"/>
                </a:solidFill>
                <a:latin typeface="Trebuchet MS" panose="020B0603020202020204" pitchFamily="34" charset="0"/>
              </a:rPr>
              <a:t>c</a:t>
            </a:r>
            <a:r>
              <a:rPr lang="en-US" sz="1400" dirty="0">
                <a:solidFill>
                  <a:schemeClr val="tx2"/>
                </a:solidFill>
                <a:latin typeface="Trebuchet MS" panose="020B0603020202020204" pitchFamily="34" charset="0"/>
              </a:rPr>
              <a:t>l</a:t>
            </a:r>
            <a:r>
              <a:rPr lang="en-US" sz="1400" dirty="0">
                <a:solidFill>
                  <a:srgbClr val="F4EE00"/>
                </a:solidFill>
                <a:latin typeface="Trebuchet MS" panose="020B0603020202020204" pitchFamily="34" charset="0"/>
              </a:rPr>
              <a:t>u</a:t>
            </a:r>
            <a:r>
              <a:rPr lang="en-US" sz="1400" dirty="0">
                <a:solidFill>
                  <a:srgbClr val="FFC000"/>
                </a:solidFill>
                <a:latin typeface="Trebuchet MS" panose="020B0603020202020204" pitchFamily="34" charset="0"/>
              </a:rPr>
              <a:t>d</a:t>
            </a:r>
            <a:r>
              <a:rPr lang="en-US" sz="1400" dirty="0">
                <a:solidFill>
                  <a:srgbClr val="FF0000"/>
                </a:solidFill>
                <a:latin typeface="Trebuchet MS" panose="020B0603020202020204" pitchFamily="34" charset="0"/>
              </a:rPr>
              <a:t>e</a:t>
            </a:r>
            <a:r>
              <a:rPr lang="en-US" sz="1400" dirty="0">
                <a:solidFill>
                  <a:schemeClr val="bg1"/>
                </a:solidFill>
                <a:latin typeface="Trebuchet MS" panose="020B0603020202020204" pitchFamily="34" charset="0"/>
              </a:rPr>
              <a:t> &lt;C++&gt;</a:t>
            </a:r>
          </a:p>
        </p:txBody>
      </p:sp>
    </p:spTree>
    <p:extLst>
      <p:ext uri="{BB962C8B-B14F-4D97-AF65-F5344CB8AC3E}">
        <p14:creationId xmlns:p14="http://schemas.microsoft.com/office/powerpoint/2010/main" val="189093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85922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53D38-1D22-4EF7-AF85-70622502AF0B}"/>
              </a:ext>
            </a:extLst>
          </p:cNvPr>
          <p:cNvSpPr>
            <a:spLocks noGrp="1"/>
          </p:cNvSpPr>
          <p:nvPr>
            <p:ph type="title"/>
          </p:nvPr>
        </p:nvSpPr>
        <p:spPr/>
        <p:txBody>
          <a:bodyPr/>
          <a:lstStyle/>
          <a:p>
            <a:r>
              <a:rPr lang="en-US" dirty="0"/>
              <a:t>C++11 Threads</a:t>
            </a:r>
          </a:p>
        </p:txBody>
      </p:sp>
      <p:sp>
        <p:nvSpPr>
          <p:cNvPr id="5" name="Content Placeholder 4">
            <a:extLst>
              <a:ext uri="{FF2B5EF4-FFF2-40B4-BE49-F238E27FC236}">
                <a16:creationId xmlns:a16="http://schemas.microsoft.com/office/drawing/2014/main" id="{A3F6FAF9-816E-45ED-8B18-7C9AA59DC126}"/>
              </a:ext>
            </a:extLst>
          </p:cNvPr>
          <p:cNvSpPr>
            <a:spLocks noGrp="1"/>
          </p:cNvSpPr>
          <p:nvPr>
            <p:ph idx="1"/>
          </p:nvPr>
        </p:nvSpPr>
        <p:spPr/>
        <p:txBody>
          <a:bodyPr/>
          <a:lstStyle/>
          <a:p>
            <a:r>
              <a:rPr lang="en-US" dirty="0"/>
              <a:t>Added to C++ as part of the C++11 standard</a:t>
            </a:r>
          </a:p>
          <a:p>
            <a:r>
              <a:rPr lang="en-US" dirty="0"/>
              <a:t>C++ interface to </a:t>
            </a:r>
            <a:r>
              <a:rPr lang="en-US" dirty="0" err="1"/>
              <a:t>pthreads</a:t>
            </a:r>
            <a:r>
              <a:rPr lang="en-US" dirty="0"/>
              <a:t> functionality</a:t>
            </a:r>
          </a:p>
          <a:p>
            <a:r>
              <a:rPr lang="en-US" dirty="0">
                <a:latin typeface="Lucida Console" panose="020B0609040504020204" pitchFamily="49" charset="0"/>
              </a:rPr>
              <a:t>std::thread</a:t>
            </a:r>
            <a:r>
              <a:rPr lang="en-US" dirty="0"/>
              <a:t> launches a new thread on creation</a:t>
            </a:r>
          </a:p>
          <a:p>
            <a:r>
              <a:rPr lang="en-US" dirty="0"/>
              <a:t>Thread must be joined or detached before </a:t>
            </a:r>
            <a:r>
              <a:rPr lang="en-US" dirty="0">
                <a:latin typeface="Lucida Console" panose="020B0609040504020204" pitchFamily="49" charset="0"/>
              </a:rPr>
              <a:t>std::thread</a:t>
            </a:r>
            <a:r>
              <a:rPr lang="en-US" dirty="0"/>
              <a:t> object is destroyed</a:t>
            </a:r>
          </a:p>
          <a:p>
            <a:r>
              <a:rPr lang="en-US" dirty="0"/>
              <a:t>Threads must be managed individually</a:t>
            </a:r>
          </a:p>
          <a:p>
            <a:pPr lvl="1"/>
            <a:r>
              <a:rPr lang="en-US" dirty="0"/>
              <a:t>No standard thread pool or task manager</a:t>
            </a:r>
          </a:p>
        </p:txBody>
      </p:sp>
      <p:sp>
        <p:nvSpPr>
          <p:cNvPr id="6" name="Text Placeholder 5">
            <a:extLst>
              <a:ext uri="{FF2B5EF4-FFF2-40B4-BE49-F238E27FC236}">
                <a16:creationId xmlns:a16="http://schemas.microsoft.com/office/drawing/2014/main" id="{0719C8FF-8769-432A-937A-33FE8AAE564F}"/>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57986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B284-7D6E-4D32-9F27-04387616781D}"/>
              </a:ext>
            </a:extLst>
          </p:cNvPr>
          <p:cNvSpPr>
            <a:spLocks noGrp="1"/>
          </p:cNvSpPr>
          <p:nvPr>
            <p:ph type="title"/>
          </p:nvPr>
        </p:nvSpPr>
        <p:spPr/>
        <p:txBody>
          <a:bodyPr/>
          <a:lstStyle/>
          <a:p>
            <a:r>
              <a:rPr lang="en-US" dirty="0"/>
              <a:t>C++11 threads</a:t>
            </a:r>
          </a:p>
        </p:txBody>
      </p:sp>
      <p:sp>
        <p:nvSpPr>
          <p:cNvPr id="3" name="Content Placeholder 2">
            <a:extLst>
              <a:ext uri="{FF2B5EF4-FFF2-40B4-BE49-F238E27FC236}">
                <a16:creationId xmlns:a16="http://schemas.microsoft.com/office/drawing/2014/main" id="{19C8BDF9-5D42-4796-8F36-ED07A3FCE82D}"/>
              </a:ext>
            </a:extLst>
          </p:cNvPr>
          <p:cNvSpPr>
            <a:spLocks noGrp="1"/>
          </p:cNvSpPr>
          <p:nvPr>
            <p:ph idx="1"/>
          </p:nvPr>
        </p:nvSpPr>
        <p:spPr/>
        <p:txBody>
          <a:bodyPr/>
          <a:lstStyle/>
          <a:p>
            <a:pPr>
              <a:lnSpc>
                <a:spcPct val="100000"/>
              </a:lnSpc>
              <a:spcBef>
                <a:spcPts val="0"/>
              </a:spcBef>
              <a:spcAft>
                <a:spcPts val="0"/>
              </a:spcAft>
            </a:pPr>
            <a:r>
              <a:rPr lang="en-US" sz="1400" dirty="0">
                <a:latin typeface="Lucida Console" panose="020B0609040504020204" pitchFamily="49" charset="0"/>
              </a:rPr>
              <a:t>void </a:t>
            </a:r>
            <a:r>
              <a:rPr lang="en-US" sz="1400" dirty="0" err="1">
                <a:latin typeface="Lucida Console" panose="020B0609040504020204" pitchFamily="49" charset="0"/>
              </a:rPr>
              <a:t>saxpy</a:t>
            </a:r>
            <a:r>
              <a:rPr lang="en-US" sz="1400" dirty="0">
                <a:latin typeface="Lucida Console" panose="020B0609040504020204" pitchFamily="49" charset="0"/>
              </a:rPr>
              <a:t>(float* x, float* y, float* z, float a, int n) {</a:t>
            </a:r>
          </a:p>
          <a:p>
            <a:pPr>
              <a:lnSpc>
                <a:spcPct val="100000"/>
              </a:lnSpc>
              <a:spcBef>
                <a:spcPts val="0"/>
              </a:spcBef>
              <a:spcAft>
                <a:spcPts val="0"/>
              </a:spcAft>
            </a:pPr>
            <a:r>
              <a:rPr lang="en-US" sz="1400" dirty="0">
                <a:latin typeface="Lucida Console" panose="020B0609040504020204" pitchFamily="49" charset="0"/>
              </a:rPr>
              <a:t>  std::vector&lt;std::thread&gt; threads;</a:t>
            </a:r>
          </a:p>
          <a:p>
            <a:pPr>
              <a:lnSpc>
                <a:spcPct val="100000"/>
              </a:lnSpc>
              <a:spcBef>
                <a:spcPts val="0"/>
              </a:spcBef>
              <a:spcAft>
                <a:spcPts val="0"/>
              </a:spcAft>
            </a:pPr>
            <a:r>
              <a:rPr lang="en-US" sz="1400" dirty="0">
                <a:latin typeface="Lucida Console" panose="020B0609040504020204" pitchFamily="49" charset="0"/>
              </a:rPr>
              <a:t>  int const </a:t>
            </a:r>
            <a:r>
              <a:rPr lang="en-US" sz="1400" dirty="0" err="1">
                <a:latin typeface="Lucida Console" panose="020B0609040504020204" pitchFamily="49" charset="0"/>
              </a:rPr>
              <a:t>num_threads</a:t>
            </a:r>
            <a:r>
              <a:rPr lang="en-US" sz="1400" dirty="0">
                <a:latin typeface="Lucida Console" panose="020B0609040504020204" pitchFamily="49" charset="0"/>
              </a:rPr>
              <a:t> = std::thread::</a:t>
            </a:r>
            <a:r>
              <a:rPr lang="en-US" sz="1400" dirty="0" err="1">
                <a:latin typeface="Lucida Console" panose="020B0609040504020204" pitchFamily="49" charset="0"/>
              </a:rPr>
              <a:t>hardware_concurrency</a:t>
            </a:r>
            <a:r>
              <a:rPr lang="en-US" sz="1400" dirty="0">
                <a:latin typeface="Lucida Console" panose="020B0609040504020204" pitchFamily="49" charset="0"/>
              </a:rPr>
              <a:t>();</a:t>
            </a:r>
          </a:p>
          <a:p>
            <a:pPr>
              <a:lnSpc>
                <a:spcPct val="100000"/>
              </a:lnSpc>
              <a:spcBef>
                <a:spcPts val="0"/>
              </a:spcBef>
              <a:spcAft>
                <a:spcPts val="0"/>
              </a:spcAft>
            </a:pPr>
            <a:r>
              <a:rPr lang="en-US" sz="1400" dirty="0">
                <a:latin typeface="Lucida Console" panose="020B0609040504020204" pitchFamily="49" charset="0"/>
              </a:rPr>
              <a:t>  for (int t = 0; t &lt; </a:t>
            </a:r>
            <a:r>
              <a:rPr lang="en-US" sz="1400" dirty="0" err="1">
                <a:latin typeface="Lucida Console" panose="020B0609040504020204" pitchFamily="49" charset="0"/>
              </a:rPr>
              <a:t>num_threads</a:t>
            </a:r>
            <a:r>
              <a:rPr lang="en-US" sz="1400" dirty="0">
                <a:latin typeface="Lucida Console" panose="020B0609040504020204" pitchFamily="49" charset="0"/>
              </a:rPr>
              <a:t>; ++t) {</a:t>
            </a:r>
          </a:p>
          <a:p>
            <a:pPr>
              <a:lnSpc>
                <a:spcPct val="100000"/>
              </a:lnSpc>
              <a:spcBef>
                <a:spcPts val="0"/>
              </a:spcBef>
              <a:spcAft>
                <a:spcPts val="0"/>
              </a:spcAft>
            </a:pPr>
            <a:r>
              <a:rPr lang="en-US" sz="1400" dirty="0">
                <a:latin typeface="Lucida Console" panose="020B0609040504020204" pitchFamily="49" charset="0"/>
              </a:rPr>
              <a:t>    </a:t>
            </a:r>
            <a:r>
              <a:rPr lang="en-US" sz="1400" dirty="0" err="1">
                <a:latin typeface="Lucida Console" panose="020B0609040504020204" pitchFamily="49" charset="0"/>
              </a:rPr>
              <a:t>threads.push_back</a:t>
            </a:r>
            <a:r>
              <a:rPr lang="en-US" sz="1400" dirty="0">
                <a:latin typeface="Lucida Console" panose="020B0609040504020204" pitchFamily="49" charset="0"/>
              </a:rPr>
              <a:t>(</a:t>
            </a:r>
            <a:r>
              <a:rPr lang="en-US" sz="1400" dirty="0">
                <a:solidFill>
                  <a:srgbClr val="FF0000"/>
                </a:solidFill>
                <a:latin typeface="Lucida Console" panose="020B0609040504020204" pitchFamily="49" charset="0"/>
              </a:rPr>
              <a:t>std::thread(</a:t>
            </a:r>
          </a:p>
          <a:p>
            <a:pPr>
              <a:lnSpc>
                <a:spcPct val="100000"/>
              </a:lnSpc>
              <a:spcBef>
                <a:spcPts val="0"/>
              </a:spcBef>
              <a:spcAft>
                <a:spcPts val="0"/>
              </a:spcAft>
            </a:pPr>
            <a:r>
              <a:rPr lang="en-US" sz="1400" dirty="0">
                <a:solidFill>
                  <a:srgbClr val="FF0000"/>
                </a:solidFill>
                <a:latin typeface="Lucida Console" panose="020B0609040504020204" pitchFamily="49" charset="0"/>
              </a:rPr>
              <a:t>        [=](int </a:t>
            </a:r>
            <a:r>
              <a:rPr lang="en-US" sz="1400" dirty="0" err="1">
                <a:solidFill>
                  <a:srgbClr val="FF0000"/>
                </a:solidFill>
                <a:latin typeface="Lucida Console" panose="020B0609040504020204" pitchFamily="49" charset="0"/>
              </a:rPr>
              <a:t>thread_no</a:t>
            </a:r>
            <a:r>
              <a:rPr lang="en-US" sz="1400" dirty="0">
                <a:solidFill>
                  <a:srgbClr val="FF0000"/>
                </a:solidFill>
                <a:latin typeface="Lucida Console" panose="020B0609040504020204" pitchFamily="49" charset="0"/>
              </a:rPr>
              <a:t>)</a:t>
            </a:r>
            <a:r>
              <a:rPr lang="en-US" sz="1400" dirty="0">
                <a:solidFill>
                  <a:schemeClr val="tx2"/>
                </a:solidFill>
                <a:latin typeface="Lucida Console" panose="020B0609040504020204" pitchFamily="49" charset="0"/>
              </a:rPr>
              <a:t> </a:t>
            </a:r>
            <a:r>
              <a:rPr lang="en-US" sz="1400" dirty="0">
                <a:latin typeface="Lucida Console" panose="020B0609040504020204" pitchFamily="49" charset="0"/>
              </a:rPr>
              <a:t>{</a:t>
            </a:r>
          </a:p>
          <a:p>
            <a:pPr>
              <a:lnSpc>
                <a:spcPct val="100000"/>
              </a:lnSpc>
              <a:spcBef>
                <a:spcPts val="0"/>
              </a:spcBef>
              <a:spcAft>
                <a:spcPts val="0"/>
              </a:spcAft>
            </a:pPr>
            <a:r>
              <a:rPr lang="en-US" sz="1400" dirty="0">
                <a:latin typeface="Lucida Console" panose="020B0609040504020204" pitchFamily="49" charset="0"/>
              </a:rPr>
              <a:t>          for (int </a:t>
            </a:r>
            <a:r>
              <a:rPr lang="en-US" sz="1400" dirty="0" err="1">
                <a:latin typeface="Lucida Console" panose="020B0609040504020204" pitchFamily="49" charset="0"/>
              </a:rPr>
              <a:t>i</a:t>
            </a:r>
            <a:r>
              <a:rPr lang="en-US" sz="1400" dirty="0">
                <a:latin typeface="Lucida Console" panose="020B0609040504020204" pitchFamily="49" charset="0"/>
              </a:rPr>
              <a:t> = </a:t>
            </a:r>
            <a:r>
              <a:rPr lang="en-US" sz="1400" dirty="0" err="1">
                <a:latin typeface="Lucida Console" panose="020B0609040504020204" pitchFamily="49" charset="0"/>
              </a:rPr>
              <a:t>thread_no</a:t>
            </a:r>
            <a:r>
              <a:rPr lang="en-US" sz="1400" dirty="0">
                <a:latin typeface="Lucida Console" panose="020B0609040504020204" pitchFamily="49" charset="0"/>
              </a:rPr>
              <a:t>; </a:t>
            </a:r>
            <a:r>
              <a:rPr lang="en-US" sz="1400" dirty="0" err="1">
                <a:latin typeface="Lucida Console" panose="020B0609040504020204" pitchFamily="49" charset="0"/>
              </a:rPr>
              <a:t>i</a:t>
            </a:r>
            <a:r>
              <a:rPr lang="en-US" sz="1400" dirty="0">
                <a:latin typeface="Lucida Console" panose="020B0609040504020204" pitchFamily="49" charset="0"/>
              </a:rPr>
              <a:t> &lt; n; </a:t>
            </a:r>
            <a:r>
              <a:rPr lang="en-US" sz="1400" dirty="0" err="1">
                <a:latin typeface="Lucida Console" panose="020B0609040504020204" pitchFamily="49" charset="0"/>
              </a:rPr>
              <a:t>i</a:t>
            </a:r>
            <a:r>
              <a:rPr lang="en-US" sz="1400" dirty="0">
                <a:latin typeface="Lucida Console" panose="020B0609040504020204" pitchFamily="49" charset="0"/>
              </a:rPr>
              <a:t> += </a:t>
            </a:r>
            <a:r>
              <a:rPr lang="en-US" sz="1400" dirty="0" err="1">
                <a:latin typeface="Lucida Console" panose="020B0609040504020204" pitchFamily="49" charset="0"/>
              </a:rPr>
              <a:t>num_threads</a:t>
            </a:r>
            <a:r>
              <a:rPr lang="en-US" sz="1400" dirty="0">
                <a:latin typeface="Lucida Console" panose="020B0609040504020204" pitchFamily="49" charset="0"/>
              </a:rPr>
              <a:t>) {</a:t>
            </a:r>
          </a:p>
          <a:p>
            <a:pPr>
              <a:lnSpc>
                <a:spcPct val="100000"/>
              </a:lnSpc>
              <a:spcBef>
                <a:spcPts val="0"/>
              </a:spcBef>
              <a:spcAft>
                <a:spcPts val="0"/>
              </a:spcAft>
            </a:pPr>
            <a:r>
              <a:rPr lang="en-US" sz="1400" dirty="0">
                <a:latin typeface="Lucida Console" panose="020B0609040504020204" pitchFamily="49" charset="0"/>
              </a:rPr>
              <a:t>            z[</a:t>
            </a:r>
            <a:r>
              <a:rPr lang="en-US" sz="1400" dirty="0" err="1">
                <a:latin typeface="Lucida Console" panose="020B0609040504020204" pitchFamily="49" charset="0"/>
              </a:rPr>
              <a:t>i</a:t>
            </a:r>
            <a:r>
              <a:rPr lang="en-US" sz="1400" dirty="0">
                <a:latin typeface="Lucida Console" panose="020B0609040504020204" pitchFamily="49" charset="0"/>
              </a:rPr>
              <a:t>] = a * x[</a:t>
            </a:r>
            <a:r>
              <a:rPr lang="en-US" sz="1400" dirty="0" err="1">
                <a:latin typeface="Lucida Console" panose="020B0609040504020204" pitchFamily="49" charset="0"/>
              </a:rPr>
              <a:t>i</a:t>
            </a:r>
            <a:r>
              <a:rPr lang="en-US" sz="1400" dirty="0">
                <a:latin typeface="Lucida Console" panose="020B0609040504020204" pitchFamily="49" charset="0"/>
              </a:rPr>
              <a:t>] + y[</a:t>
            </a:r>
            <a:r>
              <a:rPr lang="en-US" sz="1400" dirty="0" err="1">
                <a:latin typeface="Lucida Console" panose="020B0609040504020204" pitchFamily="49" charset="0"/>
              </a:rPr>
              <a:t>i</a:t>
            </a:r>
            <a:r>
              <a:rPr lang="en-US" sz="1400" dirty="0">
                <a:latin typeface="Lucida Console" panose="020B0609040504020204" pitchFamily="49" charset="0"/>
              </a:rPr>
              <a:t>];</a:t>
            </a:r>
          </a:p>
          <a:p>
            <a:pPr>
              <a:lnSpc>
                <a:spcPct val="100000"/>
              </a:lnSpc>
              <a:spcBef>
                <a:spcPts val="0"/>
              </a:spcBef>
              <a:spcAft>
                <a:spcPts val="0"/>
              </a:spcAft>
            </a:pPr>
            <a:r>
              <a:rPr lang="en-US" sz="1400" dirty="0">
                <a:latin typeface="Lucida Console" panose="020B0609040504020204" pitchFamily="49" charset="0"/>
              </a:rPr>
              <a:t>          }</a:t>
            </a:r>
          </a:p>
          <a:p>
            <a:pPr>
              <a:lnSpc>
                <a:spcPct val="100000"/>
              </a:lnSpc>
              <a:spcBef>
                <a:spcPts val="0"/>
              </a:spcBef>
              <a:spcAft>
                <a:spcPts val="0"/>
              </a:spcAft>
            </a:pPr>
            <a:r>
              <a:rPr lang="en-US" sz="1400" dirty="0">
                <a:latin typeface="Lucida Console" panose="020B0609040504020204" pitchFamily="49" charset="0"/>
              </a:rPr>
              <a:t>        }, t));</a:t>
            </a:r>
          </a:p>
          <a:p>
            <a:pPr>
              <a:lnSpc>
                <a:spcPct val="100000"/>
              </a:lnSpc>
              <a:spcBef>
                <a:spcPts val="0"/>
              </a:spcBef>
              <a:spcAft>
                <a:spcPts val="0"/>
              </a:spcAft>
            </a:pPr>
            <a:r>
              <a:rPr lang="en-US" sz="1400" dirty="0">
                <a:latin typeface="Lucida Console" panose="020B0609040504020204" pitchFamily="49" charset="0"/>
              </a:rPr>
              <a:t>  }</a:t>
            </a:r>
          </a:p>
          <a:p>
            <a:pPr>
              <a:lnSpc>
                <a:spcPct val="100000"/>
              </a:lnSpc>
              <a:spcBef>
                <a:spcPts val="0"/>
              </a:spcBef>
              <a:spcAft>
                <a:spcPts val="0"/>
              </a:spcAft>
            </a:pPr>
            <a:r>
              <a:rPr lang="en-US" sz="1400" dirty="0">
                <a:latin typeface="Lucida Console" panose="020B0609040504020204" pitchFamily="49" charset="0"/>
              </a:rPr>
              <a:t>  for (std::thread&amp; </a:t>
            </a:r>
            <a:r>
              <a:rPr lang="en-US" sz="1400" dirty="0" err="1">
                <a:latin typeface="Lucida Console" panose="020B0609040504020204" pitchFamily="49" charset="0"/>
              </a:rPr>
              <a:t>th</a:t>
            </a:r>
            <a:r>
              <a:rPr lang="en-US" sz="1400" dirty="0">
                <a:latin typeface="Lucida Console" panose="020B0609040504020204" pitchFamily="49" charset="0"/>
              </a:rPr>
              <a:t> : threads) {</a:t>
            </a:r>
          </a:p>
          <a:p>
            <a:pPr>
              <a:lnSpc>
                <a:spcPct val="100000"/>
              </a:lnSpc>
              <a:spcBef>
                <a:spcPts val="0"/>
              </a:spcBef>
              <a:spcAft>
                <a:spcPts val="0"/>
              </a:spcAft>
            </a:pPr>
            <a:r>
              <a:rPr lang="en-US" sz="1400" dirty="0">
                <a:latin typeface="Lucida Console" panose="020B0609040504020204" pitchFamily="49" charset="0"/>
              </a:rPr>
              <a:t>    </a:t>
            </a:r>
            <a:r>
              <a:rPr lang="en-US" sz="1400" dirty="0" err="1">
                <a:latin typeface="Lucida Console" panose="020B0609040504020204" pitchFamily="49" charset="0"/>
              </a:rPr>
              <a:t>th.join</a:t>
            </a:r>
            <a:r>
              <a:rPr lang="en-US" sz="1400" dirty="0">
                <a:latin typeface="Lucida Console" panose="020B0609040504020204" pitchFamily="49" charset="0"/>
              </a:rPr>
              <a:t>();</a:t>
            </a:r>
          </a:p>
          <a:p>
            <a:pPr>
              <a:lnSpc>
                <a:spcPct val="100000"/>
              </a:lnSpc>
              <a:spcBef>
                <a:spcPts val="0"/>
              </a:spcBef>
              <a:spcAft>
                <a:spcPts val="0"/>
              </a:spcAft>
            </a:pPr>
            <a:r>
              <a:rPr lang="en-US" sz="1400" dirty="0">
                <a:latin typeface="Lucida Console" panose="020B0609040504020204" pitchFamily="49" charset="0"/>
              </a:rPr>
              <a:t>  }</a:t>
            </a:r>
          </a:p>
          <a:p>
            <a:pPr>
              <a:lnSpc>
                <a:spcPct val="100000"/>
              </a:lnSpc>
              <a:spcBef>
                <a:spcPts val="0"/>
              </a:spcBef>
              <a:spcAft>
                <a:spcPts val="0"/>
              </a:spcAft>
            </a:pPr>
            <a:r>
              <a:rPr lang="en-US" sz="1400" dirty="0">
                <a:latin typeface="Lucida Console" panose="020B0609040504020204" pitchFamily="49" charset="0"/>
              </a:rPr>
              <a:t>}</a:t>
            </a:r>
          </a:p>
        </p:txBody>
      </p:sp>
      <p:sp>
        <p:nvSpPr>
          <p:cNvPr id="4" name="Text Placeholder 3">
            <a:extLst>
              <a:ext uri="{FF2B5EF4-FFF2-40B4-BE49-F238E27FC236}">
                <a16:creationId xmlns:a16="http://schemas.microsoft.com/office/drawing/2014/main" id="{075E6E56-5620-4570-9EA0-257C747EFC44}"/>
              </a:ext>
            </a:extLst>
          </p:cNvPr>
          <p:cNvSpPr>
            <a:spLocks noGrp="1"/>
          </p:cNvSpPr>
          <p:nvPr>
            <p:ph type="body" sz="quarter" idx="10"/>
          </p:nvPr>
        </p:nvSpPr>
        <p:spPr/>
        <p:txBody>
          <a:bodyPr/>
          <a:lstStyle/>
          <a:p>
            <a:r>
              <a:rPr lang="en-US" dirty="0"/>
              <a:t>Example</a:t>
            </a:r>
          </a:p>
        </p:txBody>
      </p:sp>
    </p:spTree>
    <p:extLst>
      <p:ext uri="{BB962C8B-B14F-4D97-AF65-F5344CB8AC3E}">
        <p14:creationId xmlns:p14="http://schemas.microsoft.com/office/powerpoint/2010/main" val="1621723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B284-7D6E-4D32-9F27-04387616781D}"/>
              </a:ext>
            </a:extLst>
          </p:cNvPr>
          <p:cNvSpPr>
            <a:spLocks noGrp="1"/>
          </p:cNvSpPr>
          <p:nvPr>
            <p:ph type="title"/>
          </p:nvPr>
        </p:nvSpPr>
        <p:spPr/>
        <p:txBody>
          <a:bodyPr/>
          <a:lstStyle/>
          <a:p>
            <a:r>
              <a:rPr lang="en-US" dirty="0"/>
              <a:t>C++11 threads</a:t>
            </a:r>
          </a:p>
        </p:txBody>
      </p:sp>
      <p:sp>
        <p:nvSpPr>
          <p:cNvPr id="3" name="Content Placeholder 2">
            <a:extLst>
              <a:ext uri="{FF2B5EF4-FFF2-40B4-BE49-F238E27FC236}">
                <a16:creationId xmlns:a16="http://schemas.microsoft.com/office/drawing/2014/main" id="{19C8BDF9-5D42-4796-8F36-ED07A3FCE82D}"/>
              </a:ext>
            </a:extLst>
          </p:cNvPr>
          <p:cNvSpPr>
            <a:spLocks noGrp="1"/>
          </p:cNvSpPr>
          <p:nvPr>
            <p:ph idx="1"/>
          </p:nvPr>
        </p:nvSpPr>
        <p:spPr/>
        <p:txBody>
          <a:bodyPr/>
          <a:lstStyle/>
          <a:p>
            <a:pPr>
              <a:lnSpc>
                <a:spcPct val="100000"/>
              </a:lnSpc>
              <a:spcBef>
                <a:spcPts val="0"/>
              </a:spcBef>
              <a:spcAft>
                <a:spcPts val="0"/>
              </a:spcAft>
            </a:pPr>
            <a:r>
              <a:rPr lang="en-US" sz="1400" dirty="0">
                <a:latin typeface="Lucida Console" panose="020B0609040504020204" pitchFamily="49" charset="0"/>
              </a:rPr>
              <a:t>void </a:t>
            </a:r>
            <a:r>
              <a:rPr lang="en-US" sz="1400" dirty="0" err="1">
                <a:latin typeface="Lucida Console" panose="020B0609040504020204" pitchFamily="49" charset="0"/>
              </a:rPr>
              <a:t>saxpy</a:t>
            </a:r>
            <a:r>
              <a:rPr lang="en-US" sz="1400" dirty="0">
                <a:latin typeface="Lucida Console" panose="020B0609040504020204" pitchFamily="49" charset="0"/>
              </a:rPr>
              <a:t>(float* x, float* y, float* z, float a, int n) {</a:t>
            </a:r>
          </a:p>
          <a:p>
            <a:pPr>
              <a:lnSpc>
                <a:spcPct val="100000"/>
              </a:lnSpc>
              <a:spcBef>
                <a:spcPts val="0"/>
              </a:spcBef>
              <a:spcAft>
                <a:spcPts val="0"/>
              </a:spcAft>
            </a:pPr>
            <a:r>
              <a:rPr lang="en-US" sz="1400" dirty="0">
                <a:latin typeface="Lucida Console" panose="020B0609040504020204" pitchFamily="49" charset="0"/>
              </a:rPr>
              <a:t>  </a:t>
            </a:r>
            <a:r>
              <a:rPr lang="en-US" sz="1400" dirty="0">
                <a:solidFill>
                  <a:srgbClr val="FF0000"/>
                </a:solidFill>
                <a:latin typeface="Lucida Console" panose="020B0609040504020204" pitchFamily="49" charset="0"/>
              </a:rPr>
              <a:t>std::vector&lt;std::thread&gt; threads;</a:t>
            </a:r>
          </a:p>
          <a:p>
            <a:pPr>
              <a:lnSpc>
                <a:spcPct val="100000"/>
              </a:lnSpc>
              <a:spcBef>
                <a:spcPts val="0"/>
              </a:spcBef>
              <a:spcAft>
                <a:spcPts val="0"/>
              </a:spcAft>
            </a:pPr>
            <a:r>
              <a:rPr lang="en-US" sz="1400" dirty="0">
                <a:latin typeface="Lucida Console" panose="020B0609040504020204" pitchFamily="49" charset="0"/>
              </a:rPr>
              <a:t>  int const </a:t>
            </a:r>
            <a:r>
              <a:rPr lang="en-US" sz="1400" dirty="0" err="1">
                <a:latin typeface="Lucida Console" panose="020B0609040504020204" pitchFamily="49" charset="0"/>
              </a:rPr>
              <a:t>num_threads</a:t>
            </a:r>
            <a:r>
              <a:rPr lang="en-US" sz="1400" dirty="0">
                <a:latin typeface="Lucida Console" panose="020B0609040504020204" pitchFamily="49" charset="0"/>
              </a:rPr>
              <a:t> = std::thread::</a:t>
            </a:r>
            <a:r>
              <a:rPr lang="en-US" sz="1400" dirty="0" err="1">
                <a:latin typeface="Lucida Console" panose="020B0609040504020204" pitchFamily="49" charset="0"/>
              </a:rPr>
              <a:t>hardware_concurrency</a:t>
            </a:r>
            <a:r>
              <a:rPr lang="en-US" sz="1400" dirty="0">
                <a:latin typeface="Lucida Console" panose="020B0609040504020204" pitchFamily="49" charset="0"/>
              </a:rPr>
              <a:t>();</a:t>
            </a:r>
          </a:p>
          <a:p>
            <a:pPr>
              <a:lnSpc>
                <a:spcPct val="100000"/>
              </a:lnSpc>
              <a:spcBef>
                <a:spcPts val="0"/>
              </a:spcBef>
              <a:spcAft>
                <a:spcPts val="0"/>
              </a:spcAft>
            </a:pPr>
            <a:r>
              <a:rPr lang="en-US" sz="1400" dirty="0">
                <a:latin typeface="Lucida Console" panose="020B0609040504020204" pitchFamily="49" charset="0"/>
              </a:rPr>
              <a:t>  for (int t = 0; t &lt; </a:t>
            </a:r>
            <a:r>
              <a:rPr lang="en-US" sz="1400" dirty="0" err="1">
                <a:latin typeface="Lucida Console" panose="020B0609040504020204" pitchFamily="49" charset="0"/>
              </a:rPr>
              <a:t>num_threads</a:t>
            </a:r>
            <a:r>
              <a:rPr lang="en-US" sz="1400" dirty="0">
                <a:latin typeface="Lucida Console" panose="020B0609040504020204" pitchFamily="49" charset="0"/>
              </a:rPr>
              <a:t>; ++t) {</a:t>
            </a:r>
          </a:p>
          <a:p>
            <a:pPr>
              <a:lnSpc>
                <a:spcPct val="100000"/>
              </a:lnSpc>
              <a:spcBef>
                <a:spcPts val="0"/>
              </a:spcBef>
              <a:spcAft>
                <a:spcPts val="0"/>
              </a:spcAft>
            </a:pPr>
            <a:r>
              <a:rPr lang="en-US" sz="1400" dirty="0">
                <a:latin typeface="Lucida Console" panose="020B0609040504020204" pitchFamily="49" charset="0"/>
              </a:rPr>
              <a:t>    </a:t>
            </a:r>
            <a:r>
              <a:rPr lang="en-US" sz="1400" dirty="0" err="1">
                <a:solidFill>
                  <a:srgbClr val="FF0000"/>
                </a:solidFill>
                <a:latin typeface="Lucida Console" panose="020B0609040504020204" pitchFamily="49" charset="0"/>
              </a:rPr>
              <a:t>threads.push_back</a:t>
            </a:r>
            <a:r>
              <a:rPr lang="en-US" sz="1400" dirty="0">
                <a:latin typeface="Lucida Console" panose="020B0609040504020204" pitchFamily="49" charset="0"/>
              </a:rPr>
              <a:t>(std::thread(</a:t>
            </a:r>
          </a:p>
          <a:p>
            <a:pPr>
              <a:lnSpc>
                <a:spcPct val="100000"/>
              </a:lnSpc>
              <a:spcBef>
                <a:spcPts val="0"/>
              </a:spcBef>
              <a:spcAft>
                <a:spcPts val="0"/>
              </a:spcAft>
            </a:pPr>
            <a:r>
              <a:rPr lang="en-US" sz="1400" dirty="0">
                <a:latin typeface="Lucida Console" panose="020B0609040504020204" pitchFamily="49" charset="0"/>
              </a:rPr>
              <a:t>        [=](int </a:t>
            </a:r>
            <a:r>
              <a:rPr lang="en-US" sz="1400" dirty="0" err="1">
                <a:latin typeface="Lucida Console" panose="020B0609040504020204" pitchFamily="49" charset="0"/>
              </a:rPr>
              <a:t>thread_no</a:t>
            </a:r>
            <a:r>
              <a:rPr lang="en-US" sz="1400" dirty="0">
                <a:latin typeface="Lucida Console" panose="020B0609040504020204" pitchFamily="49" charset="0"/>
              </a:rPr>
              <a:t>) {</a:t>
            </a:r>
          </a:p>
          <a:p>
            <a:pPr>
              <a:lnSpc>
                <a:spcPct val="100000"/>
              </a:lnSpc>
              <a:spcBef>
                <a:spcPts val="0"/>
              </a:spcBef>
              <a:spcAft>
                <a:spcPts val="0"/>
              </a:spcAft>
            </a:pPr>
            <a:r>
              <a:rPr lang="en-US" sz="1400" dirty="0">
                <a:latin typeface="Lucida Console" panose="020B0609040504020204" pitchFamily="49" charset="0"/>
              </a:rPr>
              <a:t>          for (int </a:t>
            </a:r>
            <a:r>
              <a:rPr lang="en-US" sz="1400" dirty="0" err="1">
                <a:latin typeface="Lucida Console" panose="020B0609040504020204" pitchFamily="49" charset="0"/>
              </a:rPr>
              <a:t>i</a:t>
            </a:r>
            <a:r>
              <a:rPr lang="en-US" sz="1400" dirty="0">
                <a:latin typeface="Lucida Console" panose="020B0609040504020204" pitchFamily="49" charset="0"/>
              </a:rPr>
              <a:t> = </a:t>
            </a:r>
            <a:r>
              <a:rPr lang="en-US" sz="1400" dirty="0" err="1">
                <a:latin typeface="Lucida Console" panose="020B0609040504020204" pitchFamily="49" charset="0"/>
              </a:rPr>
              <a:t>thread_no</a:t>
            </a:r>
            <a:r>
              <a:rPr lang="en-US" sz="1400" dirty="0">
                <a:latin typeface="Lucida Console" panose="020B0609040504020204" pitchFamily="49" charset="0"/>
              </a:rPr>
              <a:t>; </a:t>
            </a:r>
            <a:r>
              <a:rPr lang="en-US" sz="1400" dirty="0" err="1">
                <a:latin typeface="Lucida Console" panose="020B0609040504020204" pitchFamily="49" charset="0"/>
              </a:rPr>
              <a:t>i</a:t>
            </a:r>
            <a:r>
              <a:rPr lang="en-US" sz="1400" dirty="0">
                <a:latin typeface="Lucida Console" panose="020B0609040504020204" pitchFamily="49" charset="0"/>
              </a:rPr>
              <a:t> &lt; n; </a:t>
            </a:r>
            <a:r>
              <a:rPr lang="en-US" sz="1400" dirty="0" err="1">
                <a:latin typeface="Lucida Console" panose="020B0609040504020204" pitchFamily="49" charset="0"/>
              </a:rPr>
              <a:t>i</a:t>
            </a:r>
            <a:r>
              <a:rPr lang="en-US" sz="1400" dirty="0">
                <a:latin typeface="Lucida Console" panose="020B0609040504020204" pitchFamily="49" charset="0"/>
              </a:rPr>
              <a:t> += </a:t>
            </a:r>
            <a:r>
              <a:rPr lang="en-US" sz="1400" dirty="0" err="1">
                <a:latin typeface="Lucida Console" panose="020B0609040504020204" pitchFamily="49" charset="0"/>
              </a:rPr>
              <a:t>num_threads</a:t>
            </a:r>
            <a:r>
              <a:rPr lang="en-US" sz="1400" dirty="0">
                <a:latin typeface="Lucida Console" panose="020B0609040504020204" pitchFamily="49" charset="0"/>
              </a:rPr>
              <a:t>) {</a:t>
            </a:r>
          </a:p>
          <a:p>
            <a:pPr>
              <a:lnSpc>
                <a:spcPct val="100000"/>
              </a:lnSpc>
              <a:spcBef>
                <a:spcPts val="0"/>
              </a:spcBef>
              <a:spcAft>
                <a:spcPts val="0"/>
              </a:spcAft>
            </a:pPr>
            <a:r>
              <a:rPr lang="en-US" sz="1400" dirty="0">
                <a:latin typeface="Lucida Console" panose="020B0609040504020204" pitchFamily="49" charset="0"/>
              </a:rPr>
              <a:t>            z[</a:t>
            </a:r>
            <a:r>
              <a:rPr lang="en-US" sz="1400" dirty="0" err="1">
                <a:latin typeface="Lucida Console" panose="020B0609040504020204" pitchFamily="49" charset="0"/>
              </a:rPr>
              <a:t>i</a:t>
            </a:r>
            <a:r>
              <a:rPr lang="en-US" sz="1400" dirty="0">
                <a:latin typeface="Lucida Console" panose="020B0609040504020204" pitchFamily="49" charset="0"/>
              </a:rPr>
              <a:t>] = a * x[</a:t>
            </a:r>
            <a:r>
              <a:rPr lang="en-US" sz="1400" dirty="0" err="1">
                <a:latin typeface="Lucida Console" panose="020B0609040504020204" pitchFamily="49" charset="0"/>
              </a:rPr>
              <a:t>i</a:t>
            </a:r>
            <a:r>
              <a:rPr lang="en-US" sz="1400" dirty="0">
                <a:latin typeface="Lucida Console" panose="020B0609040504020204" pitchFamily="49" charset="0"/>
              </a:rPr>
              <a:t>] + y[</a:t>
            </a:r>
            <a:r>
              <a:rPr lang="en-US" sz="1400" dirty="0" err="1">
                <a:latin typeface="Lucida Console" panose="020B0609040504020204" pitchFamily="49" charset="0"/>
              </a:rPr>
              <a:t>i</a:t>
            </a:r>
            <a:r>
              <a:rPr lang="en-US" sz="1400" dirty="0">
                <a:latin typeface="Lucida Console" panose="020B0609040504020204" pitchFamily="49" charset="0"/>
              </a:rPr>
              <a:t>];</a:t>
            </a:r>
          </a:p>
          <a:p>
            <a:pPr>
              <a:lnSpc>
                <a:spcPct val="100000"/>
              </a:lnSpc>
              <a:spcBef>
                <a:spcPts val="0"/>
              </a:spcBef>
              <a:spcAft>
                <a:spcPts val="0"/>
              </a:spcAft>
            </a:pPr>
            <a:r>
              <a:rPr lang="en-US" sz="1400" dirty="0">
                <a:latin typeface="Lucida Console" panose="020B0609040504020204" pitchFamily="49" charset="0"/>
              </a:rPr>
              <a:t>          }</a:t>
            </a:r>
          </a:p>
          <a:p>
            <a:pPr>
              <a:lnSpc>
                <a:spcPct val="100000"/>
              </a:lnSpc>
              <a:spcBef>
                <a:spcPts val="0"/>
              </a:spcBef>
              <a:spcAft>
                <a:spcPts val="0"/>
              </a:spcAft>
            </a:pPr>
            <a:r>
              <a:rPr lang="en-US" sz="1400" dirty="0">
                <a:latin typeface="Lucida Console" panose="020B0609040504020204" pitchFamily="49" charset="0"/>
              </a:rPr>
              <a:t>        }, t));</a:t>
            </a:r>
          </a:p>
          <a:p>
            <a:pPr>
              <a:lnSpc>
                <a:spcPct val="100000"/>
              </a:lnSpc>
              <a:spcBef>
                <a:spcPts val="0"/>
              </a:spcBef>
              <a:spcAft>
                <a:spcPts val="0"/>
              </a:spcAft>
            </a:pPr>
            <a:r>
              <a:rPr lang="en-US" sz="1400" dirty="0">
                <a:latin typeface="Lucida Console" panose="020B0609040504020204" pitchFamily="49" charset="0"/>
              </a:rPr>
              <a:t>  }</a:t>
            </a:r>
          </a:p>
          <a:p>
            <a:pPr>
              <a:lnSpc>
                <a:spcPct val="100000"/>
              </a:lnSpc>
              <a:spcBef>
                <a:spcPts val="0"/>
              </a:spcBef>
              <a:spcAft>
                <a:spcPts val="0"/>
              </a:spcAft>
            </a:pPr>
            <a:r>
              <a:rPr lang="en-US" sz="1400" dirty="0">
                <a:latin typeface="Lucida Console" panose="020B0609040504020204" pitchFamily="49" charset="0"/>
              </a:rPr>
              <a:t>  </a:t>
            </a:r>
            <a:r>
              <a:rPr lang="en-US" sz="1400" dirty="0">
                <a:solidFill>
                  <a:srgbClr val="FF0000"/>
                </a:solidFill>
                <a:latin typeface="Lucida Console" panose="020B0609040504020204" pitchFamily="49" charset="0"/>
              </a:rPr>
              <a:t>for (std::thread&amp; </a:t>
            </a:r>
            <a:r>
              <a:rPr lang="en-US" sz="1400" dirty="0" err="1">
                <a:solidFill>
                  <a:srgbClr val="FF0000"/>
                </a:solidFill>
                <a:latin typeface="Lucida Console" panose="020B0609040504020204" pitchFamily="49" charset="0"/>
              </a:rPr>
              <a:t>th</a:t>
            </a:r>
            <a:r>
              <a:rPr lang="en-US" sz="1400" dirty="0">
                <a:solidFill>
                  <a:srgbClr val="FF0000"/>
                </a:solidFill>
                <a:latin typeface="Lucida Console" panose="020B0609040504020204" pitchFamily="49" charset="0"/>
              </a:rPr>
              <a:t> : threads) {</a:t>
            </a:r>
          </a:p>
          <a:p>
            <a:pPr>
              <a:lnSpc>
                <a:spcPct val="100000"/>
              </a:lnSpc>
              <a:spcBef>
                <a:spcPts val="0"/>
              </a:spcBef>
              <a:spcAft>
                <a:spcPts val="0"/>
              </a:spcAft>
            </a:pPr>
            <a:r>
              <a:rPr lang="en-US" sz="1400" dirty="0">
                <a:solidFill>
                  <a:srgbClr val="FF0000"/>
                </a:solidFill>
                <a:latin typeface="Lucida Console" panose="020B0609040504020204" pitchFamily="49" charset="0"/>
              </a:rPr>
              <a:t>    </a:t>
            </a:r>
            <a:r>
              <a:rPr lang="en-US" sz="1400" dirty="0" err="1">
                <a:solidFill>
                  <a:srgbClr val="FF0000"/>
                </a:solidFill>
                <a:latin typeface="Lucida Console" panose="020B0609040504020204" pitchFamily="49" charset="0"/>
              </a:rPr>
              <a:t>th.join</a:t>
            </a:r>
            <a:r>
              <a:rPr lang="en-US" sz="1400" dirty="0">
                <a:solidFill>
                  <a:srgbClr val="FF0000"/>
                </a:solidFill>
                <a:latin typeface="Lucida Console" panose="020B0609040504020204" pitchFamily="49" charset="0"/>
              </a:rPr>
              <a:t>();</a:t>
            </a:r>
          </a:p>
          <a:p>
            <a:pPr>
              <a:lnSpc>
                <a:spcPct val="100000"/>
              </a:lnSpc>
              <a:spcBef>
                <a:spcPts val="0"/>
              </a:spcBef>
              <a:spcAft>
                <a:spcPts val="0"/>
              </a:spcAft>
            </a:pPr>
            <a:r>
              <a:rPr lang="en-US" sz="1400" dirty="0">
                <a:solidFill>
                  <a:srgbClr val="FF0000"/>
                </a:solidFill>
                <a:latin typeface="Lucida Console" panose="020B0609040504020204" pitchFamily="49" charset="0"/>
              </a:rPr>
              <a:t>  }</a:t>
            </a:r>
          </a:p>
          <a:p>
            <a:pPr>
              <a:lnSpc>
                <a:spcPct val="100000"/>
              </a:lnSpc>
              <a:spcBef>
                <a:spcPts val="0"/>
              </a:spcBef>
              <a:spcAft>
                <a:spcPts val="0"/>
              </a:spcAft>
            </a:pPr>
            <a:r>
              <a:rPr lang="en-US" sz="1400" dirty="0">
                <a:latin typeface="Lucida Console" panose="020B0609040504020204" pitchFamily="49" charset="0"/>
              </a:rPr>
              <a:t>}</a:t>
            </a:r>
          </a:p>
        </p:txBody>
      </p:sp>
      <p:sp>
        <p:nvSpPr>
          <p:cNvPr id="4" name="Text Placeholder 3">
            <a:extLst>
              <a:ext uri="{FF2B5EF4-FFF2-40B4-BE49-F238E27FC236}">
                <a16:creationId xmlns:a16="http://schemas.microsoft.com/office/drawing/2014/main" id="{075E6E56-5620-4570-9EA0-257C747EFC44}"/>
              </a:ext>
            </a:extLst>
          </p:cNvPr>
          <p:cNvSpPr>
            <a:spLocks noGrp="1"/>
          </p:cNvSpPr>
          <p:nvPr>
            <p:ph type="body" sz="quarter" idx="10"/>
          </p:nvPr>
        </p:nvSpPr>
        <p:spPr/>
        <p:txBody>
          <a:bodyPr/>
          <a:lstStyle/>
          <a:p>
            <a:r>
              <a:rPr lang="en-US" dirty="0"/>
              <a:t>Example</a:t>
            </a:r>
          </a:p>
        </p:txBody>
      </p:sp>
    </p:spTree>
    <p:extLst>
      <p:ext uri="{BB962C8B-B14F-4D97-AF65-F5344CB8AC3E}">
        <p14:creationId xmlns:p14="http://schemas.microsoft.com/office/powerpoint/2010/main" val="1802289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4D034-AAA8-467A-B511-3C816D63341C}"/>
              </a:ext>
            </a:extLst>
          </p:cNvPr>
          <p:cNvSpPr>
            <a:spLocks noGrp="1"/>
          </p:cNvSpPr>
          <p:nvPr>
            <p:ph type="title"/>
          </p:nvPr>
        </p:nvSpPr>
        <p:spPr/>
        <p:txBody>
          <a:bodyPr/>
          <a:lstStyle/>
          <a:p>
            <a:r>
              <a:rPr lang="en-US" cap="none" dirty="0"/>
              <a:t>OpenMP</a:t>
            </a:r>
          </a:p>
        </p:txBody>
      </p:sp>
      <p:sp>
        <p:nvSpPr>
          <p:cNvPr id="5" name="Content Placeholder 4">
            <a:extLst>
              <a:ext uri="{FF2B5EF4-FFF2-40B4-BE49-F238E27FC236}">
                <a16:creationId xmlns:a16="http://schemas.microsoft.com/office/drawing/2014/main" id="{6B82B23E-4AD4-40FE-9D9E-E035B6D00E0B}"/>
              </a:ext>
            </a:extLst>
          </p:cNvPr>
          <p:cNvSpPr>
            <a:spLocks noGrp="1"/>
          </p:cNvSpPr>
          <p:nvPr>
            <p:ph idx="1"/>
          </p:nvPr>
        </p:nvSpPr>
        <p:spPr/>
        <p:txBody>
          <a:bodyPr/>
          <a:lstStyle/>
          <a:p>
            <a:r>
              <a:rPr lang="en-US" dirty="0"/>
              <a:t>Parallel programming model for shared memory multicore systems</a:t>
            </a:r>
          </a:p>
          <a:p>
            <a:pPr lvl="1"/>
            <a:r>
              <a:rPr lang="en-US" dirty="0">
                <a:latin typeface="Lucida Console" panose="020B0609040504020204" pitchFamily="49" charset="0"/>
              </a:rPr>
              <a:t>#pragma</a:t>
            </a:r>
            <a:r>
              <a:rPr lang="en-US" dirty="0"/>
              <a:t> directives</a:t>
            </a:r>
          </a:p>
          <a:p>
            <a:pPr lvl="1"/>
            <a:r>
              <a:rPr lang="en-US" dirty="0"/>
              <a:t>C++, C, and Fortran</a:t>
            </a:r>
          </a:p>
          <a:p>
            <a:r>
              <a:rPr lang="en-US" dirty="0"/>
              <a:t>Recent versions support offloading to a GPU</a:t>
            </a:r>
          </a:p>
        </p:txBody>
      </p:sp>
      <p:sp>
        <p:nvSpPr>
          <p:cNvPr id="6" name="Text Placeholder 5">
            <a:extLst>
              <a:ext uri="{FF2B5EF4-FFF2-40B4-BE49-F238E27FC236}">
                <a16:creationId xmlns:a16="http://schemas.microsoft.com/office/drawing/2014/main" id="{F4A7EF86-C297-4F63-BD90-22BFAE02CAA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454672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B284-7D6E-4D32-9F27-04387616781D}"/>
              </a:ext>
            </a:extLst>
          </p:cNvPr>
          <p:cNvSpPr>
            <a:spLocks noGrp="1"/>
          </p:cNvSpPr>
          <p:nvPr>
            <p:ph type="title"/>
          </p:nvPr>
        </p:nvSpPr>
        <p:spPr/>
        <p:txBody>
          <a:bodyPr/>
          <a:lstStyle/>
          <a:p>
            <a:r>
              <a:rPr lang="en-US" cap="none" dirty="0"/>
              <a:t>OpenMP</a:t>
            </a:r>
          </a:p>
        </p:txBody>
      </p:sp>
      <p:sp>
        <p:nvSpPr>
          <p:cNvPr id="3" name="Content Placeholder 2">
            <a:extLst>
              <a:ext uri="{FF2B5EF4-FFF2-40B4-BE49-F238E27FC236}">
                <a16:creationId xmlns:a16="http://schemas.microsoft.com/office/drawing/2014/main" id="{19C8BDF9-5D42-4796-8F36-ED07A3FCE82D}"/>
              </a:ext>
            </a:extLst>
          </p:cNvPr>
          <p:cNvSpPr>
            <a:spLocks noGrp="1"/>
          </p:cNvSpPr>
          <p:nvPr>
            <p:ph idx="1"/>
          </p:nvPr>
        </p:nvSpPr>
        <p:spPr/>
        <p:txBody>
          <a:bodyPr/>
          <a:lstStyle/>
          <a:p>
            <a:pPr>
              <a:lnSpc>
                <a:spcPct val="100000"/>
              </a:lnSpc>
              <a:spcBef>
                <a:spcPts val="0"/>
              </a:spcBef>
              <a:spcAft>
                <a:spcPts val="0"/>
              </a:spcAft>
            </a:pPr>
            <a:r>
              <a:rPr lang="en-US" dirty="0">
                <a:latin typeface="Lucida Console" panose="020B0609040504020204" pitchFamily="49" charset="0"/>
              </a:rPr>
              <a:t>void </a:t>
            </a:r>
            <a:r>
              <a:rPr lang="en-US" dirty="0" err="1">
                <a:latin typeface="Lucida Console" panose="020B0609040504020204" pitchFamily="49" charset="0"/>
              </a:rPr>
              <a:t>saxpy</a:t>
            </a:r>
            <a:r>
              <a:rPr lang="en-US" dirty="0">
                <a:latin typeface="Lucida Console" panose="020B0609040504020204" pitchFamily="49" charset="0"/>
              </a:rPr>
              <a:t>(float* x, float* y, float* z, float a, int n) {</a:t>
            </a:r>
          </a:p>
          <a:p>
            <a:pPr>
              <a:lnSpc>
                <a:spcPct val="100000"/>
              </a:lnSpc>
              <a:spcBef>
                <a:spcPts val="0"/>
              </a:spcBef>
              <a:spcAft>
                <a:spcPts val="0"/>
              </a:spcAft>
            </a:pPr>
            <a:r>
              <a:rPr lang="en-US" dirty="0">
                <a:latin typeface="Lucida Console" panose="020B0609040504020204" pitchFamily="49" charset="0"/>
              </a:rPr>
              <a:t>  </a:t>
            </a:r>
            <a:r>
              <a:rPr lang="en-US" dirty="0">
                <a:solidFill>
                  <a:srgbClr val="FF0000"/>
                </a:solidFill>
                <a:latin typeface="Lucida Console" panose="020B0609040504020204" pitchFamily="49" charset="0"/>
              </a:rPr>
              <a:t>#pragma </a:t>
            </a:r>
            <a:r>
              <a:rPr lang="en-US" dirty="0" err="1">
                <a:solidFill>
                  <a:srgbClr val="FF0000"/>
                </a:solidFill>
                <a:latin typeface="Lucida Console" panose="020B0609040504020204" pitchFamily="49" charset="0"/>
              </a:rPr>
              <a:t>omp</a:t>
            </a:r>
            <a:r>
              <a:rPr lang="en-US" dirty="0">
                <a:solidFill>
                  <a:srgbClr val="FF0000"/>
                </a:solidFill>
                <a:latin typeface="Lucida Console" panose="020B0609040504020204" pitchFamily="49" charset="0"/>
              </a:rPr>
              <a:t> parallel for</a:t>
            </a:r>
          </a:p>
          <a:p>
            <a:pPr>
              <a:lnSpc>
                <a:spcPct val="100000"/>
              </a:lnSpc>
              <a:spcBef>
                <a:spcPts val="0"/>
              </a:spcBef>
              <a:spcAft>
                <a:spcPts val="0"/>
              </a:spcAft>
            </a:pPr>
            <a:r>
              <a:rPr lang="en-US" dirty="0">
                <a:latin typeface="Lucida Console" panose="020B0609040504020204" pitchFamily="49" charset="0"/>
              </a:rPr>
              <a:t>  for (int </a:t>
            </a:r>
            <a:r>
              <a:rPr lang="en-US" dirty="0" err="1">
                <a:latin typeface="Lucida Console" panose="020B0609040504020204" pitchFamily="49" charset="0"/>
              </a:rPr>
              <a:t>i</a:t>
            </a:r>
            <a:r>
              <a:rPr lang="en-US" dirty="0">
                <a:latin typeface="Lucida Console" panose="020B0609040504020204" pitchFamily="49" charset="0"/>
              </a:rPr>
              <a:t> = 0; </a:t>
            </a:r>
            <a:r>
              <a:rPr lang="en-US" dirty="0" err="1">
                <a:latin typeface="Lucida Console" panose="020B0609040504020204" pitchFamily="49" charset="0"/>
              </a:rPr>
              <a:t>i</a:t>
            </a:r>
            <a:r>
              <a:rPr lang="en-US" dirty="0">
                <a:latin typeface="Lucida Console" panose="020B0609040504020204" pitchFamily="49" charset="0"/>
              </a:rPr>
              <a:t> &lt; n; ++</a:t>
            </a:r>
            <a:r>
              <a:rPr lang="en-US" dirty="0" err="1">
                <a:latin typeface="Lucida Console" panose="020B0609040504020204" pitchFamily="49" charset="0"/>
              </a:rPr>
              <a:t>i</a:t>
            </a:r>
            <a:r>
              <a:rPr lang="en-US" dirty="0">
                <a:latin typeface="Lucida Console" panose="020B0609040504020204" pitchFamily="49" charset="0"/>
              </a:rPr>
              <a:t>) {</a:t>
            </a:r>
          </a:p>
          <a:p>
            <a:pPr>
              <a:lnSpc>
                <a:spcPct val="100000"/>
              </a:lnSpc>
              <a:spcBef>
                <a:spcPts val="0"/>
              </a:spcBef>
              <a:spcAft>
                <a:spcPts val="0"/>
              </a:spcAft>
            </a:pPr>
            <a:r>
              <a:rPr lang="en-US" dirty="0">
                <a:latin typeface="Lucida Console" panose="020B0609040504020204" pitchFamily="49" charset="0"/>
              </a:rPr>
              <a:t>    z[</a:t>
            </a:r>
            <a:r>
              <a:rPr lang="en-US" dirty="0" err="1">
                <a:latin typeface="Lucida Console" panose="020B0609040504020204" pitchFamily="49" charset="0"/>
              </a:rPr>
              <a:t>i</a:t>
            </a:r>
            <a:r>
              <a:rPr lang="en-US" dirty="0">
                <a:latin typeface="Lucida Console" panose="020B0609040504020204" pitchFamily="49" charset="0"/>
              </a:rPr>
              <a:t>] = a * x[</a:t>
            </a:r>
            <a:r>
              <a:rPr lang="en-US" dirty="0" err="1">
                <a:latin typeface="Lucida Console" panose="020B0609040504020204" pitchFamily="49" charset="0"/>
              </a:rPr>
              <a:t>i</a:t>
            </a:r>
            <a:r>
              <a:rPr lang="en-US" dirty="0">
                <a:latin typeface="Lucida Console" panose="020B0609040504020204" pitchFamily="49" charset="0"/>
              </a:rPr>
              <a:t>] + y[</a:t>
            </a:r>
            <a:r>
              <a:rPr lang="en-US" dirty="0" err="1">
                <a:latin typeface="Lucida Console" panose="020B0609040504020204" pitchFamily="49" charset="0"/>
              </a:rPr>
              <a:t>i</a:t>
            </a:r>
            <a:r>
              <a:rPr lang="en-US" dirty="0">
                <a:latin typeface="Lucida Console" panose="020B0609040504020204" pitchFamily="49" charset="0"/>
              </a:rPr>
              <a:t>];</a:t>
            </a:r>
          </a:p>
          <a:p>
            <a:pPr>
              <a:lnSpc>
                <a:spcPct val="100000"/>
              </a:lnSpc>
              <a:spcBef>
                <a:spcPts val="0"/>
              </a:spcBef>
              <a:spcAft>
                <a:spcPts val="0"/>
              </a:spcAft>
            </a:pPr>
            <a:r>
              <a:rPr lang="en-US" dirty="0">
                <a:latin typeface="Lucida Console" panose="020B0609040504020204" pitchFamily="49" charset="0"/>
              </a:rPr>
              <a:t>  }</a:t>
            </a:r>
          </a:p>
          <a:p>
            <a:pPr>
              <a:lnSpc>
                <a:spcPct val="100000"/>
              </a:lnSpc>
              <a:spcBef>
                <a:spcPts val="0"/>
              </a:spcBef>
              <a:spcAft>
                <a:spcPts val="0"/>
              </a:spcAft>
            </a:pPr>
            <a:r>
              <a:rPr lang="en-US" dirty="0">
                <a:latin typeface="Lucida Console" panose="020B0609040504020204" pitchFamily="49" charset="0"/>
              </a:rPr>
              <a:t>}</a:t>
            </a:r>
          </a:p>
        </p:txBody>
      </p:sp>
      <p:sp>
        <p:nvSpPr>
          <p:cNvPr id="4" name="Text Placeholder 3">
            <a:extLst>
              <a:ext uri="{FF2B5EF4-FFF2-40B4-BE49-F238E27FC236}">
                <a16:creationId xmlns:a16="http://schemas.microsoft.com/office/drawing/2014/main" id="{075E6E56-5620-4570-9EA0-257C747EFC44}"/>
              </a:ext>
            </a:extLst>
          </p:cNvPr>
          <p:cNvSpPr>
            <a:spLocks noGrp="1"/>
          </p:cNvSpPr>
          <p:nvPr>
            <p:ph type="body" sz="quarter" idx="10"/>
          </p:nvPr>
        </p:nvSpPr>
        <p:spPr/>
        <p:txBody>
          <a:bodyPr/>
          <a:lstStyle/>
          <a:p>
            <a:r>
              <a:rPr lang="en-US" dirty="0"/>
              <a:t>Example</a:t>
            </a:r>
          </a:p>
        </p:txBody>
      </p:sp>
    </p:spTree>
    <p:extLst>
      <p:ext uri="{BB962C8B-B14F-4D97-AF65-F5344CB8AC3E}">
        <p14:creationId xmlns:p14="http://schemas.microsoft.com/office/powerpoint/2010/main" val="242557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F979F-448C-4E3B-A0F2-8AC3FA4D1D7E}"/>
              </a:ext>
            </a:extLst>
          </p:cNvPr>
          <p:cNvSpPr>
            <a:spLocks noGrp="1"/>
          </p:cNvSpPr>
          <p:nvPr>
            <p:ph type="title"/>
          </p:nvPr>
        </p:nvSpPr>
        <p:spPr/>
        <p:txBody>
          <a:bodyPr/>
          <a:lstStyle/>
          <a:p>
            <a:r>
              <a:rPr lang="en-US" cap="none" dirty="0" err="1"/>
              <a:t>OpenACC</a:t>
            </a:r>
            <a:endParaRPr lang="en-US" dirty="0"/>
          </a:p>
        </p:txBody>
      </p:sp>
      <p:sp>
        <p:nvSpPr>
          <p:cNvPr id="5" name="Content Placeholder 4">
            <a:extLst>
              <a:ext uri="{FF2B5EF4-FFF2-40B4-BE49-F238E27FC236}">
                <a16:creationId xmlns:a16="http://schemas.microsoft.com/office/drawing/2014/main" id="{5DA8EE11-5BC0-41C9-A4CB-347CB0261654}"/>
              </a:ext>
            </a:extLst>
          </p:cNvPr>
          <p:cNvSpPr>
            <a:spLocks noGrp="1"/>
          </p:cNvSpPr>
          <p:nvPr>
            <p:ph idx="1"/>
          </p:nvPr>
        </p:nvSpPr>
        <p:spPr/>
        <p:txBody>
          <a:bodyPr/>
          <a:lstStyle/>
          <a:p>
            <a:r>
              <a:rPr lang="en-US" dirty="0"/>
              <a:t>Parallel programming model for shared memory multicore systems and for GPUs</a:t>
            </a:r>
          </a:p>
          <a:p>
            <a:pPr lvl="1"/>
            <a:r>
              <a:rPr lang="en-US" dirty="0">
                <a:latin typeface="Lucida Console" panose="020B0609040504020204" pitchFamily="49" charset="0"/>
              </a:rPr>
              <a:t>#pragma</a:t>
            </a:r>
            <a:r>
              <a:rPr lang="en-US" dirty="0"/>
              <a:t> directives</a:t>
            </a:r>
          </a:p>
          <a:p>
            <a:pPr lvl="1"/>
            <a:r>
              <a:rPr lang="en-US" dirty="0"/>
              <a:t>C++, C, and Fortran</a:t>
            </a:r>
          </a:p>
          <a:p>
            <a:r>
              <a:rPr lang="en-US" dirty="0"/>
              <a:t>Directives to specify data movement</a:t>
            </a:r>
          </a:p>
          <a:p>
            <a:endParaRPr lang="en-US" dirty="0"/>
          </a:p>
        </p:txBody>
      </p:sp>
      <p:sp>
        <p:nvSpPr>
          <p:cNvPr id="6" name="Text Placeholder 5">
            <a:extLst>
              <a:ext uri="{FF2B5EF4-FFF2-40B4-BE49-F238E27FC236}">
                <a16:creationId xmlns:a16="http://schemas.microsoft.com/office/drawing/2014/main" id="{E86E7BF5-7157-4451-A509-EB783084B8F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639846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B284-7D6E-4D32-9F27-04387616781D}"/>
              </a:ext>
            </a:extLst>
          </p:cNvPr>
          <p:cNvSpPr>
            <a:spLocks noGrp="1"/>
          </p:cNvSpPr>
          <p:nvPr>
            <p:ph type="title"/>
          </p:nvPr>
        </p:nvSpPr>
        <p:spPr/>
        <p:txBody>
          <a:bodyPr/>
          <a:lstStyle/>
          <a:p>
            <a:r>
              <a:rPr lang="en-US" cap="none" dirty="0" err="1"/>
              <a:t>OpenACC</a:t>
            </a:r>
            <a:endParaRPr lang="en-US" dirty="0"/>
          </a:p>
        </p:txBody>
      </p:sp>
      <p:sp>
        <p:nvSpPr>
          <p:cNvPr id="3" name="Content Placeholder 2">
            <a:extLst>
              <a:ext uri="{FF2B5EF4-FFF2-40B4-BE49-F238E27FC236}">
                <a16:creationId xmlns:a16="http://schemas.microsoft.com/office/drawing/2014/main" id="{19C8BDF9-5D42-4796-8F36-ED07A3FCE82D}"/>
              </a:ext>
            </a:extLst>
          </p:cNvPr>
          <p:cNvSpPr>
            <a:spLocks noGrp="1"/>
          </p:cNvSpPr>
          <p:nvPr>
            <p:ph idx="1"/>
          </p:nvPr>
        </p:nvSpPr>
        <p:spPr/>
        <p:txBody>
          <a:bodyPr/>
          <a:lstStyle/>
          <a:p>
            <a:pPr>
              <a:lnSpc>
                <a:spcPct val="100000"/>
              </a:lnSpc>
              <a:spcBef>
                <a:spcPts val="0"/>
              </a:spcBef>
              <a:spcAft>
                <a:spcPts val="0"/>
              </a:spcAft>
            </a:pPr>
            <a:r>
              <a:rPr lang="en-US" dirty="0">
                <a:latin typeface="Lucida Console" panose="020B0609040504020204" pitchFamily="49" charset="0"/>
              </a:rPr>
              <a:t>void </a:t>
            </a:r>
            <a:r>
              <a:rPr lang="en-US" dirty="0" err="1">
                <a:latin typeface="Lucida Console" panose="020B0609040504020204" pitchFamily="49" charset="0"/>
              </a:rPr>
              <a:t>saxpy</a:t>
            </a:r>
            <a:r>
              <a:rPr lang="en-US" dirty="0">
                <a:latin typeface="Lucida Console" panose="020B0609040504020204" pitchFamily="49" charset="0"/>
              </a:rPr>
              <a:t>(float* x, float* y, float* z, float a, int n) {</a:t>
            </a:r>
          </a:p>
          <a:p>
            <a:pPr>
              <a:lnSpc>
                <a:spcPct val="100000"/>
              </a:lnSpc>
              <a:spcBef>
                <a:spcPts val="0"/>
              </a:spcBef>
              <a:spcAft>
                <a:spcPts val="0"/>
              </a:spcAft>
            </a:pPr>
            <a:r>
              <a:rPr lang="en-US" dirty="0">
                <a:latin typeface="Lucida Console" panose="020B0609040504020204" pitchFamily="49" charset="0"/>
              </a:rPr>
              <a:t>  </a:t>
            </a:r>
            <a:r>
              <a:rPr lang="en-US" dirty="0">
                <a:solidFill>
                  <a:srgbClr val="FF0000"/>
                </a:solidFill>
                <a:latin typeface="Lucida Console" panose="020B0609040504020204" pitchFamily="49" charset="0"/>
              </a:rPr>
              <a:t>#pragma acc data </a:t>
            </a:r>
            <a:r>
              <a:rPr lang="en-US" dirty="0" err="1">
                <a:solidFill>
                  <a:srgbClr val="FF0000"/>
                </a:solidFill>
                <a:latin typeface="Lucida Console" panose="020B0609040504020204" pitchFamily="49" charset="0"/>
              </a:rPr>
              <a:t>copyin</a:t>
            </a:r>
            <a:r>
              <a:rPr lang="en-US" dirty="0">
                <a:solidFill>
                  <a:srgbClr val="FF0000"/>
                </a:solidFill>
                <a:latin typeface="Lucida Console" panose="020B0609040504020204" pitchFamily="49" charset="0"/>
              </a:rPr>
              <a:t>(x[0:n], y[0:n]) </a:t>
            </a:r>
            <a:r>
              <a:rPr lang="en-US" dirty="0" err="1">
                <a:solidFill>
                  <a:srgbClr val="FF0000"/>
                </a:solidFill>
                <a:latin typeface="Lucida Console" panose="020B0609040504020204" pitchFamily="49" charset="0"/>
              </a:rPr>
              <a:t>copyout</a:t>
            </a:r>
            <a:r>
              <a:rPr lang="en-US" dirty="0">
                <a:solidFill>
                  <a:srgbClr val="FF0000"/>
                </a:solidFill>
                <a:latin typeface="Lucida Console" panose="020B0609040504020204" pitchFamily="49" charset="0"/>
              </a:rPr>
              <a:t>(z[0:n])</a:t>
            </a:r>
          </a:p>
          <a:p>
            <a:pPr>
              <a:lnSpc>
                <a:spcPct val="100000"/>
              </a:lnSpc>
              <a:spcBef>
                <a:spcPts val="0"/>
              </a:spcBef>
              <a:spcAft>
                <a:spcPts val="0"/>
              </a:spcAft>
            </a:pPr>
            <a:r>
              <a:rPr lang="en-US" dirty="0">
                <a:latin typeface="Lucida Console" panose="020B0609040504020204" pitchFamily="49" charset="0"/>
              </a:rPr>
              <a:t>  {</a:t>
            </a:r>
          </a:p>
          <a:p>
            <a:pPr>
              <a:lnSpc>
                <a:spcPct val="100000"/>
              </a:lnSpc>
              <a:spcBef>
                <a:spcPts val="0"/>
              </a:spcBef>
              <a:spcAft>
                <a:spcPts val="0"/>
              </a:spcAft>
            </a:pPr>
            <a:r>
              <a:rPr lang="en-US" dirty="0">
                <a:latin typeface="Lucida Console" panose="020B0609040504020204" pitchFamily="49" charset="0"/>
              </a:rPr>
              <a:t>    </a:t>
            </a:r>
            <a:r>
              <a:rPr lang="en-US" dirty="0">
                <a:solidFill>
                  <a:srgbClr val="FF0000"/>
                </a:solidFill>
                <a:latin typeface="Lucida Console" panose="020B0609040504020204" pitchFamily="49" charset="0"/>
              </a:rPr>
              <a:t>#pragma acc parallel loop</a:t>
            </a:r>
          </a:p>
          <a:p>
            <a:pPr>
              <a:lnSpc>
                <a:spcPct val="100000"/>
              </a:lnSpc>
              <a:spcBef>
                <a:spcPts val="0"/>
              </a:spcBef>
              <a:spcAft>
                <a:spcPts val="0"/>
              </a:spcAft>
            </a:pPr>
            <a:r>
              <a:rPr lang="en-US" dirty="0">
                <a:latin typeface="Lucida Console" panose="020B0609040504020204" pitchFamily="49" charset="0"/>
              </a:rPr>
              <a:t>    for (int </a:t>
            </a:r>
            <a:r>
              <a:rPr lang="en-US" dirty="0" err="1">
                <a:latin typeface="Lucida Console" panose="020B0609040504020204" pitchFamily="49" charset="0"/>
              </a:rPr>
              <a:t>i</a:t>
            </a:r>
            <a:r>
              <a:rPr lang="en-US" dirty="0">
                <a:latin typeface="Lucida Console" panose="020B0609040504020204" pitchFamily="49" charset="0"/>
              </a:rPr>
              <a:t> = 0; </a:t>
            </a:r>
            <a:r>
              <a:rPr lang="en-US" dirty="0" err="1">
                <a:latin typeface="Lucida Console" panose="020B0609040504020204" pitchFamily="49" charset="0"/>
              </a:rPr>
              <a:t>i</a:t>
            </a:r>
            <a:r>
              <a:rPr lang="en-US" dirty="0">
                <a:latin typeface="Lucida Console" panose="020B0609040504020204" pitchFamily="49" charset="0"/>
              </a:rPr>
              <a:t> &lt; n; ++</a:t>
            </a:r>
            <a:r>
              <a:rPr lang="en-US" dirty="0" err="1">
                <a:latin typeface="Lucida Console" panose="020B0609040504020204" pitchFamily="49" charset="0"/>
              </a:rPr>
              <a:t>i</a:t>
            </a:r>
            <a:r>
              <a:rPr lang="en-US" dirty="0">
                <a:latin typeface="Lucida Console" panose="020B0609040504020204" pitchFamily="49" charset="0"/>
              </a:rPr>
              <a:t>) {</a:t>
            </a:r>
          </a:p>
          <a:p>
            <a:pPr>
              <a:lnSpc>
                <a:spcPct val="100000"/>
              </a:lnSpc>
              <a:spcBef>
                <a:spcPts val="0"/>
              </a:spcBef>
              <a:spcAft>
                <a:spcPts val="0"/>
              </a:spcAft>
            </a:pPr>
            <a:r>
              <a:rPr lang="en-US" dirty="0">
                <a:latin typeface="Lucida Console" panose="020B0609040504020204" pitchFamily="49" charset="0"/>
              </a:rPr>
              <a:t>      z[</a:t>
            </a:r>
            <a:r>
              <a:rPr lang="en-US" dirty="0" err="1">
                <a:latin typeface="Lucida Console" panose="020B0609040504020204" pitchFamily="49" charset="0"/>
              </a:rPr>
              <a:t>i</a:t>
            </a:r>
            <a:r>
              <a:rPr lang="en-US" dirty="0">
                <a:latin typeface="Lucida Console" panose="020B0609040504020204" pitchFamily="49" charset="0"/>
              </a:rPr>
              <a:t>] = a * x[</a:t>
            </a:r>
            <a:r>
              <a:rPr lang="en-US" dirty="0" err="1">
                <a:latin typeface="Lucida Console" panose="020B0609040504020204" pitchFamily="49" charset="0"/>
              </a:rPr>
              <a:t>i</a:t>
            </a:r>
            <a:r>
              <a:rPr lang="en-US" dirty="0">
                <a:latin typeface="Lucida Console" panose="020B0609040504020204" pitchFamily="49" charset="0"/>
              </a:rPr>
              <a:t>] + y[</a:t>
            </a:r>
            <a:r>
              <a:rPr lang="en-US" dirty="0" err="1">
                <a:latin typeface="Lucida Console" panose="020B0609040504020204" pitchFamily="49" charset="0"/>
              </a:rPr>
              <a:t>i</a:t>
            </a:r>
            <a:r>
              <a:rPr lang="en-US" dirty="0">
                <a:latin typeface="Lucida Console" panose="020B0609040504020204" pitchFamily="49" charset="0"/>
              </a:rPr>
              <a:t>];</a:t>
            </a:r>
          </a:p>
          <a:p>
            <a:pPr>
              <a:lnSpc>
                <a:spcPct val="100000"/>
              </a:lnSpc>
              <a:spcBef>
                <a:spcPts val="0"/>
              </a:spcBef>
              <a:spcAft>
                <a:spcPts val="0"/>
              </a:spcAft>
            </a:pPr>
            <a:r>
              <a:rPr lang="en-US" dirty="0">
                <a:latin typeface="Lucida Console" panose="020B0609040504020204" pitchFamily="49" charset="0"/>
              </a:rPr>
              <a:t>    }</a:t>
            </a:r>
          </a:p>
          <a:p>
            <a:pPr>
              <a:lnSpc>
                <a:spcPct val="100000"/>
              </a:lnSpc>
              <a:spcBef>
                <a:spcPts val="0"/>
              </a:spcBef>
              <a:spcAft>
                <a:spcPts val="0"/>
              </a:spcAft>
            </a:pPr>
            <a:r>
              <a:rPr lang="en-US" dirty="0">
                <a:latin typeface="Lucida Console" panose="020B0609040504020204" pitchFamily="49" charset="0"/>
              </a:rPr>
              <a:t>  }</a:t>
            </a:r>
          </a:p>
          <a:p>
            <a:pPr>
              <a:lnSpc>
                <a:spcPct val="100000"/>
              </a:lnSpc>
              <a:spcBef>
                <a:spcPts val="0"/>
              </a:spcBef>
              <a:spcAft>
                <a:spcPts val="0"/>
              </a:spcAft>
            </a:pPr>
            <a:r>
              <a:rPr lang="en-US" dirty="0">
                <a:latin typeface="Lucida Console" panose="020B0609040504020204" pitchFamily="49" charset="0"/>
              </a:rPr>
              <a:t>}</a:t>
            </a:r>
          </a:p>
        </p:txBody>
      </p:sp>
      <p:sp>
        <p:nvSpPr>
          <p:cNvPr id="4" name="Text Placeholder 3">
            <a:extLst>
              <a:ext uri="{FF2B5EF4-FFF2-40B4-BE49-F238E27FC236}">
                <a16:creationId xmlns:a16="http://schemas.microsoft.com/office/drawing/2014/main" id="{075E6E56-5620-4570-9EA0-257C747EFC44}"/>
              </a:ext>
            </a:extLst>
          </p:cNvPr>
          <p:cNvSpPr>
            <a:spLocks noGrp="1"/>
          </p:cNvSpPr>
          <p:nvPr>
            <p:ph type="body" sz="quarter" idx="10"/>
          </p:nvPr>
        </p:nvSpPr>
        <p:spPr/>
        <p:txBody>
          <a:bodyPr/>
          <a:lstStyle/>
          <a:p>
            <a:r>
              <a:rPr lang="en-US" dirty="0"/>
              <a:t>Example</a:t>
            </a:r>
          </a:p>
        </p:txBody>
      </p:sp>
    </p:spTree>
    <p:extLst>
      <p:ext uri="{BB962C8B-B14F-4D97-AF65-F5344CB8AC3E}">
        <p14:creationId xmlns:p14="http://schemas.microsoft.com/office/powerpoint/2010/main" val="3704049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B5E5B-82B9-4C5E-80E0-B6849ECC1BC8}"/>
              </a:ext>
            </a:extLst>
          </p:cNvPr>
          <p:cNvSpPr>
            <a:spLocks noGrp="1"/>
          </p:cNvSpPr>
          <p:nvPr>
            <p:ph type="title"/>
          </p:nvPr>
        </p:nvSpPr>
        <p:spPr/>
        <p:txBody>
          <a:bodyPr/>
          <a:lstStyle/>
          <a:p>
            <a:r>
              <a:rPr lang="en-US" dirty="0"/>
              <a:t>CUDA</a:t>
            </a:r>
          </a:p>
        </p:txBody>
      </p:sp>
      <p:sp>
        <p:nvSpPr>
          <p:cNvPr id="5" name="Content Placeholder 4">
            <a:extLst>
              <a:ext uri="{FF2B5EF4-FFF2-40B4-BE49-F238E27FC236}">
                <a16:creationId xmlns:a16="http://schemas.microsoft.com/office/drawing/2014/main" id="{3EB90836-6AFE-4C66-AB98-FF18A6F288CF}"/>
              </a:ext>
            </a:extLst>
          </p:cNvPr>
          <p:cNvSpPr>
            <a:spLocks noGrp="1"/>
          </p:cNvSpPr>
          <p:nvPr>
            <p:ph idx="1"/>
          </p:nvPr>
        </p:nvSpPr>
        <p:spPr/>
        <p:txBody>
          <a:bodyPr/>
          <a:lstStyle/>
          <a:p>
            <a:r>
              <a:rPr lang="en-US" dirty="0"/>
              <a:t>Parallel programming model for NVIDIA GPUs</a:t>
            </a:r>
          </a:p>
          <a:p>
            <a:r>
              <a:rPr lang="en-US" dirty="0"/>
              <a:t>C++ language extensions and C++ library</a:t>
            </a:r>
          </a:p>
          <a:p>
            <a:r>
              <a:rPr lang="en-US" dirty="0"/>
              <a:t>Exposes more of the capabilities of the GPU than any other model</a:t>
            </a:r>
          </a:p>
        </p:txBody>
      </p:sp>
      <p:sp>
        <p:nvSpPr>
          <p:cNvPr id="6" name="Text Placeholder 5">
            <a:extLst>
              <a:ext uri="{FF2B5EF4-FFF2-40B4-BE49-F238E27FC236}">
                <a16:creationId xmlns:a16="http://schemas.microsoft.com/office/drawing/2014/main" id="{C4A184DF-ED1A-4966-9CEF-76DEE027746F}"/>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605499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B284-7D6E-4D32-9F27-04387616781D}"/>
              </a:ext>
            </a:extLst>
          </p:cNvPr>
          <p:cNvSpPr>
            <a:spLocks noGrp="1"/>
          </p:cNvSpPr>
          <p:nvPr>
            <p:ph type="title"/>
          </p:nvPr>
        </p:nvSpPr>
        <p:spPr/>
        <p:txBody>
          <a:bodyPr/>
          <a:lstStyle/>
          <a:p>
            <a:r>
              <a:rPr lang="en-US" dirty="0"/>
              <a:t>CUDA</a:t>
            </a:r>
          </a:p>
        </p:txBody>
      </p:sp>
      <p:sp>
        <p:nvSpPr>
          <p:cNvPr id="3" name="Content Placeholder 2">
            <a:extLst>
              <a:ext uri="{FF2B5EF4-FFF2-40B4-BE49-F238E27FC236}">
                <a16:creationId xmlns:a16="http://schemas.microsoft.com/office/drawing/2014/main" id="{19C8BDF9-5D42-4796-8F36-ED07A3FCE82D}"/>
              </a:ext>
            </a:extLst>
          </p:cNvPr>
          <p:cNvSpPr>
            <a:spLocks noGrp="1"/>
          </p:cNvSpPr>
          <p:nvPr>
            <p:ph idx="1"/>
          </p:nvPr>
        </p:nvSpPr>
        <p:spPr/>
        <p:txBody>
          <a:bodyPr/>
          <a:lstStyle/>
          <a:p>
            <a:pPr>
              <a:lnSpc>
                <a:spcPct val="100000"/>
              </a:lnSpc>
              <a:spcBef>
                <a:spcPts val="0"/>
              </a:spcBef>
              <a:spcAft>
                <a:spcPts val="0"/>
              </a:spcAft>
            </a:pPr>
            <a:r>
              <a:rPr lang="en-US" sz="1400" dirty="0">
                <a:solidFill>
                  <a:srgbClr val="FF0000"/>
                </a:solidFill>
                <a:latin typeface="Lucida Console" panose="020B0609040504020204" pitchFamily="49" charset="0"/>
              </a:rPr>
              <a:t>__global__ void </a:t>
            </a:r>
            <a:r>
              <a:rPr lang="en-US" sz="1400" dirty="0" err="1">
                <a:solidFill>
                  <a:srgbClr val="FF0000"/>
                </a:solidFill>
                <a:latin typeface="Lucida Console" panose="020B0609040504020204" pitchFamily="49" charset="0"/>
              </a:rPr>
              <a:t>saxpy_kernel</a:t>
            </a:r>
            <a:r>
              <a:rPr lang="en-US" sz="1400" dirty="0">
                <a:latin typeface="Lucida Console" panose="020B0609040504020204" pitchFamily="49" charset="0"/>
              </a:rPr>
              <a:t>(float* x, float* y, float* z, float a, int n) {</a:t>
            </a:r>
          </a:p>
          <a:p>
            <a:pPr>
              <a:lnSpc>
                <a:spcPct val="100000"/>
              </a:lnSpc>
              <a:spcBef>
                <a:spcPts val="0"/>
              </a:spcBef>
              <a:spcAft>
                <a:spcPts val="0"/>
              </a:spcAft>
            </a:pPr>
            <a:r>
              <a:rPr lang="en-US" sz="1400" dirty="0">
                <a:latin typeface="Lucida Console" panose="020B0609040504020204" pitchFamily="49" charset="0"/>
              </a:rPr>
              <a:t>  for (int </a:t>
            </a:r>
            <a:r>
              <a:rPr lang="en-US" sz="1400" dirty="0" err="1">
                <a:latin typeface="Lucida Console" panose="020B0609040504020204" pitchFamily="49" charset="0"/>
              </a:rPr>
              <a:t>i</a:t>
            </a:r>
            <a:r>
              <a:rPr lang="en-US" sz="1400" dirty="0">
                <a:latin typeface="Lucida Console" panose="020B0609040504020204" pitchFamily="49" charset="0"/>
              </a:rPr>
              <a:t> = </a:t>
            </a:r>
            <a:r>
              <a:rPr lang="en-US" sz="1400" dirty="0" err="1">
                <a:latin typeface="Lucida Console" panose="020B0609040504020204" pitchFamily="49" charset="0"/>
              </a:rPr>
              <a:t>blockIdx.x</a:t>
            </a:r>
            <a:r>
              <a:rPr lang="en-US" sz="1400" dirty="0">
                <a:latin typeface="Lucida Console" panose="020B0609040504020204" pitchFamily="49" charset="0"/>
              </a:rPr>
              <a:t> * </a:t>
            </a:r>
            <a:r>
              <a:rPr lang="en-US" sz="1400" dirty="0" err="1">
                <a:latin typeface="Lucida Console" panose="020B0609040504020204" pitchFamily="49" charset="0"/>
              </a:rPr>
              <a:t>blockDim.x</a:t>
            </a:r>
            <a:r>
              <a:rPr lang="en-US" sz="1400" dirty="0">
                <a:latin typeface="Lucida Console" panose="020B0609040504020204" pitchFamily="49" charset="0"/>
              </a:rPr>
              <a:t> + </a:t>
            </a:r>
            <a:r>
              <a:rPr lang="en-US" sz="1400" dirty="0" err="1">
                <a:latin typeface="Lucida Console" panose="020B0609040504020204" pitchFamily="49" charset="0"/>
              </a:rPr>
              <a:t>threadIdx.x</a:t>
            </a:r>
            <a:r>
              <a:rPr lang="en-US" sz="1400" dirty="0">
                <a:latin typeface="Lucida Console" panose="020B0609040504020204" pitchFamily="49" charset="0"/>
              </a:rPr>
              <a:t>; </a:t>
            </a:r>
            <a:r>
              <a:rPr lang="en-US" sz="1400" dirty="0" err="1">
                <a:latin typeface="Lucida Console" panose="020B0609040504020204" pitchFamily="49" charset="0"/>
              </a:rPr>
              <a:t>i</a:t>
            </a:r>
            <a:r>
              <a:rPr lang="en-US" sz="1400" dirty="0">
                <a:latin typeface="Lucida Console" panose="020B0609040504020204" pitchFamily="49" charset="0"/>
              </a:rPr>
              <a:t> &lt; n;</a:t>
            </a:r>
          </a:p>
          <a:p>
            <a:pPr>
              <a:lnSpc>
                <a:spcPct val="100000"/>
              </a:lnSpc>
              <a:spcBef>
                <a:spcPts val="0"/>
              </a:spcBef>
              <a:spcAft>
                <a:spcPts val="0"/>
              </a:spcAft>
            </a:pPr>
            <a:r>
              <a:rPr lang="en-US" sz="1400" dirty="0">
                <a:latin typeface="Lucida Console" panose="020B0609040504020204" pitchFamily="49" charset="0"/>
              </a:rPr>
              <a:t>       </a:t>
            </a:r>
            <a:r>
              <a:rPr lang="en-US" sz="1400" dirty="0" err="1">
                <a:latin typeface="Lucida Console" panose="020B0609040504020204" pitchFamily="49" charset="0"/>
              </a:rPr>
              <a:t>i</a:t>
            </a:r>
            <a:r>
              <a:rPr lang="en-US" sz="1400" dirty="0">
                <a:latin typeface="Lucida Console" panose="020B0609040504020204" pitchFamily="49" charset="0"/>
              </a:rPr>
              <a:t> += </a:t>
            </a:r>
            <a:r>
              <a:rPr lang="en-US" sz="1400" dirty="0" err="1">
                <a:latin typeface="Lucida Console" panose="020B0609040504020204" pitchFamily="49" charset="0"/>
              </a:rPr>
              <a:t>gridDim.x</a:t>
            </a:r>
            <a:r>
              <a:rPr lang="en-US" sz="1400" dirty="0">
                <a:latin typeface="Lucida Console" panose="020B0609040504020204" pitchFamily="49" charset="0"/>
              </a:rPr>
              <a:t> * </a:t>
            </a:r>
            <a:r>
              <a:rPr lang="en-US" sz="1400" dirty="0" err="1">
                <a:latin typeface="Lucida Console" panose="020B0609040504020204" pitchFamily="49" charset="0"/>
              </a:rPr>
              <a:t>blockDim.x</a:t>
            </a:r>
            <a:r>
              <a:rPr lang="en-US" sz="1400" dirty="0">
                <a:latin typeface="Lucida Console" panose="020B0609040504020204" pitchFamily="49" charset="0"/>
              </a:rPr>
              <a:t>) {</a:t>
            </a:r>
          </a:p>
          <a:p>
            <a:pPr>
              <a:lnSpc>
                <a:spcPct val="100000"/>
              </a:lnSpc>
              <a:spcBef>
                <a:spcPts val="0"/>
              </a:spcBef>
              <a:spcAft>
                <a:spcPts val="0"/>
              </a:spcAft>
            </a:pPr>
            <a:r>
              <a:rPr lang="en-US" sz="1400" dirty="0">
                <a:latin typeface="Lucida Console" panose="020B0609040504020204" pitchFamily="49" charset="0"/>
              </a:rPr>
              <a:t>    z[</a:t>
            </a:r>
            <a:r>
              <a:rPr lang="en-US" sz="1400" dirty="0" err="1">
                <a:latin typeface="Lucida Console" panose="020B0609040504020204" pitchFamily="49" charset="0"/>
              </a:rPr>
              <a:t>i</a:t>
            </a:r>
            <a:r>
              <a:rPr lang="en-US" sz="1400" dirty="0">
                <a:latin typeface="Lucida Console" panose="020B0609040504020204" pitchFamily="49" charset="0"/>
              </a:rPr>
              <a:t>] = a * x[</a:t>
            </a:r>
            <a:r>
              <a:rPr lang="en-US" sz="1400" dirty="0" err="1">
                <a:latin typeface="Lucida Console" panose="020B0609040504020204" pitchFamily="49" charset="0"/>
              </a:rPr>
              <a:t>i</a:t>
            </a:r>
            <a:r>
              <a:rPr lang="en-US" sz="1400" dirty="0">
                <a:latin typeface="Lucida Console" panose="020B0609040504020204" pitchFamily="49" charset="0"/>
              </a:rPr>
              <a:t>] + y[</a:t>
            </a:r>
            <a:r>
              <a:rPr lang="en-US" sz="1400" dirty="0" err="1">
                <a:latin typeface="Lucida Console" panose="020B0609040504020204" pitchFamily="49" charset="0"/>
              </a:rPr>
              <a:t>i</a:t>
            </a:r>
            <a:r>
              <a:rPr lang="en-US" sz="1400" dirty="0">
                <a:latin typeface="Lucida Console" panose="020B0609040504020204" pitchFamily="49" charset="0"/>
              </a:rPr>
              <a:t>];</a:t>
            </a:r>
          </a:p>
          <a:p>
            <a:pPr>
              <a:lnSpc>
                <a:spcPct val="100000"/>
              </a:lnSpc>
              <a:spcBef>
                <a:spcPts val="0"/>
              </a:spcBef>
              <a:spcAft>
                <a:spcPts val="0"/>
              </a:spcAft>
            </a:pPr>
            <a:r>
              <a:rPr lang="en-US" sz="1400" dirty="0">
                <a:latin typeface="Lucida Console" panose="020B0609040504020204" pitchFamily="49" charset="0"/>
              </a:rPr>
              <a:t>  }</a:t>
            </a:r>
          </a:p>
          <a:p>
            <a:pPr>
              <a:lnSpc>
                <a:spcPct val="100000"/>
              </a:lnSpc>
              <a:spcBef>
                <a:spcPts val="0"/>
              </a:spcBef>
              <a:spcAft>
                <a:spcPts val="0"/>
              </a:spcAft>
            </a:pPr>
            <a:r>
              <a:rPr lang="en-US" sz="1400" dirty="0">
                <a:latin typeface="Lucida Console" panose="020B0609040504020204" pitchFamily="49" charset="0"/>
              </a:rPr>
              <a:t>}</a:t>
            </a:r>
          </a:p>
          <a:p>
            <a:pPr>
              <a:lnSpc>
                <a:spcPct val="100000"/>
              </a:lnSpc>
              <a:spcBef>
                <a:spcPts val="0"/>
              </a:spcBef>
              <a:spcAft>
                <a:spcPts val="0"/>
              </a:spcAft>
            </a:pPr>
            <a:r>
              <a:rPr lang="en-US" sz="1400" dirty="0">
                <a:latin typeface="Lucida Console" panose="020B0609040504020204" pitchFamily="49" charset="0"/>
              </a:rPr>
              <a:t>void </a:t>
            </a:r>
            <a:r>
              <a:rPr lang="en-US" sz="1400" dirty="0" err="1">
                <a:latin typeface="Lucida Console" panose="020B0609040504020204" pitchFamily="49" charset="0"/>
              </a:rPr>
              <a:t>saxpy</a:t>
            </a:r>
            <a:r>
              <a:rPr lang="en-US" sz="1400" dirty="0">
                <a:latin typeface="Lucida Console" panose="020B0609040504020204" pitchFamily="49" charset="0"/>
              </a:rPr>
              <a:t>(float* x, float* y, float* z, float a, int n) {</a:t>
            </a:r>
          </a:p>
          <a:p>
            <a:pPr>
              <a:lnSpc>
                <a:spcPct val="100000"/>
              </a:lnSpc>
              <a:spcBef>
                <a:spcPts val="0"/>
              </a:spcBef>
              <a:spcAft>
                <a:spcPts val="0"/>
              </a:spcAft>
            </a:pPr>
            <a:r>
              <a:rPr lang="en-US" sz="1400" dirty="0">
                <a:latin typeface="Lucida Console" panose="020B0609040504020204" pitchFamily="49" charset="0"/>
              </a:rPr>
              <a:t>  </a:t>
            </a:r>
            <a:r>
              <a:rPr lang="en-US" sz="1400" dirty="0" err="1">
                <a:latin typeface="Lucida Console" panose="020B0609040504020204" pitchFamily="49" charset="0"/>
              </a:rPr>
              <a:t>size_t</a:t>
            </a:r>
            <a:r>
              <a:rPr lang="en-US" sz="1400" dirty="0">
                <a:latin typeface="Lucida Console" panose="020B0609040504020204" pitchFamily="49" charset="0"/>
              </a:rPr>
              <a:t> size = n * </a:t>
            </a:r>
            <a:r>
              <a:rPr lang="en-US" sz="1400" dirty="0" err="1">
                <a:latin typeface="Lucida Console" panose="020B0609040504020204" pitchFamily="49" charset="0"/>
              </a:rPr>
              <a:t>sizeof</a:t>
            </a:r>
            <a:r>
              <a:rPr lang="en-US" sz="1400" dirty="0">
                <a:latin typeface="Lucida Console" panose="020B0609040504020204" pitchFamily="49" charset="0"/>
              </a:rPr>
              <a:t>(float);</a:t>
            </a:r>
          </a:p>
          <a:p>
            <a:pPr>
              <a:lnSpc>
                <a:spcPct val="100000"/>
              </a:lnSpc>
              <a:spcBef>
                <a:spcPts val="0"/>
              </a:spcBef>
              <a:spcAft>
                <a:spcPts val="0"/>
              </a:spcAft>
            </a:pPr>
            <a:r>
              <a:rPr lang="en-US" sz="1400" dirty="0">
                <a:latin typeface="Lucida Console" panose="020B0609040504020204" pitchFamily="49" charset="0"/>
              </a:rPr>
              <a:t>  float *</a:t>
            </a:r>
            <a:r>
              <a:rPr lang="en-US" sz="1400" dirty="0" err="1">
                <a:latin typeface="Lucida Console" panose="020B0609040504020204" pitchFamily="49" charset="0"/>
              </a:rPr>
              <a:t>d_x</a:t>
            </a:r>
            <a:r>
              <a:rPr lang="en-US" sz="1400" dirty="0">
                <a:latin typeface="Lucida Console" panose="020B0609040504020204" pitchFamily="49" charset="0"/>
              </a:rPr>
              <a:t>, *</a:t>
            </a:r>
            <a:r>
              <a:rPr lang="en-US" sz="1400" dirty="0" err="1">
                <a:latin typeface="Lucida Console" panose="020B0609040504020204" pitchFamily="49" charset="0"/>
              </a:rPr>
              <a:t>d_y</a:t>
            </a:r>
            <a:r>
              <a:rPr lang="en-US" sz="1400" dirty="0">
                <a:latin typeface="Lucida Console" panose="020B0609040504020204" pitchFamily="49" charset="0"/>
              </a:rPr>
              <a:t>, *</a:t>
            </a:r>
            <a:r>
              <a:rPr lang="en-US" sz="1400" dirty="0" err="1">
                <a:latin typeface="Lucida Console" panose="020B0609040504020204" pitchFamily="49" charset="0"/>
              </a:rPr>
              <a:t>d_z</a:t>
            </a:r>
            <a:r>
              <a:rPr lang="en-US" sz="1400" dirty="0">
                <a:latin typeface="Lucida Console" panose="020B0609040504020204" pitchFamily="49" charset="0"/>
              </a:rPr>
              <a:t>;</a:t>
            </a:r>
          </a:p>
          <a:p>
            <a:pPr>
              <a:lnSpc>
                <a:spcPct val="100000"/>
              </a:lnSpc>
              <a:spcBef>
                <a:spcPts val="0"/>
              </a:spcBef>
              <a:spcAft>
                <a:spcPts val="0"/>
              </a:spcAft>
            </a:pPr>
            <a:r>
              <a:rPr lang="en-US" sz="1400" dirty="0">
                <a:latin typeface="Lucida Console" panose="020B0609040504020204" pitchFamily="49" charset="0"/>
              </a:rPr>
              <a:t>  </a:t>
            </a:r>
            <a:r>
              <a:rPr lang="en-US" sz="1400" dirty="0" err="1">
                <a:latin typeface="Lucida Console" panose="020B0609040504020204" pitchFamily="49" charset="0"/>
              </a:rPr>
              <a:t>cudaMalloc</a:t>
            </a:r>
            <a:r>
              <a:rPr lang="en-US" sz="1400" dirty="0">
                <a:latin typeface="Lucida Console" panose="020B0609040504020204" pitchFamily="49" charset="0"/>
              </a:rPr>
              <a:t>(&amp;</a:t>
            </a:r>
            <a:r>
              <a:rPr lang="en-US" sz="1400" dirty="0" err="1">
                <a:latin typeface="Lucida Console" panose="020B0609040504020204" pitchFamily="49" charset="0"/>
              </a:rPr>
              <a:t>d_x</a:t>
            </a:r>
            <a:r>
              <a:rPr lang="en-US" sz="1400" dirty="0">
                <a:latin typeface="Lucida Console" panose="020B0609040504020204" pitchFamily="49" charset="0"/>
              </a:rPr>
              <a:t>, size); </a:t>
            </a:r>
            <a:r>
              <a:rPr lang="en-US" sz="1400" dirty="0" err="1">
                <a:latin typeface="Lucida Console" panose="020B0609040504020204" pitchFamily="49" charset="0"/>
              </a:rPr>
              <a:t>cudaMalloc</a:t>
            </a:r>
            <a:r>
              <a:rPr lang="en-US" sz="1400" dirty="0">
                <a:latin typeface="Lucida Console" panose="020B0609040504020204" pitchFamily="49" charset="0"/>
              </a:rPr>
              <a:t>(&amp;</a:t>
            </a:r>
            <a:r>
              <a:rPr lang="en-US" sz="1400" dirty="0" err="1">
                <a:latin typeface="Lucida Console" panose="020B0609040504020204" pitchFamily="49" charset="0"/>
              </a:rPr>
              <a:t>d_y</a:t>
            </a:r>
            <a:r>
              <a:rPr lang="en-US" sz="1400" dirty="0">
                <a:latin typeface="Lucida Console" panose="020B0609040504020204" pitchFamily="49" charset="0"/>
              </a:rPr>
              <a:t>, size); </a:t>
            </a:r>
            <a:r>
              <a:rPr lang="en-US" sz="1400" dirty="0" err="1">
                <a:latin typeface="Lucida Console" panose="020B0609040504020204" pitchFamily="49" charset="0"/>
              </a:rPr>
              <a:t>cudaMalloc</a:t>
            </a:r>
            <a:r>
              <a:rPr lang="en-US" sz="1400" dirty="0">
                <a:latin typeface="Lucida Console" panose="020B0609040504020204" pitchFamily="49" charset="0"/>
              </a:rPr>
              <a:t>(&amp;</a:t>
            </a:r>
            <a:r>
              <a:rPr lang="en-US" sz="1400" dirty="0" err="1">
                <a:latin typeface="Lucida Console" panose="020B0609040504020204" pitchFamily="49" charset="0"/>
              </a:rPr>
              <a:t>d_z</a:t>
            </a:r>
            <a:r>
              <a:rPr lang="en-US" sz="1400" dirty="0">
                <a:latin typeface="Lucida Console" panose="020B0609040504020204" pitchFamily="49" charset="0"/>
              </a:rPr>
              <a:t>, size);</a:t>
            </a:r>
          </a:p>
          <a:p>
            <a:pPr>
              <a:lnSpc>
                <a:spcPct val="100000"/>
              </a:lnSpc>
              <a:spcBef>
                <a:spcPts val="0"/>
              </a:spcBef>
              <a:spcAft>
                <a:spcPts val="0"/>
              </a:spcAft>
            </a:pPr>
            <a:r>
              <a:rPr lang="en-US" sz="1400" dirty="0">
                <a:latin typeface="Lucida Console" panose="020B0609040504020204" pitchFamily="49" charset="0"/>
              </a:rPr>
              <a:t>  </a:t>
            </a:r>
            <a:r>
              <a:rPr lang="en-US" sz="1400" dirty="0" err="1">
                <a:latin typeface="Lucida Console" panose="020B0609040504020204" pitchFamily="49" charset="0"/>
              </a:rPr>
              <a:t>cudaMemcpy</a:t>
            </a:r>
            <a:r>
              <a:rPr lang="en-US" sz="1400" dirty="0">
                <a:latin typeface="Lucida Console" panose="020B0609040504020204" pitchFamily="49" charset="0"/>
              </a:rPr>
              <a:t>(</a:t>
            </a:r>
            <a:r>
              <a:rPr lang="en-US" sz="1400" dirty="0" err="1">
                <a:latin typeface="Lucida Console" panose="020B0609040504020204" pitchFamily="49" charset="0"/>
              </a:rPr>
              <a:t>d_x</a:t>
            </a:r>
            <a:r>
              <a:rPr lang="en-US" sz="1400" dirty="0">
                <a:latin typeface="Lucida Console" panose="020B0609040504020204" pitchFamily="49" charset="0"/>
              </a:rPr>
              <a:t>, x, size, </a:t>
            </a:r>
            <a:r>
              <a:rPr lang="en-US" sz="1400" dirty="0" err="1">
                <a:latin typeface="Lucida Console" panose="020B0609040504020204" pitchFamily="49" charset="0"/>
              </a:rPr>
              <a:t>cudaMemcpyHostToDevice</a:t>
            </a:r>
            <a:r>
              <a:rPr lang="en-US" sz="1400" dirty="0">
                <a:latin typeface="Lucida Console" panose="020B0609040504020204" pitchFamily="49" charset="0"/>
              </a:rPr>
              <a:t>);</a:t>
            </a:r>
          </a:p>
          <a:p>
            <a:pPr>
              <a:lnSpc>
                <a:spcPct val="100000"/>
              </a:lnSpc>
              <a:spcBef>
                <a:spcPts val="0"/>
              </a:spcBef>
              <a:spcAft>
                <a:spcPts val="0"/>
              </a:spcAft>
            </a:pPr>
            <a:r>
              <a:rPr lang="en-US" sz="1400" dirty="0">
                <a:latin typeface="Lucida Console" panose="020B0609040504020204" pitchFamily="49" charset="0"/>
              </a:rPr>
              <a:t>  </a:t>
            </a:r>
            <a:r>
              <a:rPr lang="en-US" sz="1400" dirty="0" err="1">
                <a:latin typeface="Lucida Console" panose="020B0609040504020204" pitchFamily="49" charset="0"/>
              </a:rPr>
              <a:t>cudaMemcpy</a:t>
            </a:r>
            <a:r>
              <a:rPr lang="en-US" sz="1400" dirty="0">
                <a:latin typeface="Lucida Console" panose="020B0609040504020204" pitchFamily="49" charset="0"/>
              </a:rPr>
              <a:t>(</a:t>
            </a:r>
            <a:r>
              <a:rPr lang="en-US" sz="1400" dirty="0" err="1">
                <a:latin typeface="Lucida Console" panose="020B0609040504020204" pitchFamily="49" charset="0"/>
              </a:rPr>
              <a:t>d_y</a:t>
            </a:r>
            <a:r>
              <a:rPr lang="en-US" sz="1400" dirty="0">
                <a:latin typeface="Lucida Console" panose="020B0609040504020204" pitchFamily="49" charset="0"/>
              </a:rPr>
              <a:t>, y, size, </a:t>
            </a:r>
            <a:r>
              <a:rPr lang="en-US" sz="1400" dirty="0" err="1">
                <a:latin typeface="Lucida Console" panose="020B0609040504020204" pitchFamily="49" charset="0"/>
              </a:rPr>
              <a:t>cudaMemcpyHostToDevice</a:t>
            </a:r>
            <a:r>
              <a:rPr lang="en-US" sz="1400" dirty="0">
                <a:latin typeface="Lucida Console" panose="020B0609040504020204" pitchFamily="49" charset="0"/>
              </a:rPr>
              <a:t>);</a:t>
            </a:r>
          </a:p>
          <a:p>
            <a:pPr>
              <a:lnSpc>
                <a:spcPct val="100000"/>
              </a:lnSpc>
              <a:spcBef>
                <a:spcPts val="0"/>
              </a:spcBef>
              <a:spcAft>
                <a:spcPts val="0"/>
              </a:spcAft>
            </a:pPr>
            <a:r>
              <a:rPr lang="en-US" sz="1400" dirty="0">
                <a:latin typeface="Lucida Console" panose="020B0609040504020204" pitchFamily="49" charset="0"/>
              </a:rPr>
              <a:t>  </a:t>
            </a:r>
            <a:r>
              <a:rPr lang="en-US" sz="1400" dirty="0" err="1">
                <a:solidFill>
                  <a:srgbClr val="FF0000"/>
                </a:solidFill>
                <a:latin typeface="Lucida Console" panose="020B0609040504020204" pitchFamily="49" charset="0"/>
              </a:rPr>
              <a:t>saxpy_kernel</a:t>
            </a:r>
            <a:r>
              <a:rPr lang="en-US" sz="1400" dirty="0">
                <a:solidFill>
                  <a:srgbClr val="FF0000"/>
                </a:solidFill>
                <a:latin typeface="Lucida Console" panose="020B0609040504020204" pitchFamily="49" charset="0"/>
              </a:rPr>
              <a:t>&lt;&lt;&lt;64,256&gt;&gt;&gt;</a:t>
            </a:r>
            <a:r>
              <a:rPr lang="en-US" sz="1400" dirty="0">
                <a:latin typeface="Lucida Console" panose="020B0609040504020204" pitchFamily="49" charset="0"/>
              </a:rPr>
              <a:t>(</a:t>
            </a:r>
            <a:r>
              <a:rPr lang="en-US" sz="1400" dirty="0" err="1">
                <a:latin typeface="Lucida Console" panose="020B0609040504020204" pitchFamily="49" charset="0"/>
              </a:rPr>
              <a:t>d_x</a:t>
            </a:r>
            <a:r>
              <a:rPr lang="en-US" sz="1400" dirty="0">
                <a:latin typeface="Lucida Console" panose="020B0609040504020204" pitchFamily="49" charset="0"/>
              </a:rPr>
              <a:t>, </a:t>
            </a:r>
            <a:r>
              <a:rPr lang="en-US" sz="1400" dirty="0" err="1">
                <a:latin typeface="Lucida Console" panose="020B0609040504020204" pitchFamily="49" charset="0"/>
              </a:rPr>
              <a:t>d_y</a:t>
            </a:r>
            <a:r>
              <a:rPr lang="en-US" sz="1400" dirty="0">
                <a:latin typeface="Lucida Console" panose="020B0609040504020204" pitchFamily="49" charset="0"/>
              </a:rPr>
              <a:t>, </a:t>
            </a:r>
            <a:r>
              <a:rPr lang="en-US" sz="1400" dirty="0" err="1">
                <a:latin typeface="Lucida Console" panose="020B0609040504020204" pitchFamily="49" charset="0"/>
              </a:rPr>
              <a:t>d_z</a:t>
            </a:r>
            <a:r>
              <a:rPr lang="en-US" sz="1400" dirty="0">
                <a:latin typeface="Lucida Console" panose="020B0609040504020204" pitchFamily="49" charset="0"/>
              </a:rPr>
              <a:t>, a, n);</a:t>
            </a:r>
          </a:p>
          <a:p>
            <a:pPr>
              <a:lnSpc>
                <a:spcPct val="100000"/>
              </a:lnSpc>
              <a:spcBef>
                <a:spcPts val="0"/>
              </a:spcBef>
              <a:spcAft>
                <a:spcPts val="0"/>
              </a:spcAft>
            </a:pPr>
            <a:r>
              <a:rPr lang="en-US" sz="1400" dirty="0">
                <a:latin typeface="Lucida Console" panose="020B0609040504020204" pitchFamily="49" charset="0"/>
              </a:rPr>
              <a:t>  </a:t>
            </a:r>
            <a:r>
              <a:rPr lang="en-US" sz="1400" dirty="0" err="1">
                <a:latin typeface="Lucida Console" panose="020B0609040504020204" pitchFamily="49" charset="0"/>
              </a:rPr>
              <a:t>cudaDeviceSynchronize</a:t>
            </a:r>
            <a:r>
              <a:rPr lang="en-US" sz="1400" dirty="0">
                <a:latin typeface="Lucida Console" panose="020B0609040504020204" pitchFamily="49" charset="0"/>
              </a:rPr>
              <a:t>();</a:t>
            </a:r>
          </a:p>
          <a:p>
            <a:pPr>
              <a:lnSpc>
                <a:spcPct val="100000"/>
              </a:lnSpc>
              <a:spcBef>
                <a:spcPts val="0"/>
              </a:spcBef>
              <a:spcAft>
                <a:spcPts val="0"/>
              </a:spcAft>
            </a:pPr>
            <a:r>
              <a:rPr lang="en-US" sz="1400" dirty="0">
                <a:latin typeface="Lucida Console" panose="020B0609040504020204" pitchFamily="49" charset="0"/>
              </a:rPr>
              <a:t>  </a:t>
            </a:r>
            <a:r>
              <a:rPr lang="en-US" sz="1400" dirty="0" err="1">
                <a:latin typeface="Lucida Console" panose="020B0609040504020204" pitchFamily="49" charset="0"/>
              </a:rPr>
              <a:t>cudaMemcpy</a:t>
            </a:r>
            <a:r>
              <a:rPr lang="en-US" sz="1400" dirty="0">
                <a:latin typeface="Lucida Console" panose="020B0609040504020204" pitchFamily="49" charset="0"/>
              </a:rPr>
              <a:t>(z, </a:t>
            </a:r>
            <a:r>
              <a:rPr lang="en-US" sz="1400" dirty="0" err="1">
                <a:latin typeface="Lucida Console" panose="020B0609040504020204" pitchFamily="49" charset="0"/>
              </a:rPr>
              <a:t>d_z</a:t>
            </a:r>
            <a:r>
              <a:rPr lang="en-US" sz="1400" dirty="0">
                <a:latin typeface="Lucida Console" panose="020B0609040504020204" pitchFamily="49" charset="0"/>
              </a:rPr>
              <a:t>, size, </a:t>
            </a:r>
            <a:r>
              <a:rPr lang="en-US" sz="1400" dirty="0" err="1">
                <a:latin typeface="Lucida Console" panose="020B0609040504020204" pitchFamily="49" charset="0"/>
              </a:rPr>
              <a:t>cudaMemcpyDeviceToHost</a:t>
            </a:r>
            <a:r>
              <a:rPr lang="en-US" sz="1400" dirty="0">
                <a:latin typeface="Lucida Console" panose="020B0609040504020204" pitchFamily="49" charset="0"/>
              </a:rPr>
              <a:t>);</a:t>
            </a:r>
          </a:p>
          <a:p>
            <a:pPr>
              <a:lnSpc>
                <a:spcPct val="100000"/>
              </a:lnSpc>
              <a:spcBef>
                <a:spcPts val="0"/>
              </a:spcBef>
              <a:spcAft>
                <a:spcPts val="0"/>
              </a:spcAft>
            </a:pPr>
            <a:r>
              <a:rPr lang="en-US" sz="1400" dirty="0">
                <a:latin typeface="Lucida Console" panose="020B0609040504020204" pitchFamily="49" charset="0"/>
              </a:rPr>
              <a:t>  </a:t>
            </a:r>
            <a:r>
              <a:rPr lang="en-US" sz="1400" dirty="0" err="1">
                <a:latin typeface="Lucida Console" panose="020B0609040504020204" pitchFamily="49" charset="0"/>
              </a:rPr>
              <a:t>cudaFree</a:t>
            </a:r>
            <a:r>
              <a:rPr lang="en-US" sz="1400" dirty="0">
                <a:latin typeface="Lucida Console" panose="020B0609040504020204" pitchFamily="49" charset="0"/>
              </a:rPr>
              <a:t>(</a:t>
            </a:r>
            <a:r>
              <a:rPr lang="en-US" sz="1400" dirty="0" err="1">
                <a:latin typeface="Lucida Console" panose="020B0609040504020204" pitchFamily="49" charset="0"/>
              </a:rPr>
              <a:t>d_x</a:t>
            </a:r>
            <a:r>
              <a:rPr lang="en-US" sz="1400" dirty="0">
                <a:latin typeface="Lucida Console" panose="020B0609040504020204" pitchFamily="49" charset="0"/>
              </a:rPr>
              <a:t>); </a:t>
            </a:r>
            <a:r>
              <a:rPr lang="en-US" sz="1400" dirty="0" err="1">
                <a:latin typeface="Lucida Console" panose="020B0609040504020204" pitchFamily="49" charset="0"/>
              </a:rPr>
              <a:t>cudaFree</a:t>
            </a:r>
            <a:r>
              <a:rPr lang="en-US" sz="1400" dirty="0">
                <a:latin typeface="Lucida Console" panose="020B0609040504020204" pitchFamily="49" charset="0"/>
              </a:rPr>
              <a:t>(</a:t>
            </a:r>
            <a:r>
              <a:rPr lang="en-US" sz="1400" dirty="0" err="1">
                <a:latin typeface="Lucida Console" panose="020B0609040504020204" pitchFamily="49" charset="0"/>
              </a:rPr>
              <a:t>d_y</a:t>
            </a:r>
            <a:r>
              <a:rPr lang="en-US" sz="1400" dirty="0">
                <a:latin typeface="Lucida Console" panose="020B0609040504020204" pitchFamily="49" charset="0"/>
              </a:rPr>
              <a:t>); </a:t>
            </a:r>
            <a:r>
              <a:rPr lang="en-US" sz="1400" dirty="0" err="1">
                <a:latin typeface="Lucida Console" panose="020B0609040504020204" pitchFamily="49" charset="0"/>
              </a:rPr>
              <a:t>cudaFree</a:t>
            </a:r>
            <a:r>
              <a:rPr lang="en-US" sz="1400" dirty="0">
                <a:latin typeface="Lucida Console" panose="020B0609040504020204" pitchFamily="49" charset="0"/>
              </a:rPr>
              <a:t>(</a:t>
            </a:r>
            <a:r>
              <a:rPr lang="en-US" sz="1400" dirty="0" err="1">
                <a:latin typeface="Lucida Console" panose="020B0609040504020204" pitchFamily="49" charset="0"/>
              </a:rPr>
              <a:t>d_z</a:t>
            </a:r>
            <a:r>
              <a:rPr lang="en-US" sz="1400" dirty="0">
                <a:latin typeface="Lucida Console" panose="020B0609040504020204" pitchFamily="49" charset="0"/>
              </a:rPr>
              <a:t>);</a:t>
            </a:r>
          </a:p>
          <a:p>
            <a:pPr>
              <a:lnSpc>
                <a:spcPct val="100000"/>
              </a:lnSpc>
              <a:spcBef>
                <a:spcPts val="0"/>
              </a:spcBef>
              <a:spcAft>
                <a:spcPts val="0"/>
              </a:spcAft>
            </a:pPr>
            <a:r>
              <a:rPr lang="en-US" sz="1400" dirty="0">
                <a:latin typeface="Lucida Console" panose="020B0609040504020204" pitchFamily="49" charset="0"/>
              </a:rPr>
              <a:t>}</a:t>
            </a:r>
          </a:p>
        </p:txBody>
      </p:sp>
      <p:sp>
        <p:nvSpPr>
          <p:cNvPr id="4" name="Text Placeholder 3">
            <a:extLst>
              <a:ext uri="{FF2B5EF4-FFF2-40B4-BE49-F238E27FC236}">
                <a16:creationId xmlns:a16="http://schemas.microsoft.com/office/drawing/2014/main" id="{075E6E56-5620-4570-9EA0-257C747EFC44}"/>
              </a:ext>
            </a:extLst>
          </p:cNvPr>
          <p:cNvSpPr>
            <a:spLocks noGrp="1"/>
          </p:cNvSpPr>
          <p:nvPr>
            <p:ph type="body" sz="quarter" idx="10"/>
          </p:nvPr>
        </p:nvSpPr>
        <p:spPr/>
        <p:txBody>
          <a:bodyPr/>
          <a:lstStyle/>
          <a:p>
            <a:r>
              <a:rPr lang="en-US" dirty="0"/>
              <a:t>Example</a:t>
            </a:r>
          </a:p>
        </p:txBody>
      </p:sp>
    </p:spTree>
    <p:extLst>
      <p:ext uri="{BB962C8B-B14F-4D97-AF65-F5344CB8AC3E}">
        <p14:creationId xmlns:p14="http://schemas.microsoft.com/office/powerpoint/2010/main" val="234752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B2B5C-37D1-4AB1-B69D-391F1D4B0CE4}"/>
              </a:ext>
            </a:extLst>
          </p:cNvPr>
          <p:cNvSpPr>
            <a:spLocks noGrp="1"/>
          </p:cNvSpPr>
          <p:nvPr>
            <p:ph type="title"/>
          </p:nvPr>
        </p:nvSpPr>
        <p:spPr/>
        <p:txBody>
          <a:bodyPr/>
          <a:lstStyle/>
          <a:p>
            <a:r>
              <a:rPr lang="en-US" dirty="0"/>
              <a:t>Effective parallelism</a:t>
            </a:r>
          </a:p>
        </p:txBody>
      </p:sp>
      <p:sp>
        <p:nvSpPr>
          <p:cNvPr id="4" name="Text Placeholder 3">
            <a:extLst>
              <a:ext uri="{FF2B5EF4-FFF2-40B4-BE49-F238E27FC236}">
                <a16:creationId xmlns:a16="http://schemas.microsoft.com/office/drawing/2014/main" id="{97311C95-9F35-4ADD-AB6F-79DD077BEDEF}"/>
              </a:ext>
            </a:extLst>
          </p:cNvPr>
          <p:cNvSpPr>
            <a:spLocks noGrp="1"/>
          </p:cNvSpPr>
          <p:nvPr>
            <p:ph type="body" sz="quarter" idx="10"/>
          </p:nvPr>
        </p:nvSpPr>
        <p:spPr/>
        <p:txBody>
          <a:bodyPr/>
          <a:lstStyle/>
          <a:p>
            <a:endParaRPr lang="en-US"/>
          </a:p>
        </p:txBody>
      </p:sp>
      <p:pic>
        <p:nvPicPr>
          <p:cNvPr id="11" name="Content Placeholder 10" descr="A group of people standing in a room&#10;&#10;Description automatically generated">
            <a:extLst>
              <a:ext uri="{FF2B5EF4-FFF2-40B4-BE49-F238E27FC236}">
                <a16:creationId xmlns:a16="http://schemas.microsoft.com/office/drawing/2014/main" id="{468C1941-EFA0-4575-8856-C6659C720486}"/>
              </a:ext>
            </a:extLst>
          </p:cNvPr>
          <p:cNvPicPr>
            <a:picLocks noGrp="1" noChangeAspect="1"/>
          </p:cNvPicPr>
          <p:nvPr>
            <p:ph idx="1"/>
          </p:nvPr>
        </p:nvPicPr>
        <p:blipFill rotWithShape="1">
          <a:blip r:embed="rId3"/>
          <a:srcRect t="16290"/>
          <a:stretch/>
        </p:blipFill>
        <p:spPr>
          <a:xfrm>
            <a:off x="2265795" y="1784996"/>
            <a:ext cx="6441209" cy="4043944"/>
          </a:xfrm>
        </p:spPr>
      </p:pic>
    </p:spTree>
    <p:extLst>
      <p:ext uri="{BB962C8B-B14F-4D97-AF65-F5344CB8AC3E}">
        <p14:creationId xmlns:p14="http://schemas.microsoft.com/office/powerpoint/2010/main" val="144147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B284-7D6E-4D32-9F27-04387616781D}"/>
              </a:ext>
            </a:extLst>
          </p:cNvPr>
          <p:cNvSpPr>
            <a:spLocks noGrp="1"/>
          </p:cNvSpPr>
          <p:nvPr>
            <p:ph type="title"/>
          </p:nvPr>
        </p:nvSpPr>
        <p:spPr/>
        <p:txBody>
          <a:bodyPr/>
          <a:lstStyle/>
          <a:p>
            <a:r>
              <a:rPr lang="en-US" dirty="0"/>
              <a:t>CUDA</a:t>
            </a:r>
          </a:p>
        </p:txBody>
      </p:sp>
      <p:sp>
        <p:nvSpPr>
          <p:cNvPr id="3" name="Content Placeholder 2">
            <a:extLst>
              <a:ext uri="{FF2B5EF4-FFF2-40B4-BE49-F238E27FC236}">
                <a16:creationId xmlns:a16="http://schemas.microsoft.com/office/drawing/2014/main" id="{19C8BDF9-5D42-4796-8F36-ED07A3FCE82D}"/>
              </a:ext>
            </a:extLst>
          </p:cNvPr>
          <p:cNvSpPr>
            <a:spLocks noGrp="1"/>
          </p:cNvSpPr>
          <p:nvPr>
            <p:ph idx="1"/>
          </p:nvPr>
        </p:nvSpPr>
        <p:spPr/>
        <p:txBody>
          <a:bodyPr/>
          <a:lstStyle/>
          <a:p>
            <a:pPr>
              <a:lnSpc>
                <a:spcPct val="100000"/>
              </a:lnSpc>
              <a:spcBef>
                <a:spcPts val="0"/>
              </a:spcBef>
              <a:spcAft>
                <a:spcPts val="0"/>
              </a:spcAft>
            </a:pPr>
            <a:r>
              <a:rPr lang="en-US" sz="1400" dirty="0">
                <a:latin typeface="Lucida Console" panose="020B0609040504020204" pitchFamily="49" charset="0"/>
              </a:rPr>
              <a:t>__global__ void </a:t>
            </a:r>
            <a:r>
              <a:rPr lang="en-US" sz="1400" dirty="0" err="1">
                <a:latin typeface="Lucida Console" panose="020B0609040504020204" pitchFamily="49" charset="0"/>
              </a:rPr>
              <a:t>saxpy_kernel</a:t>
            </a:r>
            <a:r>
              <a:rPr lang="en-US" sz="1400" dirty="0">
                <a:latin typeface="Lucida Console" panose="020B0609040504020204" pitchFamily="49" charset="0"/>
              </a:rPr>
              <a:t>(float* x, float* y, float* z, float a, int n) {</a:t>
            </a:r>
          </a:p>
          <a:p>
            <a:pPr>
              <a:lnSpc>
                <a:spcPct val="100000"/>
              </a:lnSpc>
              <a:spcBef>
                <a:spcPts val="0"/>
              </a:spcBef>
              <a:spcAft>
                <a:spcPts val="0"/>
              </a:spcAft>
            </a:pPr>
            <a:r>
              <a:rPr lang="en-US" sz="1400" dirty="0">
                <a:latin typeface="Lucida Console" panose="020B0609040504020204" pitchFamily="49" charset="0"/>
              </a:rPr>
              <a:t>  for (int </a:t>
            </a:r>
            <a:r>
              <a:rPr lang="en-US" sz="1400" dirty="0" err="1">
                <a:latin typeface="Lucida Console" panose="020B0609040504020204" pitchFamily="49" charset="0"/>
              </a:rPr>
              <a:t>i</a:t>
            </a:r>
            <a:r>
              <a:rPr lang="en-US" sz="1400" dirty="0">
                <a:latin typeface="Lucida Console" panose="020B0609040504020204" pitchFamily="49" charset="0"/>
              </a:rPr>
              <a:t> = </a:t>
            </a:r>
            <a:r>
              <a:rPr lang="en-US" sz="1400" dirty="0" err="1">
                <a:solidFill>
                  <a:srgbClr val="FF0000"/>
                </a:solidFill>
                <a:latin typeface="Lucida Console" panose="020B0609040504020204" pitchFamily="49" charset="0"/>
              </a:rPr>
              <a:t>blockIdx.x</a:t>
            </a:r>
            <a:r>
              <a:rPr lang="en-US" sz="1400" dirty="0">
                <a:solidFill>
                  <a:srgbClr val="FF0000"/>
                </a:solidFill>
                <a:latin typeface="Lucida Console" panose="020B0609040504020204" pitchFamily="49" charset="0"/>
              </a:rPr>
              <a:t> * </a:t>
            </a:r>
            <a:r>
              <a:rPr lang="en-US" sz="1400" dirty="0" err="1">
                <a:solidFill>
                  <a:srgbClr val="FF0000"/>
                </a:solidFill>
                <a:latin typeface="Lucida Console" panose="020B0609040504020204" pitchFamily="49" charset="0"/>
              </a:rPr>
              <a:t>blockDim.x</a:t>
            </a:r>
            <a:r>
              <a:rPr lang="en-US" sz="1400" dirty="0">
                <a:solidFill>
                  <a:srgbClr val="FF0000"/>
                </a:solidFill>
                <a:latin typeface="Lucida Console" panose="020B0609040504020204" pitchFamily="49" charset="0"/>
              </a:rPr>
              <a:t> + </a:t>
            </a:r>
            <a:r>
              <a:rPr lang="en-US" sz="1400" dirty="0" err="1">
                <a:solidFill>
                  <a:srgbClr val="FF0000"/>
                </a:solidFill>
                <a:latin typeface="Lucida Console" panose="020B0609040504020204" pitchFamily="49" charset="0"/>
              </a:rPr>
              <a:t>threadIdx.x</a:t>
            </a:r>
            <a:r>
              <a:rPr lang="en-US" sz="1400" dirty="0">
                <a:latin typeface="Lucida Console" panose="020B0609040504020204" pitchFamily="49" charset="0"/>
              </a:rPr>
              <a:t>; </a:t>
            </a:r>
            <a:r>
              <a:rPr lang="en-US" sz="1400" dirty="0" err="1">
                <a:latin typeface="Lucida Console" panose="020B0609040504020204" pitchFamily="49" charset="0"/>
              </a:rPr>
              <a:t>i</a:t>
            </a:r>
            <a:r>
              <a:rPr lang="en-US" sz="1400" dirty="0">
                <a:latin typeface="Lucida Console" panose="020B0609040504020204" pitchFamily="49" charset="0"/>
              </a:rPr>
              <a:t> &lt; n;</a:t>
            </a:r>
          </a:p>
          <a:p>
            <a:pPr>
              <a:lnSpc>
                <a:spcPct val="100000"/>
              </a:lnSpc>
              <a:spcBef>
                <a:spcPts val="0"/>
              </a:spcBef>
              <a:spcAft>
                <a:spcPts val="0"/>
              </a:spcAft>
            </a:pPr>
            <a:r>
              <a:rPr lang="en-US" sz="1400" dirty="0">
                <a:latin typeface="Lucida Console" panose="020B0609040504020204" pitchFamily="49" charset="0"/>
              </a:rPr>
              <a:t>       </a:t>
            </a:r>
            <a:r>
              <a:rPr lang="en-US" sz="1400" dirty="0" err="1">
                <a:latin typeface="Lucida Console" panose="020B0609040504020204" pitchFamily="49" charset="0"/>
              </a:rPr>
              <a:t>i</a:t>
            </a:r>
            <a:r>
              <a:rPr lang="en-US" sz="1400" dirty="0">
                <a:latin typeface="Lucida Console" panose="020B0609040504020204" pitchFamily="49" charset="0"/>
              </a:rPr>
              <a:t> += </a:t>
            </a:r>
            <a:r>
              <a:rPr lang="en-US" sz="1400" dirty="0" err="1">
                <a:solidFill>
                  <a:srgbClr val="FF0000"/>
                </a:solidFill>
                <a:latin typeface="Lucida Console" panose="020B0609040504020204" pitchFamily="49" charset="0"/>
              </a:rPr>
              <a:t>gridDim.x</a:t>
            </a:r>
            <a:r>
              <a:rPr lang="en-US" sz="1400" dirty="0">
                <a:solidFill>
                  <a:srgbClr val="FF0000"/>
                </a:solidFill>
                <a:latin typeface="Lucida Console" panose="020B0609040504020204" pitchFamily="49" charset="0"/>
              </a:rPr>
              <a:t> * </a:t>
            </a:r>
            <a:r>
              <a:rPr lang="en-US" sz="1400" dirty="0" err="1">
                <a:solidFill>
                  <a:srgbClr val="FF0000"/>
                </a:solidFill>
                <a:latin typeface="Lucida Console" panose="020B0609040504020204" pitchFamily="49" charset="0"/>
              </a:rPr>
              <a:t>blockDim.x</a:t>
            </a:r>
            <a:r>
              <a:rPr lang="en-US" sz="1400" dirty="0">
                <a:latin typeface="Lucida Console" panose="020B0609040504020204" pitchFamily="49" charset="0"/>
              </a:rPr>
              <a:t>) {</a:t>
            </a:r>
          </a:p>
          <a:p>
            <a:pPr>
              <a:lnSpc>
                <a:spcPct val="100000"/>
              </a:lnSpc>
              <a:spcBef>
                <a:spcPts val="0"/>
              </a:spcBef>
              <a:spcAft>
                <a:spcPts val="0"/>
              </a:spcAft>
            </a:pPr>
            <a:r>
              <a:rPr lang="en-US" sz="1400" dirty="0">
                <a:latin typeface="Lucida Console" panose="020B0609040504020204" pitchFamily="49" charset="0"/>
              </a:rPr>
              <a:t>    z[</a:t>
            </a:r>
            <a:r>
              <a:rPr lang="en-US" sz="1400" dirty="0" err="1">
                <a:latin typeface="Lucida Console" panose="020B0609040504020204" pitchFamily="49" charset="0"/>
              </a:rPr>
              <a:t>i</a:t>
            </a:r>
            <a:r>
              <a:rPr lang="en-US" sz="1400" dirty="0">
                <a:latin typeface="Lucida Console" panose="020B0609040504020204" pitchFamily="49" charset="0"/>
              </a:rPr>
              <a:t>] = a * x[</a:t>
            </a:r>
            <a:r>
              <a:rPr lang="en-US" sz="1400" dirty="0" err="1">
                <a:latin typeface="Lucida Console" panose="020B0609040504020204" pitchFamily="49" charset="0"/>
              </a:rPr>
              <a:t>i</a:t>
            </a:r>
            <a:r>
              <a:rPr lang="en-US" sz="1400" dirty="0">
                <a:latin typeface="Lucida Console" panose="020B0609040504020204" pitchFamily="49" charset="0"/>
              </a:rPr>
              <a:t>] + y[</a:t>
            </a:r>
            <a:r>
              <a:rPr lang="en-US" sz="1400" dirty="0" err="1">
                <a:latin typeface="Lucida Console" panose="020B0609040504020204" pitchFamily="49" charset="0"/>
              </a:rPr>
              <a:t>i</a:t>
            </a:r>
            <a:r>
              <a:rPr lang="en-US" sz="1400" dirty="0">
                <a:latin typeface="Lucida Console" panose="020B0609040504020204" pitchFamily="49" charset="0"/>
              </a:rPr>
              <a:t>];</a:t>
            </a:r>
          </a:p>
          <a:p>
            <a:pPr>
              <a:lnSpc>
                <a:spcPct val="100000"/>
              </a:lnSpc>
              <a:spcBef>
                <a:spcPts val="0"/>
              </a:spcBef>
              <a:spcAft>
                <a:spcPts val="0"/>
              </a:spcAft>
            </a:pPr>
            <a:r>
              <a:rPr lang="en-US" sz="1400" dirty="0">
                <a:latin typeface="Lucida Console" panose="020B0609040504020204" pitchFamily="49" charset="0"/>
              </a:rPr>
              <a:t>  }</a:t>
            </a:r>
          </a:p>
          <a:p>
            <a:pPr>
              <a:lnSpc>
                <a:spcPct val="100000"/>
              </a:lnSpc>
              <a:spcBef>
                <a:spcPts val="0"/>
              </a:spcBef>
              <a:spcAft>
                <a:spcPts val="0"/>
              </a:spcAft>
            </a:pPr>
            <a:r>
              <a:rPr lang="en-US" sz="1400" dirty="0">
                <a:latin typeface="Lucida Console" panose="020B0609040504020204" pitchFamily="49" charset="0"/>
              </a:rPr>
              <a:t>}</a:t>
            </a:r>
          </a:p>
          <a:p>
            <a:pPr>
              <a:lnSpc>
                <a:spcPct val="100000"/>
              </a:lnSpc>
              <a:spcBef>
                <a:spcPts val="0"/>
              </a:spcBef>
              <a:spcAft>
                <a:spcPts val="0"/>
              </a:spcAft>
            </a:pPr>
            <a:r>
              <a:rPr lang="en-US" sz="1400" dirty="0">
                <a:latin typeface="Lucida Console" panose="020B0609040504020204" pitchFamily="49" charset="0"/>
              </a:rPr>
              <a:t>void </a:t>
            </a:r>
            <a:r>
              <a:rPr lang="en-US" sz="1400" dirty="0" err="1">
                <a:latin typeface="Lucida Console" panose="020B0609040504020204" pitchFamily="49" charset="0"/>
              </a:rPr>
              <a:t>saxpy</a:t>
            </a:r>
            <a:r>
              <a:rPr lang="en-US" sz="1400" dirty="0">
                <a:latin typeface="Lucida Console" panose="020B0609040504020204" pitchFamily="49" charset="0"/>
              </a:rPr>
              <a:t>(float* x, float* y, float* z, float a, int n) {</a:t>
            </a:r>
          </a:p>
          <a:p>
            <a:pPr>
              <a:lnSpc>
                <a:spcPct val="100000"/>
              </a:lnSpc>
              <a:spcBef>
                <a:spcPts val="0"/>
              </a:spcBef>
              <a:spcAft>
                <a:spcPts val="0"/>
              </a:spcAft>
            </a:pPr>
            <a:r>
              <a:rPr lang="en-US" sz="1400" dirty="0">
                <a:latin typeface="Lucida Console" panose="020B0609040504020204" pitchFamily="49" charset="0"/>
              </a:rPr>
              <a:t>  </a:t>
            </a:r>
            <a:r>
              <a:rPr lang="en-US" sz="1400" dirty="0" err="1">
                <a:latin typeface="Lucida Console" panose="020B0609040504020204" pitchFamily="49" charset="0"/>
              </a:rPr>
              <a:t>size_t</a:t>
            </a:r>
            <a:r>
              <a:rPr lang="en-US" sz="1400" dirty="0">
                <a:latin typeface="Lucida Console" panose="020B0609040504020204" pitchFamily="49" charset="0"/>
              </a:rPr>
              <a:t> size = n * </a:t>
            </a:r>
            <a:r>
              <a:rPr lang="en-US" sz="1400" dirty="0" err="1">
                <a:latin typeface="Lucida Console" panose="020B0609040504020204" pitchFamily="49" charset="0"/>
              </a:rPr>
              <a:t>sizeof</a:t>
            </a:r>
            <a:r>
              <a:rPr lang="en-US" sz="1400" dirty="0">
                <a:latin typeface="Lucida Console" panose="020B0609040504020204" pitchFamily="49" charset="0"/>
              </a:rPr>
              <a:t>(float);</a:t>
            </a:r>
          </a:p>
          <a:p>
            <a:pPr>
              <a:lnSpc>
                <a:spcPct val="100000"/>
              </a:lnSpc>
              <a:spcBef>
                <a:spcPts val="0"/>
              </a:spcBef>
              <a:spcAft>
                <a:spcPts val="0"/>
              </a:spcAft>
            </a:pPr>
            <a:r>
              <a:rPr lang="en-US" sz="1400" dirty="0">
                <a:latin typeface="Lucida Console" panose="020B0609040504020204" pitchFamily="49" charset="0"/>
              </a:rPr>
              <a:t>  float *</a:t>
            </a:r>
            <a:r>
              <a:rPr lang="en-US" sz="1400" dirty="0" err="1">
                <a:latin typeface="Lucida Console" panose="020B0609040504020204" pitchFamily="49" charset="0"/>
              </a:rPr>
              <a:t>d_x</a:t>
            </a:r>
            <a:r>
              <a:rPr lang="en-US" sz="1400" dirty="0">
                <a:latin typeface="Lucida Console" panose="020B0609040504020204" pitchFamily="49" charset="0"/>
              </a:rPr>
              <a:t>, *</a:t>
            </a:r>
            <a:r>
              <a:rPr lang="en-US" sz="1400" dirty="0" err="1">
                <a:latin typeface="Lucida Console" panose="020B0609040504020204" pitchFamily="49" charset="0"/>
              </a:rPr>
              <a:t>d_y</a:t>
            </a:r>
            <a:r>
              <a:rPr lang="en-US" sz="1400" dirty="0">
                <a:latin typeface="Lucida Console" panose="020B0609040504020204" pitchFamily="49" charset="0"/>
              </a:rPr>
              <a:t>, *</a:t>
            </a:r>
            <a:r>
              <a:rPr lang="en-US" sz="1400" dirty="0" err="1">
                <a:latin typeface="Lucida Console" panose="020B0609040504020204" pitchFamily="49" charset="0"/>
              </a:rPr>
              <a:t>d_z</a:t>
            </a:r>
            <a:r>
              <a:rPr lang="en-US" sz="1400" dirty="0">
                <a:latin typeface="Lucida Console" panose="020B0609040504020204" pitchFamily="49" charset="0"/>
              </a:rPr>
              <a:t>;</a:t>
            </a:r>
          </a:p>
          <a:p>
            <a:pPr>
              <a:lnSpc>
                <a:spcPct val="100000"/>
              </a:lnSpc>
              <a:spcBef>
                <a:spcPts val="0"/>
              </a:spcBef>
              <a:spcAft>
                <a:spcPts val="0"/>
              </a:spcAft>
            </a:pPr>
            <a:r>
              <a:rPr lang="en-US" sz="1400" dirty="0">
                <a:latin typeface="Lucida Console" panose="020B0609040504020204" pitchFamily="49" charset="0"/>
              </a:rPr>
              <a:t>  </a:t>
            </a:r>
            <a:r>
              <a:rPr lang="en-US" sz="1400" dirty="0" err="1">
                <a:latin typeface="Lucida Console" panose="020B0609040504020204" pitchFamily="49" charset="0"/>
              </a:rPr>
              <a:t>cudaMalloc</a:t>
            </a:r>
            <a:r>
              <a:rPr lang="en-US" sz="1400" dirty="0">
                <a:latin typeface="Lucida Console" panose="020B0609040504020204" pitchFamily="49" charset="0"/>
              </a:rPr>
              <a:t>(&amp;</a:t>
            </a:r>
            <a:r>
              <a:rPr lang="en-US" sz="1400" dirty="0" err="1">
                <a:latin typeface="Lucida Console" panose="020B0609040504020204" pitchFamily="49" charset="0"/>
              </a:rPr>
              <a:t>d_x</a:t>
            </a:r>
            <a:r>
              <a:rPr lang="en-US" sz="1400" dirty="0">
                <a:latin typeface="Lucida Console" panose="020B0609040504020204" pitchFamily="49" charset="0"/>
              </a:rPr>
              <a:t>, size); </a:t>
            </a:r>
            <a:r>
              <a:rPr lang="en-US" sz="1400" dirty="0" err="1">
                <a:latin typeface="Lucida Console" panose="020B0609040504020204" pitchFamily="49" charset="0"/>
              </a:rPr>
              <a:t>cudaMalloc</a:t>
            </a:r>
            <a:r>
              <a:rPr lang="en-US" sz="1400" dirty="0">
                <a:latin typeface="Lucida Console" panose="020B0609040504020204" pitchFamily="49" charset="0"/>
              </a:rPr>
              <a:t>(&amp;</a:t>
            </a:r>
            <a:r>
              <a:rPr lang="en-US" sz="1400" dirty="0" err="1">
                <a:latin typeface="Lucida Console" panose="020B0609040504020204" pitchFamily="49" charset="0"/>
              </a:rPr>
              <a:t>d_y</a:t>
            </a:r>
            <a:r>
              <a:rPr lang="en-US" sz="1400" dirty="0">
                <a:latin typeface="Lucida Console" panose="020B0609040504020204" pitchFamily="49" charset="0"/>
              </a:rPr>
              <a:t>, size); </a:t>
            </a:r>
            <a:r>
              <a:rPr lang="en-US" sz="1400" dirty="0" err="1">
                <a:latin typeface="Lucida Console" panose="020B0609040504020204" pitchFamily="49" charset="0"/>
              </a:rPr>
              <a:t>cudaMalloc</a:t>
            </a:r>
            <a:r>
              <a:rPr lang="en-US" sz="1400" dirty="0">
                <a:latin typeface="Lucida Console" panose="020B0609040504020204" pitchFamily="49" charset="0"/>
              </a:rPr>
              <a:t>(&amp;</a:t>
            </a:r>
            <a:r>
              <a:rPr lang="en-US" sz="1400" dirty="0" err="1">
                <a:latin typeface="Lucida Console" panose="020B0609040504020204" pitchFamily="49" charset="0"/>
              </a:rPr>
              <a:t>d_z</a:t>
            </a:r>
            <a:r>
              <a:rPr lang="en-US" sz="1400" dirty="0">
                <a:latin typeface="Lucida Console" panose="020B0609040504020204" pitchFamily="49" charset="0"/>
              </a:rPr>
              <a:t>, size);</a:t>
            </a:r>
          </a:p>
          <a:p>
            <a:pPr>
              <a:lnSpc>
                <a:spcPct val="100000"/>
              </a:lnSpc>
              <a:spcBef>
                <a:spcPts val="0"/>
              </a:spcBef>
              <a:spcAft>
                <a:spcPts val="0"/>
              </a:spcAft>
            </a:pPr>
            <a:r>
              <a:rPr lang="en-US" sz="1400" dirty="0">
                <a:latin typeface="Lucida Console" panose="020B0609040504020204" pitchFamily="49" charset="0"/>
              </a:rPr>
              <a:t>  </a:t>
            </a:r>
            <a:r>
              <a:rPr lang="en-US" sz="1400" dirty="0" err="1">
                <a:latin typeface="Lucida Console" panose="020B0609040504020204" pitchFamily="49" charset="0"/>
              </a:rPr>
              <a:t>cudaMemcpy</a:t>
            </a:r>
            <a:r>
              <a:rPr lang="en-US" sz="1400" dirty="0">
                <a:latin typeface="Lucida Console" panose="020B0609040504020204" pitchFamily="49" charset="0"/>
              </a:rPr>
              <a:t>(</a:t>
            </a:r>
            <a:r>
              <a:rPr lang="en-US" sz="1400" dirty="0" err="1">
                <a:latin typeface="Lucida Console" panose="020B0609040504020204" pitchFamily="49" charset="0"/>
              </a:rPr>
              <a:t>d_x</a:t>
            </a:r>
            <a:r>
              <a:rPr lang="en-US" sz="1400" dirty="0">
                <a:latin typeface="Lucida Console" panose="020B0609040504020204" pitchFamily="49" charset="0"/>
              </a:rPr>
              <a:t>, x, size, </a:t>
            </a:r>
            <a:r>
              <a:rPr lang="en-US" sz="1400" dirty="0" err="1">
                <a:latin typeface="Lucida Console" panose="020B0609040504020204" pitchFamily="49" charset="0"/>
              </a:rPr>
              <a:t>cudaMemcpyHostToDevice</a:t>
            </a:r>
            <a:r>
              <a:rPr lang="en-US" sz="1400" dirty="0">
                <a:latin typeface="Lucida Console" panose="020B0609040504020204" pitchFamily="49" charset="0"/>
              </a:rPr>
              <a:t>);</a:t>
            </a:r>
          </a:p>
          <a:p>
            <a:pPr>
              <a:lnSpc>
                <a:spcPct val="100000"/>
              </a:lnSpc>
              <a:spcBef>
                <a:spcPts val="0"/>
              </a:spcBef>
              <a:spcAft>
                <a:spcPts val="0"/>
              </a:spcAft>
            </a:pPr>
            <a:r>
              <a:rPr lang="en-US" sz="1400" dirty="0">
                <a:latin typeface="Lucida Console" panose="020B0609040504020204" pitchFamily="49" charset="0"/>
              </a:rPr>
              <a:t>  </a:t>
            </a:r>
            <a:r>
              <a:rPr lang="en-US" sz="1400" dirty="0" err="1">
                <a:latin typeface="Lucida Console" panose="020B0609040504020204" pitchFamily="49" charset="0"/>
              </a:rPr>
              <a:t>cudaMemcpy</a:t>
            </a:r>
            <a:r>
              <a:rPr lang="en-US" sz="1400" dirty="0">
                <a:latin typeface="Lucida Console" panose="020B0609040504020204" pitchFamily="49" charset="0"/>
              </a:rPr>
              <a:t>(</a:t>
            </a:r>
            <a:r>
              <a:rPr lang="en-US" sz="1400" dirty="0" err="1">
                <a:latin typeface="Lucida Console" panose="020B0609040504020204" pitchFamily="49" charset="0"/>
              </a:rPr>
              <a:t>d_y</a:t>
            </a:r>
            <a:r>
              <a:rPr lang="en-US" sz="1400" dirty="0">
                <a:latin typeface="Lucida Console" panose="020B0609040504020204" pitchFamily="49" charset="0"/>
              </a:rPr>
              <a:t>, y, size, </a:t>
            </a:r>
            <a:r>
              <a:rPr lang="en-US" sz="1400" dirty="0" err="1">
                <a:latin typeface="Lucida Console" panose="020B0609040504020204" pitchFamily="49" charset="0"/>
              </a:rPr>
              <a:t>cudaMemcpyHostToDevice</a:t>
            </a:r>
            <a:r>
              <a:rPr lang="en-US" sz="1400" dirty="0">
                <a:latin typeface="Lucida Console" panose="020B0609040504020204" pitchFamily="49" charset="0"/>
              </a:rPr>
              <a:t>);</a:t>
            </a:r>
          </a:p>
          <a:p>
            <a:pPr>
              <a:lnSpc>
                <a:spcPct val="100000"/>
              </a:lnSpc>
              <a:spcBef>
                <a:spcPts val="0"/>
              </a:spcBef>
              <a:spcAft>
                <a:spcPts val="0"/>
              </a:spcAft>
            </a:pPr>
            <a:r>
              <a:rPr lang="en-US" sz="1400" dirty="0">
                <a:latin typeface="Lucida Console" panose="020B0609040504020204" pitchFamily="49" charset="0"/>
              </a:rPr>
              <a:t>  </a:t>
            </a:r>
            <a:r>
              <a:rPr lang="en-US" sz="1400" dirty="0" err="1">
                <a:latin typeface="Lucida Console" panose="020B0609040504020204" pitchFamily="49" charset="0"/>
              </a:rPr>
              <a:t>saxpy_kernel</a:t>
            </a:r>
            <a:r>
              <a:rPr lang="en-US" sz="1400" dirty="0">
                <a:latin typeface="Lucida Console" panose="020B0609040504020204" pitchFamily="49" charset="0"/>
              </a:rPr>
              <a:t>&lt;&lt;&lt;64,256&gt;&gt;&gt;(</a:t>
            </a:r>
            <a:r>
              <a:rPr lang="en-US" sz="1400" dirty="0" err="1">
                <a:latin typeface="Lucida Console" panose="020B0609040504020204" pitchFamily="49" charset="0"/>
              </a:rPr>
              <a:t>d_x</a:t>
            </a:r>
            <a:r>
              <a:rPr lang="en-US" sz="1400" dirty="0">
                <a:latin typeface="Lucida Console" panose="020B0609040504020204" pitchFamily="49" charset="0"/>
              </a:rPr>
              <a:t>, </a:t>
            </a:r>
            <a:r>
              <a:rPr lang="en-US" sz="1400" dirty="0" err="1">
                <a:latin typeface="Lucida Console" panose="020B0609040504020204" pitchFamily="49" charset="0"/>
              </a:rPr>
              <a:t>d_y</a:t>
            </a:r>
            <a:r>
              <a:rPr lang="en-US" sz="1400" dirty="0">
                <a:latin typeface="Lucida Console" panose="020B0609040504020204" pitchFamily="49" charset="0"/>
              </a:rPr>
              <a:t>, </a:t>
            </a:r>
            <a:r>
              <a:rPr lang="en-US" sz="1400" dirty="0" err="1">
                <a:latin typeface="Lucida Console" panose="020B0609040504020204" pitchFamily="49" charset="0"/>
              </a:rPr>
              <a:t>d_z</a:t>
            </a:r>
            <a:r>
              <a:rPr lang="en-US" sz="1400" dirty="0">
                <a:latin typeface="Lucida Console" panose="020B0609040504020204" pitchFamily="49" charset="0"/>
              </a:rPr>
              <a:t>, a, n);</a:t>
            </a:r>
          </a:p>
          <a:p>
            <a:pPr>
              <a:lnSpc>
                <a:spcPct val="100000"/>
              </a:lnSpc>
              <a:spcBef>
                <a:spcPts val="0"/>
              </a:spcBef>
              <a:spcAft>
                <a:spcPts val="0"/>
              </a:spcAft>
            </a:pPr>
            <a:r>
              <a:rPr lang="en-US" sz="1400" dirty="0">
                <a:latin typeface="Lucida Console" panose="020B0609040504020204" pitchFamily="49" charset="0"/>
              </a:rPr>
              <a:t>  </a:t>
            </a:r>
            <a:r>
              <a:rPr lang="en-US" sz="1400" dirty="0" err="1">
                <a:latin typeface="Lucida Console" panose="020B0609040504020204" pitchFamily="49" charset="0"/>
              </a:rPr>
              <a:t>cudaDeviceSynchronize</a:t>
            </a:r>
            <a:r>
              <a:rPr lang="en-US" sz="1400" dirty="0">
                <a:latin typeface="Lucida Console" panose="020B0609040504020204" pitchFamily="49" charset="0"/>
              </a:rPr>
              <a:t>();</a:t>
            </a:r>
          </a:p>
          <a:p>
            <a:pPr>
              <a:lnSpc>
                <a:spcPct val="100000"/>
              </a:lnSpc>
              <a:spcBef>
                <a:spcPts val="0"/>
              </a:spcBef>
              <a:spcAft>
                <a:spcPts val="0"/>
              </a:spcAft>
            </a:pPr>
            <a:r>
              <a:rPr lang="en-US" sz="1400" dirty="0">
                <a:latin typeface="Lucida Console" panose="020B0609040504020204" pitchFamily="49" charset="0"/>
              </a:rPr>
              <a:t>  </a:t>
            </a:r>
            <a:r>
              <a:rPr lang="en-US" sz="1400" dirty="0" err="1">
                <a:latin typeface="Lucida Console" panose="020B0609040504020204" pitchFamily="49" charset="0"/>
              </a:rPr>
              <a:t>cudaMemcpy</a:t>
            </a:r>
            <a:r>
              <a:rPr lang="en-US" sz="1400" dirty="0">
                <a:latin typeface="Lucida Console" panose="020B0609040504020204" pitchFamily="49" charset="0"/>
              </a:rPr>
              <a:t>(z, </a:t>
            </a:r>
            <a:r>
              <a:rPr lang="en-US" sz="1400" dirty="0" err="1">
                <a:latin typeface="Lucida Console" panose="020B0609040504020204" pitchFamily="49" charset="0"/>
              </a:rPr>
              <a:t>d_z</a:t>
            </a:r>
            <a:r>
              <a:rPr lang="en-US" sz="1400" dirty="0">
                <a:latin typeface="Lucida Console" panose="020B0609040504020204" pitchFamily="49" charset="0"/>
              </a:rPr>
              <a:t>, size, </a:t>
            </a:r>
            <a:r>
              <a:rPr lang="en-US" sz="1400" dirty="0" err="1">
                <a:latin typeface="Lucida Console" panose="020B0609040504020204" pitchFamily="49" charset="0"/>
              </a:rPr>
              <a:t>cudaMemcpyDeviceToHost</a:t>
            </a:r>
            <a:r>
              <a:rPr lang="en-US" sz="1400" dirty="0">
                <a:latin typeface="Lucida Console" panose="020B0609040504020204" pitchFamily="49" charset="0"/>
              </a:rPr>
              <a:t>);</a:t>
            </a:r>
          </a:p>
          <a:p>
            <a:pPr>
              <a:lnSpc>
                <a:spcPct val="100000"/>
              </a:lnSpc>
              <a:spcBef>
                <a:spcPts val="0"/>
              </a:spcBef>
              <a:spcAft>
                <a:spcPts val="0"/>
              </a:spcAft>
            </a:pPr>
            <a:r>
              <a:rPr lang="en-US" sz="1400" dirty="0">
                <a:latin typeface="Lucida Console" panose="020B0609040504020204" pitchFamily="49" charset="0"/>
              </a:rPr>
              <a:t>  </a:t>
            </a:r>
            <a:r>
              <a:rPr lang="en-US" sz="1400" dirty="0" err="1">
                <a:latin typeface="Lucida Console" panose="020B0609040504020204" pitchFamily="49" charset="0"/>
              </a:rPr>
              <a:t>cudaFree</a:t>
            </a:r>
            <a:r>
              <a:rPr lang="en-US" sz="1400" dirty="0">
                <a:latin typeface="Lucida Console" panose="020B0609040504020204" pitchFamily="49" charset="0"/>
              </a:rPr>
              <a:t>(</a:t>
            </a:r>
            <a:r>
              <a:rPr lang="en-US" sz="1400" dirty="0" err="1">
                <a:latin typeface="Lucida Console" panose="020B0609040504020204" pitchFamily="49" charset="0"/>
              </a:rPr>
              <a:t>d_x</a:t>
            </a:r>
            <a:r>
              <a:rPr lang="en-US" sz="1400" dirty="0">
                <a:latin typeface="Lucida Console" panose="020B0609040504020204" pitchFamily="49" charset="0"/>
              </a:rPr>
              <a:t>); </a:t>
            </a:r>
            <a:r>
              <a:rPr lang="en-US" sz="1400" dirty="0" err="1">
                <a:latin typeface="Lucida Console" panose="020B0609040504020204" pitchFamily="49" charset="0"/>
              </a:rPr>
              <a:t>cudaFree</a:t>
            </a:r>
            <a:r>
              <a:rPr lang="en-US" sz="1400" dirty="0">
                <a:latin typeface="Lucida Console" panose="020B0609040504020204" pitchFamily="49" charset="0"/>
              </a:rPr>
              <a:t>(</a:t>
            </a:r>
            <a:r>
              <a:rPr lang="en-US" sz="1400" dirty="0" err="1">
                <a:latin typeface="Lucida Console" panose="020B0609040504020204" pitchFamily="49" charset="0"/>
              </a:rPr>
              <a:t>d_y</a:t>
            </a:r>
            <a:r>
              <a:rPr lang="en-US" sz="1400" dirty="0">
                <a:latin typeface="Lucida Console" panose="020B0609040504020204" pitchFamily="49" charset="0"/>
              </a:rPr>
              <a:t>); </a:t>
            </a:r>
            <a:r>
              <a:rPr lang="en-US" sz="1400" dirty="0" err="1">
                <a:latin typeface="Lucida Console" panose="020B0609040504020204" pitchFamily="49" charset="0"/>
              </a:rPr>
              <a:t>cudaFree</a:t>
            </a:r>
            <a:r>
              <a:rPr lang="en-US" sz="1400" dirty="0">
                <a:latin typeface="Lucida Console" panose="020B0609040504020204" pitchFamily="49" charset="0"/>
              </a:rPr>
              <a:t>(</a:t>
            </a:r>
            <a:r>
              <a:rPr lang="en-US" sz="1400" dirty="0" err="1">
                <a:latin typeface="Lucida Console" panose="020B0609040504020204" pitchFamily="49" charset="0"/>
              </a:rPr>
              <a:t>d_z</a:t>
            </a:r>
            <a:r>
              <a:rPr lang="en-US" sz="1400" dirty="0">
                <a:latin typeface="Lucida Console" panose="020B0609040504020204" pitchFamily="49" charset="0"/>
              </a:rPr>
              <a:t>);</a:t>
            </a:r>
          </a:p>
          <a:p>
            <a:pPr>
              <a:lnSpc>
                <a:spcPct val="100000"/>
              </a:lnSpc>
              <a:spcBef>
                <a:spcPts val="0"/>
              </a:spcBef>
              <a:spcAft>
                <a:spcPts val="0"/>
              </a:spcAft>
            </a:pPr>
            <a:r>
              <a:rPr lang="en-US" sz="1400" dirty="0">
                <a:latin typeface="Lucida Console" panose="020B0609040504020204" pitchFamily="49" charset="0"/>
              </a:rPr>
              <a:t>}</a:t>
            </a:r>
          </a:p>
        </p:txBody>
      </p:sp>
      <p:sp>
        <p:nvSpPr>
          <p:cNvPr id="4" name="Text Placeholder 3">
            <a:extLst>
              <a:ext uri="{FF2B5EF4-FFF2-40B4-BE49-F238E27FC236}">
                <a16:creationId xmlns:a16="http://schemas.microsoft.com/office/drawing/2014/main" id="{075E6E56-5620-4570-9EA0-257C747EFC44}"/>
              </a:ext>
            </a:extLst>
          </p:cNvPr>
          <p:cNvSpPr>
            <a:spLocks noGrp="1"/>
          </p:cNvSpPr>
          <p:nvPr>
            <p:ph type="body" sz="quarter" idx="10"/>
          </p:nvPr>
        </p:nvSpPr>
        <p:spPr/>
        <p:txBody>
          <a:bodyPr/>
          <a:lstStyle/>
          <a:p>
            <a:r>
              <a:rPr lang="en-US" dirty="0"/>
              <a:t>Example</a:t>
            </a:r>
          </a:p>
        </p:txBody>
      </p:sp>
    </p:spTree>
    <p:extLst>
      <p:ext uri="{BB962C8B-B14F-4D97-AF65-F5344CB8AC3E}">
        <p14:creationId xmlns:p14="http://schemas.microsoft.com/office/powerpoint/2010/main" val="764211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B284-7D6E-4D32-9F27-04387616781D}"/>
              </a:ext>
            </a:extLst>
          </p:cNvPr>
          <p:cNvSpPr>
            <a:spLocks noGrp="1"/>
          </p:cNvSpPr>
          <p:nvPr>
            <p:ph type="title"/>
          </p:nvPr>
        </p:nvSpPr>
        <p:spPr/>
        <p:txBody>
          <a:bodyPr/>
          <a:lstStyle/>
          <a:p>
            <a:r>
              <a:rPr lang="en-US" dirty="0"/>
              <a:t>CUDA</a:t>
            </a:r>
          </a:p>
        </p:txBody>
      </p:sp>
      <p:sp>
        <p:nvSpPr>
          <p:cNvPr id="3" name="Content Placeholder 2">
            <a:extLst>
              <a:ext uri="{FF2B5EF4-FFF2-40B4-BE49-F238E27FC236}">
                <a16:creationId xmlns:a16="http://schemas.microsoft.com/office/drawing/2014/main" id="{19C8BDF9-5D42-4796-8F36-ED07A3FCE82D}"/>
              </a:ext>
            </a:extLst>
          </p:cNvPr>
          <p:cNvSpPr>
            <a:spLocks noGrp="1"/>
          </p:cNvSpPr>
          <p:nvPr>
            <p:ph idx="1"/>
          </p:nvPr>
        </p:nvSpPr>
        <p:spPr/>
        <p:txBody>
          <a:bodyPr/>
          <a:lstStyle/>
          <a:p>
            <a:pPr>
              <a:lnSpc>
                <a:spcPct val="100000"/>
              </a:lnSpc>
              <a:spcBef>
                <a:spcPts val="0"/>
              </a:spcBef>
              <a:spcAft>
                <a:spcPts val="0"/>
              </a:spcAft>
            </a:pPr>
            <a:r>
              <a:rPr lang="en-US" sz="1400" dirty="0">
                <a:latin typeface="Lucida Console" panose="020B0609040504020204" pitchFamily="49" charset="0"/>
              </a:rPr>
              <a:t>__global__ void </a:t>
            </a:r>
            <a:r>
              <a:rPr lang="en-US" sz="1400" dirty="0" err="1">
                <a:latin typeface="Lucida Console" panose="020B0609040504020204" pitchFamily="49" charset="0"/>
              </a:rPr>
              <a:t>saxpy_kernel</a:t>
            </a:r>
            <a:r>
              <a:rPr lang="en-US" sz="1400" dirty="0">
                <a:latin typeface="Lucida Console" panose="020B0609040504020204" pitchFamily="49" charset="0"/>
              </a:rPr>
              <a:t>(float* x, float* y, float* z, float a, int n) {</a:t>
            </a:r>
          </a:p>
          <a:p>
            <a:pPr>
              <a:lnSpc>
                <a:spcPct val="100000"/>
              </a:lnSpc>
              <a:spcBef>
                <a:spcPts val="0"/>
              </a:spcBef>
              <a:spcAft>
                <a:spcPts val="0"/>
              </a:spcAft>
            </a:pPr>
            <a:r>
              <a:rPr lang="en-US" sz="1400" dirty="0">
                <a:latin typeface="Lucida Console" panose="020B0609040504020204" pitchFamily="49" charset="0"/>
              </a:rPr>
              <a:t>  for (int </a:t>
            </a:r>
            <a:r>
              <a:rPr lang="en-US" sz="1400" dirty="0" err="1">
                <a:latin typeface="Lucida Console" panose="020B0609040504020204" pitchFamily="49" charset="0"/>
              </a:rPr>
              <a:t>i</a:t>
            </a:r>
            <a:r>
              <a:rPr lang="en-US" sz="1400" dirty="0">
                <a:latin typeface="Lucida Console" panose="020B0609040504020204" pitchFamily="49" charset="0"/>
              </a:rPr>
              <a:t> = </a:t>
            </a:r>
            <a:r>
              <a:rPr lang="en-US" sz="1400" dirty="0" err="1">
                <a:latin typeface="Lucida Console" panose="020B0609040504020204" pitchFamily="49" charset="0"/>
              </a:rPr>
              <a:t>blockIdx.x</a:t>
            </a:r>
            <a:r>
              <a:rPr lang="en-US" sz="1400" dirty="0">
                <a:latin typeface="Lucida Console" panose="020B0609040504020204" pitchFamily="49" charset="0"/>
              </a:rPr>
              <a:t> * </a:t>
            </a:r>
            <a:r>
              <a:rPr lang="en-US" sz="1400" dirty="0" err="1">
                <a:latin typeface="Lucida Console" panose="020B0609040504020204" pitchFamily="49" charset="0"/>
              </a:rPr>
              <a:t>blockDim.x</a:t>
            </a:r>
            <a:r>
              <a:rPr lang="en-US" sz="1400" dirty="0">
                <a:latin typeface="Lucida Console" panose="020B0609040504020204" pitchFamily="49" charset="0"/>
              </a:rPr>
              <a:t> + </a:t>
            </a:r>
            <a:r>
              <a:rPr lang="en-US" sz="1400" dirty="0" err="1">
                <a:latin typeface="Lucida Console" panose="020B0609040504020204" pitchFamily="49" charset="0"/>
              </a:rPr>
              <a:t>threadIdx.x</a:t>
            </a:r>
            <a:r>
              <a:rPr lang="en-US" sz="1400" dirty="0">
                <a:latin typeface="Lucida Console" panose="020B0609040504020204" pitchFamily="49" charset="0"/>
              </a:rPr>
              <a:t>; </a:t>
            </a:r>
            <a:r>
              <a:rPr lang="en-US" sz="1400" dirty="0" err="1">
                <a:latin typeface="Lucida Console" panose="020B0609040504020204" pitchFamily="49" charset="0"/>
              </a:rPr>
              <a:t>i</a:t>
            </a:r>
            <a:r>
              <a:rPr lang="en-US" sz="1400" dirty="0">
                <a:latin typeface="Lucida Console" panose="020B0609040504020204" pitchFamily="49" charset="0"/>
              </a:rPr>
              <a:t> &lt; n;</a:t>
            </a:r>
          </a:p>
          <a:p>
            <a:pPr>
              <a:lnSpc>
                <a:spcPct val="100000"/>
              </a:lnSpc>
              <a:spcBef>
                <a:spcPts val="0"/>
              </a:spcBef>
              <a:spcAft>
                <a:spcPts val="0"/>
              </a:spcAft>
            </a:pPr>
            <a:r>
              <a:rPr lang="en-US" sz="1400" dirty="0">
                <a:latin typeface="Lucida Console" panose="020B0609040504020204" pitchFamily="49" charset="0"/>
              </a:rPr>
              <a:t>       </a:t>
            </a:r>
            <a:r>
              <a:rPr lang="en-US" sz="1400" dirty="0" err="1">
                <a:latin typeface="Lucida Console" panose="020B0609040504020204" pitchFamily="49" charset="0"/>
              </a:rPr>
              <a:t>i</a:t>
            </a:r>
            <a:r>
              <a:rPr lang="en-US" sz="1400" dirty="0">
                <a:latin typeface="Lucida Console" panose="020B0609040504020204" pitchFamily="49" charset="0"/>
              </a:rPr>
              <a:t> += </a:t>
            </a:r>
            <a:r>
              <a:rPr lang="en-US" sz="1400" dirty="0" err="1">
                <a:latin typeface="Lucida Console" panose="020B0609040504020204" pitchFamily="49" charset="0"/>
              </a:rPr>
              <a:t>gridDim.x</a:t>
            </a:r>
            <a:r>
              <a:rPr lang="en-US" sz="1400" dirty="0">
                <a:latin typeface="Lucida Console" panose="020B0609040504020204" pitchFamily="49" charset="0"/>
              </a:rPr>
              <a:t> * </a:t>
            </a:r>
            <a:r>
              <a:rPr lang="en-US" sz="1400" dirty="0" err="1">
                <a:latin typeface="Lucida Console" panose="020B0609040504020204" pitchFamily="49" charset="0"/>
              </a:rPr>
              <a:t>blockDim.x</a:t>
            </a:r>
            <a:r>
              <a:rPr lang="en-US" sz="1400" dirty="0">
                <a:latin typeface="Lucida Console" panose="020B0609040504020204" pitchFamily="49" charset="0"/>
              </a:rPr>
              <a:t>) {</a:t>
            </a:r>
          </a:p>
          <a:p>
            <a:pPr>
              <a:lnSpc>
                <a:spcPct val="100000"/>
              </a:lnSpc>
              <a:spcBef>
                <a:spcPts val="0"/>
              </a:spcBef>
              <a:spcAft>
                <a:spcPts val="0"/>
              </a:spcAft>
            </a:pPr>
            <a:r>
              <a:rPr lang="en-US" sz="1400" dirty="0">
                <a:latin typeface="Lucida Console" panose="020B0609040504020204" pitchFamily="49" charset="0"/>
              </a:rPr>
              <a:t>    z[</a:t>
            </a:r>
            <a:r>
              <a:rPr lang="en-US" sz="1400" dirty="0" err="1">
                <a:latin typeface="Lucida Console" panose="020B0609040504020204" pitchFamily="49" charset="0"/>
              </a:rPr>
              <a:t>i</a:t>
            </a:r>
            <a:r>
              <a:rPr lang="en-US" sz="1400" dirty="0">
                <a:latin typeface="Lucida Console" panose="020B0609040504020204" pitchFamily="49" charset="0"/>
              </a:rPr>
              <a:t>] = a * x[</a:t>
            </a:r>
            <a:r>
              <a:rPr lang="en-US" sz="1400" dirty="0" err="1">
                <a:latin typeface="Lucida Console" panose="020B0609040504020204" pitchFamily="49" charset="0"/>
              </a:rPr>
              <a:t>i</a:t>
            </a:r>
            <a:r>
              <a:rPr lang="en-US" sz="1400" dirty="0">
                <a:latin typeface="Lucida Console" panose="020B0609040504020204" pitchFamily="49" charset="0"/>
              </a:rPr>
              <a:t>] + y[</a:t>
            </a:r>
            <a:r>
              <a:rPr lang="en-US" sz="1400" dirty="0" err="1">
                <a:latin typeface="Lucida Console" panose="020B0609040504020204" pitchFamily="49" charset="0"/>
              </a:rPr>
              <a:t>i</a:t>
            </a:r>
            <a:r>
              <a:rPr lang="en-US" sz="1400" dirty="0">
                <a:latin typeface="Lucida Console" panose="020B0609040504020204" pitchFamily="49" charset="0"/>
              </a:rPr>
              <a:t>];</a:t>
            </a:r>
          </a:p>
          <a:p>
            <a:pPr>
              <a:lnSpc>
                <a:spcPct val="100000"/>
              </a:lnSpc>
              <a:spcBef>
                <a:spcPts val="0"/>
              </a:spcBef>
              <a:spcAft>
                <a:spcPts val="0"/>
              </a:spcAft>
            </a:pPr>
            <a:r>
              <a:rPr lang="en-US" sz="1400" dirty="0">
                <a:latin typeface="Lucida Console" panose="020B0609040504020204" pitchFamily="49" charset="0"/>
              </a:rPr>
              <a:t>  }</a:t>
            </a:r>
          </a:p>
          <a:p>
            <a:pPr>
              <a:lnSpc>
                <a:spcPct val="100000"/>
              </a:lnSpc>
              <a:spcBef>
                <a:spcPts val="0"/>
              </a:spcBef>
              <a:spcAft>
                <a:spcPts val="0"/>
              </a:spcAft>
            </a:pPr>
            <a:r>
              <a:rPr lang="en-US" sz="1400" dirty="0">
                <a:latin typeface="Lucida Console" panose="020B0609040504020204" pitchFamily="49" charset="0"/>
              </a:rPr>
              <a:t>}</a:t>
            </a:r>
          </a:p>
          <a:p>
            <a:pPr>
              <a:lnSpc>
                <a:spcPct val="100000"/>
              </a:lnSpc>
              <a:spcBef>
                <a:spcPts val="0"/>
              </a:spcBef>
              <a:spcAft>
                <a:spcPts val="0"/>
              </a:spcAft>
            </a:pPr>
            <a:r>
              <a:rPr lang="en-US" sz="1400" dirty="0">
                <a:latin typeface="Lucida Console" panose="020B0609040504020204" pitchFamily="49" charset="0"/>
              </a:rPr>
              <a:t>void </a:t>
            </a:r>
            <a:r>
              <a:rPr lang="en-US" sz="1400" dirty="0" err="1">
                <a:latin typeface="Lucida Console" panose="020B0609040504020204" pitchFamily="49" charset="0"/>
              </a:rPr>
              <a:t>saxpy</a:t>
            </a:r>
            <a:r>
              <a:rPr lang="en-US" sz="1400" dirty="0">
                <a:latin typeface="Lucida Console" panose="020B0609040504020204" pitchFamily="49" charset="0"/>
              </a:rPr>
              <a:t>(float* x, float* y, float* z, float a, int n) {</a:t>
            </a:r>
          </a:p>
          <a:p>
            <a:pPr>
              <a:lnSpc>
                <a:spcPct val="100000"/>
              </a:lnSpc>
              <a:spcBef>
                <a:spcPts val="0"/>
              </a:spcBef>
              <a:spcAft>
                <a:spcPts val="0"/>
              </a:spcAft>
            </a:pPr>
            <a:r>
              <a:rPr lang="en-US" sz="1400" dirty="0">
                <a:latin typeface="Lucida Console" panose="020B0609040504020204" pitchFamily="49" charset="0"/>
              </a:rPr>
              <a:t>  </a:t>
            </a:r>
            <a:r>
              <a:rPr lang="en-US" sz="1400" dirty="0" err="1">
                <a:latin typeface="Lucida Console" panose="020B0609040504020204" pitchFamily="49" charset="0"/>
              </a:rPr>
              <a:t>size_t</a:t>
            </a:r>
            <a:r>
              <a:rPr lang="en-US" sz="1400" dirty="0">
                <a:latin typeface="Lucida Console" panose="020B0609040504020204" pitchFamily="49" charset="0"/>
              </a:rPr>
              <a:t> size = n * </a:t>
            </a:r>
            <a:r>
              <a:rPr lang="en-US" sz="1400" dirty="0" err="1">
                <a:latin typeface="Lucida Console" panose="020B0609040504020204" pitchFamily="49" charset="0"/>
              </a:rPr>
              <a:t>sizeof</a:t>
            </a:r>
            <a:r>
              <a:rPr lang="en-US" sz="1400" dirty="0">
                <a:latin typeface="Lucida Console" panose="020B0609040504020204" pitchFamily="49" charset="0"/>
              </a:rPr>
              <a:t>(float);</a:t>
            </a:r>
          </a:p>
          <a:p>
            <a:pPr>
              <a:lnSpc>
                <a:spcPct val="100000"/>
              </a:lnSpc>
              <a:spcBef>
                <a:spcPts val="0"/>
              </a:spcBef>
              <a:spcAft>
                <a:spcPts val="0"/>
              </a:spcAft>
            </a:pPr>
            <a:r>
              <a:rPr lang="en-US" sz="1400" dirty="0">
                <a:latin typeface="Lucida Console" panose="020B0609040504020204" pitchFamily="49" charset="0"/>
              </a:rPr>
              <a:t>  float *</a:t>
            </a:r>
            <a:r>
              <a:rPr lang="en-US" sz="1400" dirty="0" err="1">
                <a:latin typeface="Lucida Console" panose="020B0609040504020204" pitchFamily="49" charset="0"/>
              </a:rPr>
              <a:t>d_x</a:t>
            </a:r>
            <a:r>
              <a:rPr lang="en-US" sz="1400" dirty="0">
                <a:latin typeface="Lucida Console" panose="020B0609040504020204" pitchFamily="49" charset="0"/>
              </a:rPr>
              <a:t>, *</a:t>
            </a:r>
            <a:r>
              <a:rPr lang="en-US" sz="1400" dirty="0" err="1">
                <a:latin typeface="Lucida Console" panose="020B0609040504020204" pitchFamily="49" charset="0"/>
              </a:rPr>
              <a:t>d_y</a:t>
            </a:r>
            <a:r>
              <a:rPr lang="en-US" sz="1400" dirty="0">
                <a:latin typeface="Lucida Console" panose="020B0609040504020204" pitchFamily="49" charset="0"/>
              </a:rPr>
              <a:t>, *</a:t>
            </a:r>
            <a:r>
              <a:rPr lang="en-US" sz="1400" dirty="0" err="1">
                <a:latin typeface="Lucida Console" panose="020B0609040504020204" pitchFamily="49" charset="0"/>
              </a:rPr>
              <a:t>d_z</a:t>
            </a:r>
            <a:r>
              <a:rPr lang="en-US" sz="1400" dirty="0">
                <a:latin typeface="Lucida Console" panose="020B0609040504020204" pitchFamily="49" charset="0"/>
              </a:rPr>
              <a:t>;</a:t>
            </a:r>
          </a:p>
          <a:p>
            <a:pPr>
              <a:lnSpc>
                <a:spcPct val="100000"/>
              </a:lnSpc>
              <a:spcBef>
                <a:spcPts val="0"/>
              </a:spcBef>
              <a:spcAft>
                <a:spcPts val="0"/>
              </a:spcAft>
            </a:pPr>
            <a:r>
              <a:rPr lang="en-US" sz="1400" dirty="0">
                <a:latin typeface="Lucida Console" panose="020B0609040504020204" pitchFamily="49" charset="0"/>
              </a:rPr>
              <a:t>  </a:t>
            </a:r>
            <a:r>
              <a:rPr lang="en-US" sz="1400" dirty="0" err="1">
                <a:solidFill>
                  <a:srgbClr val="FF0000"/>
                </a:solidFill>
                <a:latin typeface="Lucida Console" panose="020B0609040504020204" pitchFamily="49" charset="0"/>
              </a:rPr>
              <a:t>cudaMalloc</a:t>
            </a:r>
            <a:r>
              <a:rPr lang="en-US" sz="1400" dirty="0">
                <a:solidFill>
                  <a:srgbClr val="FF0000"/>
                </a:solidFill>
                <a:latin typeface="Lucida Console" panose="020B0609040504020204" pitchFamily="49" charset="0"/>
              </a:rPr>
              <a:t>(&amp;</a:t>
            </a:r>
            <a:r>
              <a:rPr lang="en-US" sz="1400" dirty="0" err="1">
                <a:solidFill>
                  <a:srgbClr val="FF0000"/>
                </a:solidFill>
                <a:latin typeface="Lucida Console" panose="020B0609040504020204" pitchFamily="49" charset="0"/>
              </a:rPr>
              <a:t>d_x</a:t>
            </a:r>
            <a:r>
              <a:rPr lang="en-US" sz="1400" dirty="0">
                <a:solidFill>
                  <a:srgbClr val="FF0000"/>
                </a:solidFill>
                <a:latin typeface="Lucida Console" panose="020B0609040504020204" pitchFamily="49" charset="0"/>
              </a:rPr>
              <a:t>, size); </a:t>
            </a:r>
            <a:r>
              <a:rPr lang="en-US" sz="1400" dirty="0" err="1">
                <a:solidFill>
                  <a:srgbClr val="FF0000"/>
                </a:solidFill>
                <a:latin typeface="Lucida Console" panose="020B0609040504020204" pitchFamily="49" charset="0"/>
              </a:rPr>
              <a:t>cudaMalloc</a:t>
            </a:r>
            <a:r>
              <a:rPr lang="en-US" sz="1400" dirty="0">
                <a:solidFill>
                  <a:srgbClr val="FF0000"/>
                </a:solidFill>
                <a:latin typeface="Lucida Console" panose="020B0609040504020204" pitchFamily="49" charset="0"/>
              </a:rPr>
              <a:t>(&amp;</a:t>
            </a:r>
            <a:r>
              <a:rPr lang="en-US" sz="1400" dirty="0" err="1">
                <a:solidFill>
                  <a:srgbClr val="FF0000"/>
                </a:solidFill>
                <a:latin typeface="Lucida Console" panose="020B0609040504020204" pitchFamily="49" charset="0"/>
              </a:rPr>
              <a:t>d_y</a:t>
            </a:r>
            <a:r>
              <a:rPr lang="en-US" sz="1400" dirty="0">
                <a:solidFill>
                  <a:srgbClr val="FF0000"/>
                </a:solidFill>
                <a:latin typeface="Lucida Console" panose="020B0609040504020204" pitchFamily="49" charset="0"/>
              </a:rPr>
              <a:t>, size); </a:t>
            </a:r>
            <a:r>
              <a:rPr lang="en-US" sz="1400" dirty="0" err="1">
                <a:solidFill>
                  <a:srgbClr val="FF0000"/>
                </a:solidFill>
                <a:latin typeface="Lucida Console" panose="020B0609040504020204" pitchFamily="49" charset="0"/>
              </a:rPr>
              <a:t>cudaMalloc</a:t>
            </a:r>
            <a:r>
              <a:rPr lang="en-US" sz="1400" dirty="0">
                <a:solidFill>
                  <a:srgbClr val="FF0000"/>
                </a:solidFill>
                <a:latin typeface="Lucida Console" panose="020B0609040504020204" pitchFamily="49" charset="0"/>
              </a:rPr>
              <a:t>(&amp;</a:t>
            </a:r>
            <a:r>
              <a:rPr lang="en-US" sz="1400" dirty="0" err="1">
                <a:solidFill>
                  <a:srgbClr val="FF0000"/>
                </a:solidFill>
                <a:latin typeface="Lucida Console" panose="020B0609040504020204" pitchFamily="49" charset="0"/>
              </a:rPr>
              <a:t>d_z</a:t>
            </a:r>
            <a:r>
              <a:rPr lang="en-US" sz="1400" dirty="0">
                <a:solidFill>
                  <a:srgbClr val="FF0000"/>
                </a:solidFill>
                <a:latin typeface="Lucida Console" panose="020B0609040504020204" pitchFamily="49" charset="0"/>
              </a:rPr>
              <a:t>, size);</a:t>
            </a:r>
          </a:p>
          <a:p>
            <a:pPr>
              <a:lnSpc>
                <a:spcPct val="100000"/>
              </a:lnSpc>
              <a:spcBef>
                <a:spcPts val="0"/>
              </a:spcBef>
              <a:spcAft>
                <a:spcPts val="0"/>
              </a:spcAft>
            </a:pPr>
            <a:r>
              <a:rPr lang="en-US" sz="1400" dirty="0">
                <a:solidFill>
                  <a:srgbClr val="FF0000"/>
                </a:solidFill>
                <a:latin typeface="Lucida Console" panose="020B0609040504020204" pitchFamily="49" charset="0"/>
              </a:rPr>
              <a:t>  </a:t>
            </a:r>
            <a:r>
              <a:rPr lang="en-US" sz="1400" dirty="0" err="1">
                <a:solidFill>
                  <a:srgbClr val="FF0000"/>
                </a:solidFill>
                <a:latin typeface="Lucida Console" panose="020B0609040504020204" pitchFamily="49" charset="0"/>
              </a:rPr>
              <a:t>cudaMemcpy</a:t>
            </a:r>
            <a:r>
              <a:rPr lang="en-US" sz="1400" dirty="0">
                <a:solidFill>
                  <a:srgbClr val="FF0000"/>
                </a:solidFill>
                <a:latin typeface="Lucida Console" panose="020B0609040504020204" pitchFamily="49" charset="0"/>
              </a:rPr>
              <a:t>(</a:t>
            </a:r>
            <a:r>
              <a:rPr lang="en-US" sz="1400" dirty="0" err="1">
                <a:solidFill>
                  <a:srgbClr val="FF0000"/>
                </a:solidFill>
                <a:latin typeface="Lucida Console" panose="020B0609040504020204" pitchFamily="49" charset="0"/>
              </a:rPr>
              <a:t>d_x</a:t>
            </a:r>
            <a:r>
              <a:rPr lang="en-US" sz="1400" dirty="0">
                <a:solidFill>
                  <a:srgbClr val="FF0000"/>
                </a:solidFill>
                <a:latin typeface="Lucida Console" panose="020B0609040504020204" pitchFamily="49" charset="0"/>
              </a:rPr>
              <a:t>, x, size, </a:t>
            </a:r>
            <a:r>
              <a:rPr lang="en-US" sz="1400" dirty="0" err="1">
                <a:solidFill>
                  <a:srgbClr val="FF0000"/>
                </a:solidFill>
                <a:latin typeface="Lucida Console" panose="020B0609040504020204" pitchFamily="49" charset="0"/>
              </a:rPr>
              <a:t>cudaMemcpyHostToDevice</a:t>
            </a:r>
            <a:r>
              <a:rPr lang="en-US" sz="1400" dirty="0">
                <a:solidFill>
                  <a:srgbClr val="FF0000"/>
                </a:solidFill>
                <a:latin typeface="Lucida Console" panose="020B0609040504020204" pitchFamily="49" charset="0"/>
              </a:rPr>
              <a:t>);</a:t>
            </a:r>
          </a:p>
          <a:p>
            <a:pPr>
              <a:lnSpc>
                <a:spcPct val="100000"/>
              </a:lnSpc>
              <a:spcBef>
                <a:spcPts val="0"/>
              </a:spcBef>
              <a:spcAft>
                <a:spcPts val="0"/>
              </a:spcAft>
            </a:pPr>
            <a:r>
              <a:rPr lang="en-US" sz="1400" dirty="0">
                <a:solidFill>
                  <a:srgbClr val="FF0000"/>
                </a:solidFill>
                <a:latin typeface="Lucida Console" panose="020B0609040504020204" pitchFamily="49" charset="0"/>
              </a:rPr>
              <a:t>  </a:t>
            </a:r>
            <a:r>
              <a:rPr lang="en-US" sz="1400" dirty="0" err="1">
                <a:solidFill>
                  <a:srgbClr val="FF0000"/>
                </a:solidFill>
                <a:latin typeface="Lucida Console" panose="020B0609040504020204" pitchFamily="49" charset="0"/>
              </a:rPr>
              <a:t>cudaMemcpy</a:t>
            </a:r>
            <a:r>
              <a:rPr lang="en-US" sz="1400" dirty="0">
                <a:solidFill>
                  <a:srgbClr val="FF0000"/>
                </a:solidFill>
                <a:latin typeface="Lucida Console" panose="020B0609040504020204" pitchFamily="49" charset="0"/>
              </a:rPr>
              <a:t>(</a:t>
            </a:r>
            <a:r>
              <a:rPr lang="en-US" sz="1400" dirty="0" err="1">
                <a:solidFill>
                  <a:srgbClr val="FF0000"/>
                </a:solidFill>
                <a:latin typeface="Lucida Console" panose="020B0609040504020204" pitchFamily="49" charset="0"/>
              </a:rPr>
              <a:t>d_y</a:t>
            </a:r>
            <a:r>
              <a:rPr lang="en-US" sz="1400" dirty="0">
                <a:solidFill>
                  <a:srgbClr val="FF0000"/>
                </a:solidFill>
                <a:latin typeface="Lucida Console" panose="020B0609040504020204" pitchFamily="49" charset="0"/>
              </a:rPr>
              <a:t>, y, size, </a:t>
            </a:r>
            <a:r>
              <a:rPr lang="en-US" sz="1400" dirty="0" err="1">
                <a:solidFill>
                  <a:srgbClr val="FF0000"/>
                </a:solidFill>
                <a:latin typeface="Lucida Console" panose="020B0609040504020204" pitchFamily="49" charset="0"/>
              </a:rPr>
              <a:t>cudaMemcpyHostToDevice</a:t>
            </a:r>
            <a:r>
              <a:rPr lang="en-US" sz="1400" dirty="0">
                <a:solidFill>
                  <a:srgbClr val="FF0000"/>
                </a:solidFill>
                <a:latin typeface="Lucida Console" panose="020B0609040504020204" pitchFamily="49" charset="0"/>
              </a:rPr>
              <a:t>);</a:t>
            </a:r>
          </a:p>
          <a:p>
            <a:pPr>
              <a:lnSpc>
                <a:spcPct val="100000"/>
              </a:lnSpc>
              <a:spcBef>
                <a:spcPts val="0"/>
              </a:spcBef>
              <a:spcAft>
                <a:spcPts val="0"/>
              </a:spcAft>
            </a:pPr>
            <a:r>
              <a:rPr lang="en-US" sz="1400" dirty="0">
                <a:latin typeface="Lucida Console" panose="020B0609040504020204" pitchFamily="49" charset="0"/>
              </a:rPr>
              <a:t>  </a:t>
            </a:r>
            <a:r>
              <a:rPr lang="en-US" sz="1400" dirty="0" err="1">
                <a:latin typeface="Lucida Console" panose="020B0609040504020204" pitchFamily="49" charset="0"/>
              </a:rPr>
              <a:t>saxpy_kernel</a:t>
            </a:r>
            <a:r>
              <a:rPr lang="en-US" sz="1400" dirty="0">
                <a:latin typeface="Lucida Console" panose="020B0609040504020204" pitchFamily="49" charset="0"/>
              </a:rPr>
              <a:t>&lt;&lt;&lt;64,256&gt;&gt;&gt;(</a:t>
            </a:r>
            <a:r>
              <a:rPr lang="en-US" sz="1400" dirty="0" err="1">
                <a:latin typeface="Lucida Console" panose="020B0609040504020204" pitchFamily="49" charset="0"/>
              </a:rPr>
              <a:t>d_x</a:t>
            </a:r>
            <a:r>
              <a:rPr lang="en-US" sz="1400" dirty="0">
                <a:latin typeface="Lucida Console" panose="020B0609040504020204" pitchFamily="49" charset="0"/>
              </a:rPr>
              <a:t>, </a:t>
            </a:r>
            <a:r>
              <a:rPr lang="en-US" sz="1400" dirty="0" err="1">
                <a:latin typeface="Lucida Console" panose="020B0609040504020204" pitchFamily="49" charset="0"/>
              </a:rPr>
              <a:t>d_y</a:t>
            </a:r>
            <a:r>
              <a:rPr lang="en-US" sz="1400" dirty="0">
                <a:latin typeface="Lucida Console" panose="020B0609040504020204" pitchFamily="49" charset="0"/>
              </a:rPr>
              <a:t>, </a:t>
            </a:r>
            <a:r>
              <a:rPr lang="en-US" sz="1400" dirty="0" err="1">
                <a:latin typeface="Lucida Console" panose="020B0609040504020204" pitchFamily="49" charset="0"/>
              </a:rPr>
              <a:t>d_z</a:t>
            </a:r>
            <a:r>
              <a:rPr lang="en-US" sz="1400" dirty="0">
                <a:latin typeface="Lucida Console" panose="020B0609040504020204" pitchFamily="49" charset="0"/>
              </a:rPr>
              <a:t>, a, n);</a:t>
            </a:r>
          </a:p>
          <a:p>
            <a:pPr>
              <a:lnSpc>
                <a:spcPct val="100000"/>
              </a:lnSpc>
              <a:spcBef>
                <a:spcPts val="0"/>
              </a:spcBef>
              <a:spcAft>
                <a:spcPts val="0"/>
              </a:spcAft>
            </a:pPr>
            <a:r>
              <a:rPr lang="en-US" sz="1400" dirty="0">
                <a:latin typeface="Lucida Console" panose="020B0609040504020204" pitchFamily="49" charset="0"/>
              </a:rPr>
              <a:t>  </a:t>
            </a:r>
            <a:r>
              <a:rPr lang="en-US" sz="1400" dirty="0" err="1">
                <a:latin typeface="Lucida Console" panose="020B0609040504020204" pitchFamily="49" charset="0"/>
              </a:rPr>
              <a:t>cudaDeviceSynchronize</a:t>
            </a:r>
            <a:r>
              <a:rPr lang="en-US" sz="1400" dirty="0">
                <a:latin typeface="Lucida Console" panose="020B0609040504020204" pitchFamily="49" charset="0"/>
              </a:rPr>
              <a:t>();</a:t>
            </a:r>
          </a:p>
          <a:p>
            <a:pPr>
              <a:lnSpc>
                <a:spcPct val="100000"/>
              </a:lnSpc>
              <a:spcBef>
                <a:spcPts val="0"/>
              </a:spcBef>
              <a:spcAft>
                <a:spcPts val="0"/>
              </a:spcAft>
            </a:pPr>
            <a:r>
              <a:rPr lang="en-US" sz="1400" dirty="0">
                <a:solidFill>
                  <a:srgbClr val="FF0000"/>
                </a:solidFill>
                <a:latin typeface="Lucida Console" panose="020B0609040504020204" pitchFamily="49" charset="0"/>
              </a:rPr>
              <a:t>  </a:t>
            </a:r>
            <a:r>
              <a:rPr lang="en-US" sz="1400" dirty="0" err="1">
                <a:solidFill>
                  <a:srgbClr val="FF0000"/>
                </a:solidFill>
                <a:latin typeface="Lucida Console" panose="020B0609040504020204" pitchFamily="49" charset="0"/>
              </a:rPr>
              <a:t>cudaMemcpy</a:t>
            </a:r>
            <a:r>
              <a:rPr lang="en-US" sz="1400" dirty="0">
                <a:solidFill>
                  <a:srgbClr val="FF0000"/>
                </a:solidFill>
                <a:latin typeface="Lucida Console" panose="020B0609040504020204" pitchFamily="49" charset="0"/>
              </a:rPr>
              <a:t>(z, </a:t>
            </a:r>
            <a:r>
              <a:rPr lang="en-US" sz="1400" dirty="0" err="1">
                <a:solidFill>
                  <a:srgbClr val="FF0000"/>
                </a:solidFill>
                <a:latin typeface="Lucida Console" panose="020B0609040504020204" pitchFamily="49" charset="0"/>
              </a:rPr>
              <a:t>d_z</a:t>
            </a:r>
            <a:r>
              <a:rPr lang="en-US" sz="1400" dirty="0">
                <a:solidFill>
                  <a:srgbClr val="FF0000"/>
                </a:solidFill>
                <a:latin typeface="Lucida Console" panose="020B0609040504020204" pitchFamily="49" charset="0"/>
              </a:rPr>
              <a:t>, size, </a:t>
            </a:r>
            <a:r>
              <a:rPr lang="en-US" sz="1400" dirty="0" err="1">
                <a:solidFill>
                  <a:srgbClr val="FF0000"/>
                </a:solidFill>
                <a:latin typeface="Lucida Console" panose="020B0609040504020204" pitchFamily="49" charset="0"/>
              </a:rPr>
              <a:t>cudaMemcpyDeviceToHost</a:t>
            </a:r>
            <a:r>
              <a:rPr lang="en-US" sz="1400" dirty="0">
                <a:solidFill>
                  <a:srgbClr val="FF0000"/>
                </a:solidFill>
                <a:latin typeface="Lucida Console" panose="020B0609040504020204" pitchFamily="49" charset="0"/>
              </a:rPr>
              <a:t>);</a:t>
            </a:r>
          </a:p>
          <a:p>
            <a:pPr>
              <a:lnSpc>
                <a:spcPct val="100000"/>
              </a:lnSpc>
              <a:spcBef>
                <a:spcPts val="0"/>
              </a:spcBef>
              <a:spcAft>
                <a:spcPts val="0"/>
              </a:spcAft>
            </a:pPr>
            <a:r>
              <a:rPr lang="en-US" sz="1400" dirty="0">
                <a:solidFill>
                  <a:srgbClr val="FF0000"/>
                </a:solidFill>
                <a:latin typeface="Lucida Console" panose="020B0609040504020204" pitchFamily="49" charset="0"/>
              </a:rPr>
              <a:t>  </a:t>
            </a:r>
            <a:r>
              <a:rPr lang="en-US" sz="1400" dirty="0" err="1">
                <a:solidFill>
                  <a:srgbClr val="FF0000"/>
                </a:solidFill>
                <a:latin typeface="Lucida Console" panose="020B0609040504020204" pitchFamily="49" charset="0"/>
              </a:rPr>
              <a:t>cudaFree</a:t>
            </a:r>
            <a:r>
              <a:rPr lang="en-US" sz="1400" dirty="0">
                <a:solidFill>
                  <a:srgbClr val="FF0000"/>
                </a:solidFill>
                <a:latin typeface="Lucida Console" panose="020B0609040504020204" pitchFamily="49" charset="0"/>
              </a:rPr>
              <a:t>(</a:t>
            </a:r>
            <a:r>
              <a:rPr lang="en-US" sz="1400" dirty="0" err="1">
                <a:solidFill>
                  <a:srgbClr val="FF0000"/>
                </a:solidFill>
                <a:latin typeface="Lucida Console" panose="020B0609040504020204" pitchFamily="49" charset="0"/>
              </a:rPr>
              <a:t>d_x</a:t>
            </a:r>
            <a:r>
              <a:rPr lang="en-US" sz="1400" dirty="0">
                <a:solidFill>
                  <a:srgbClr val="FF0000"/>
                </a:solidFill>
                <a:latin typeface="Lucida Console" panose="020B0609040504020204" pitchFamily="49" charset="0"/>
              </a:rPr>
              <a:t>); </a:t>
            </a:r>
            <a:r>
              <a:rPr lang="en-US" sz="1400" dirty="0" err="1">
                <a:solidFill>
                  <a:srgbClr val="FF0000"/>
                </a:solidFill>
                <a:latin typeface="Lucida Console" panose="020B0609040504020204" pitchFamily="49" charset="0"/>
              </a:rPr>
              <a:t>cudaFree</a:t>
            </a:r>
            <a:r>
              <a:rPr lang="en-US" sz="1400" dirty="0">
                <a:solidFill>
                  <a:srgbClr val="FF0000"/>
                </a:solidFill>
                <a:latin typeface="Lucida Console" panose="020B0609040504020204" pitchFamily="49" charset="0"/>
              </a:rPr>
              <a:t>(</a:t>
            </a:r>
            <a:r>
              <a:rPr lang="en-US" sz="1400" dirty="0" err="1">
                <a:solidFill>
                  <a:srgbClr val="FF0000"/>
                </a:solidFill>
                <a:latin typeface="Lucida Console" panose="020B0609040504020204" pitchFamily="49" charset="0"/>
              </a:rPr>
              <a:t>d_y</a:t>
            </a:r>
            <a:r>
              <a:rPr lang="en-US" sz="1400" dirty="0">
                <a:solidFill>
                  <a:srgbClr val="FF0000"/>
                </a:solidFill>
                <a:latin typeface="Lucida Console" panose="020B0609040504020204" pitchFamily="49" charset="0"/>
              </a:rPr>
              <a:t>); </a:t>
            </a:r>
            <a:r>
              <a:rPr lang="en-US" sz="1400" dirty="0" err="1">
                <a:solidFill>
                  <a:srgbClr val="FF0000"/>
                </a:solidFill>
                <a:latin typeface="Lucida Console" panose="020B0609040504020204" pitchFamily="49" charset="0"/>
              </a:rPr>
              <a:t>cudaFree</a:t>
            </a:r>
            <a:r>
              <a:rPr lang="en-US" sz="1400" dirty="0">
                <a:solidFill>
                  <a:srgbClr val="FF0000"/>
                </a:solidFill>
                <a:latin typeface="Lucida Console" panose="020B0609040504020204" pitchFamily="49" charset="0"/>
              </a:rPr>
              <a:t>(</a:t>
            </a:r>
            <a:r>
              <a:rPr lang="en-US" sz="1400" dirty="0" err="1">
                <a:solidFill>
                  <a:srgbClr val="FF0000"/>
                </a:solidFill>
                <a:latin typeface="Lucida Console" panose="020B0609040504020204" pitchFamily="49" charset="0"/>
              </a:rPr>
              <a:t>d_z</a:t>
            </a:r>
            <a:r>
              <a:rPr lang="en-US" sz="1400" dirty="0">
                <a:solidFill>
                  <a:srgbClr val="FF0000"/>
                </a:solidFill>
                <a:latin typeface="Lucida Console" panose="020B0609040504020204" pitchFamily="49" charset="0"/>
              </a:rPr>
              <a:t>);</a:t>
            </a:r>
          </a:p>
          <a:p>
            <a:pPr>
              <a:lnSpc>
                <a:spcPct val="100000"/>
              </a:lnSpc>
              <a:spcBef>
                <a:spcPts val="0"/>
              </a:spcBef>
              <a:spcAft>
                <a:spcPts val="0"/>
              </a:spcAft>
            </a:pPr>
            <a:r>
              <a:rPr lang="en-US" sz="1400" dirty="0">
                <a:latin typeface="Lucida Console" panose="020B0609040504020204" pitchFamily="49" charset="0"/>
              </a:rPr>
              <a:t>}</a:t>
            </a:r>
          </a:p>
        </p:txBody>
      </p:sp>
      <p:sp>
        <p:nvSpPr>
          <p:cNvPr id="4" name="Text Placeholder 3">
            <a:extLst>
              <a:ext uri="{FF2B5EF4-FFF2-40B4-BE49-F238E27FC236}">
                <a16:creationId xmlns:a16="http://schemas.microsoft.com/office/drawing/2014/main" id="{075E6E56-5620-4570-9EA0-257C747EFC44}"/>
              </a:ext>
            </a:extLst>
          </p:cNvPr>
          <p:cNvSpPr>
            <a:spLocks noGrp="1"/>
          </p:cNvSpPr>
          <p:nvPr>
            <p:ph type="body" sz="quarter" idx="10"/>
          </p:nvPr>
        </p:nvSpPr>
        <p:spPr/>
        <p:txBody>
          <a:bodyPr/>
          <a:lstStyle/>
          <a:p>
            <a:r>
              <a:rPr lang="en-US" dirty="0"/>
              <a:t>Example</a:t>
            </a:r>
          </a:p>
        </p:txBody>
      </p:sp>
    </p:spTree>
    <p:extLst>
      <p:ext uri="{BB962C8B-B14F-4D97-AF65-F5344CB8AC3E}">
        <p14:creationId xmlns:p14="http://schemas.microsoft.com/office/powerpoint/2010/main" val="356417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F9287-654D-4819-8208-45F92C1DBCA3}"/>
              </a:ext>
            </a:extLst>
          </p:cNvPr>
          <p:cNvSpPr>
            <a:spLocks noGrp="1"/>
          </p:cNvSpPr>
          <p:nvPr>
            <p:ph type="title"/>
          </p:nvPr>
        </p:nvSpPr>
        <p:spPr/>
        <p:txBody>
          <a:bodyPr/>
          <a:lstStyle/>
          <a:p>
            <a:r>
              <a:rPr lang="en-US" dirty="0" err="1"/>
              <a:t>Kokkos</a:t>
            </a:r>
            <a:endParaRPr lang="en-US" dirty="0"/>
          </a:p>
        </p:txBody>
      </p:sp>
      <p:sp>
        <p:nvSpPr>
          <p:cNvPr id="5" name="Content Placeholder 4">
            <a:extLst>
              <a:ext uri="{FF2B5EF4-FFF2-40B4-BE49-F238E27FC236}">
                <a16:creationId xmlns:a16="http://schemas.microsoft.com/office/drawing/2014/main" id="{C10332E4-8AE0-4C05-B2BD-4C0989083ED6}"/>
              </a:ext>
            </a:extLst>
          </p:cNvPr>
          <p:cNvSpPr>
            <a:spLocks noGrp="1"/>
          </p:cNvSpPr>
          <p:nvPr>
            <p:ph idx="1"/>
          </p:nvPr>
        </p:nvSpPr>
        <p:spPr/>
        <p:txBody>
          <a:bodyPr/>
          <a:lstStyle/>
          <a:p>
            <a:r>
              <a:rPr lang="en-US" dirty="0"/>
              <a:t>Parallel programming model for performance portability on both CPUs and GPUs</a:t>
            </a:r>
          </a:p>
          <a:p>
            <a:r>
              <a:rPr lang="en-US" dirty="0"/>
              <a:t>C++ template library on top of different back ends</a:t>
            </a:r>
          </a:p>
          <a:p>
            <a:pPr lvl="1"/>
            <a:r>
              <a:rPr lang="en-US" dirty="0"/>
              <a:t>CUDA, OpenMP multicore, OpenMP target offload, </a:t>
            </a:r>
            <a:r>
              <a:rPr lang="en-US" dirty="0" err="1"/>
              <a:t>pthreads</a:t>
            </a:r>
            <a:r>
              <a:rPr lang="en-US" dirty="0"/>
              <a:t>, HPX, HIP, </a:t>
            </a:r>
            <a:r>
              <a:rPr lang="en-US" dirty="0" err="1"/>
              <a:t>ROCm</a:t>
            </a:r>
            <a:r>
              <a:rPr lang="en-US" dirty="0"/>
              <a:t>, SYCL, sequential</a:t>
            </a:r>
          </a:p>
          <a:p>
            <a:r>
              <a:rPr lang="en-US" dirty="0"/>
              <a:t>Open source and liberally licensed</a:t>
            </a:r>
          </a:p>
        </p:txBody>
      </p:sp>
      <p:sp>
        <p:nvSpPr>
          <p:cNvPr id="6" name="Text Placeholder 5">
            <a:extLst>
              <a:ext uri="{FF2B5EF4-FFF2-40B4-BE49-F238E27FC236}">
                <a16:creationId xmlns:a16="http://schemas.microsoft.com/office/drawing/2014/main" id="{CADA8625-87B7-42D1-B3B8-D6D7F09B78F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834786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B284-7D6E-4D32-9F27-04387616781D}"/>
              </a:ext>
            </a:extLst>
          </p:cNvPr>
          <p:cNvSpPr>
            <a:spLocks noGrp="1"/>
          </p:cNvSpPr>
          <p:nvPr>
            <p:ph type="title"/>
          </p:nvPr>
        </p:nvSpPr>
        <p:spPr/>
        <p:txBody>
          <a:bodyPr/>
          <a:lstStyle/>
          <a:p>
            <a:r>
              <a:rPr lang="en-US" dirty="0" err="1"/>
              <a:t>Kokkos</a:t>
            </a:r>
            <a:endParaRPr lang="en-US" dirty="0"/>
          </a:p>
        </p:txBody>
      </p:sp>
      <p:sp>
        <p:nvSpPr>
          <p:cNvPr id="3" name="Content Placeholder 2">
            <a:extLst>
              <a:ext uri="{FF2B5EF4-FFF2-40B4-BE49-F238E27FC236}">
                <a16:creationId xmlns:a16="http://schemas.microsoft.com/office/drawing/2014/main" id="{19C8BDF9-5D42-4796-8F36-ED07A3FCE82D}"/>
              </a:ext>
            </a:extLst>
          </p:cNvPr>
          <p:cNvSpPr>
            <a:spLocks noGrp="1"/>
          </p:cNvSpPr>
          <p:nvPr>
            <p:ph idx="1"/>
          </p:nvPr>
        </p:nvSpPr>
        <p:spPr/>
        <p:txBody>
          <a:bodyPr/>
          <a:lstStyle/>
          <a:p>
            <a:pPr>
              <a:lnSpc>
                <a:spcPct val="100000"/>
              </a:lnSpc>
              <a:spcBef>
                <a:spcPts val="0"/>
              </a:spcBef>
              <a:spcAft>
                <a:spcPts val="0"/>
              </a:spcAft>
            </a:pPr>
            <a:r>
              <a:rPr lang="en-US" sz="1600" dirty="0">
                <a:latin typeface="Lucida Console" panose="020B0609040504020204" pitchFamily="49" charset="0"/>
              </a:rPr>
              <a:t>void </a:t>
            </a:r>
            <a:r>
              <a:rPr lang="en-US" sz="1600" dirty="0" err="1">
                <a:latin typeface="Lucida Console" panose="020B0609040504020204" pitchFamily="49" charset="0"/>
              </a:rPr>
              <a:t>saxpy</a:t>
            </a:r>
            <a:r>
              <a:rPr lang="en-US" sz="1600" dirty="0">
                <a:latin typeface="Lucida Console" panose="020B0609040504020204" pitchFamily="49" charset="0"/>
              </a:rPr>
              <a:t>(float* x, float* y, float* z, float a, int n) {</a:t>
            </a:r>
          </a:p>
          <a:p>
            <a:pPr>
              <a:lnSpc>
                <a:spcPct val="100000"/>
              </a:lnSpc>
              <a:spcBef>
                <a:spcPts val="0"/>
              </a:spcBef>
              <a:spcAft>
                <a:spcPts val="0"/>
              </a:spcAft>
            </a:pPr>
            <a:r>
              <a:rPr lang="en-US" sz="1600" dirty="0">
                <a:latin typeface="Lucida Console" panose="020B0609040504020204" pitchFamily="49" charset="0"/>
              </a:rPr>
              <a:t>  </a:t>
            </a:r>
            <a:r>
              <a:rPr lang="en-US" sz="1600" dirty="0" err="1">
                <a:solidFill>
                  <a:srgbClr val="FF0000"/>
                </a:solidFill>
                <a:latin typeface="Lucida Console" panose="020B0609040504020204" pitchFamily="49" charset="0"/>
              </a:rPr>
              <a:t>Kokkos</a:t>
            </a:r>
            <a:r>
              <a:rPr lang="en-US" sz="1600" dirty="0">
                <a:solidFill>
                  <a:srgbClr val="FF0000"/>
                </a:solidFill>
                <a:latin typeface="Lucida Console" panose="020B0609040504020204" pitchFamily="49" charset="0"/>
              </a:rPr>
              <a:t>::View&lt;float*&gt;</a:t>
            </a:r>
            <a:r>
              <a:rPr lang="en-US" sz="1600" dirty="0">
                <a:latin typeface="Lucida Console" panose="020B0609040504020204" pitchFamily="49" charset="0"/>
              </a:rPr>
              <a:t> </a:t>
            </a:r>
            <a:r>
              <a:rPr lang="en-US" sz="1600" dirty="0" err="1">
                <a:latin typeface="Lucida Console" panose="020B0609040504020204" pitchFamily="49" charset="0"/>
              </a:rPr>
              <a:t>dev_x</a:t>
            </a:r>
            <a:r>
              <a:rPr lang="en-US" sz="1600" dirty="0">
                <a:latin typeface="Lucida Console" panose="020B0609040504020204" pitchFamily="49" charset="0"/>
              </a:rPr>
              <a:t>("x", n);</a:t>
            </a:r>
          </a:p>
          <a:p>
            <a:pPr>
              <a:lnSpc>
                <a:spcPct val="100000"/>
              </a:lnSpc>
              <a:spcBef>
                <a:spcPts val="0"/>
              </a:spcBef>
              <a:spcAft>
                <a:spcPts val="0"/>
              </a:spcAft>
            </a:pPr>
            <a:r>
              <a:rPr lang="en-US" sz="1600" dirty="0">
                <a:latin typeface="Lucida Console" panose="020B0609040504020204" pitchFamily="49" charset="0"/>
              </a:rPr>
              <a:t>  </a:t>
            </a:r>
            <a:r>
              <a:rPr lang="en-US" sz="1600" dirty="0" err="1">
                <a:solidFill>
                  <a:srgbClr val="FF0000"/>
                </a:solidFill>
                <a:latin typeface="Lucida Console" panose="020B0609040504020204" pitchFamily="49" charset="0"/>
              </a:rPr>
              <a:t>Kokkos</a:t>
            </a:r>
            <a:r>
              <a:rPr lang="en-US" sz="1600" dirty="0">
                <a:solidFill>
                  <a:srgbClr val="FF0000"/>
                </a:solidFill>
                <a:latin typeface="Lucida Console" panose="020B0609040504020204" pitchFamily="49" charset="0"/>
              </a:rPr>
              <a:t>::View&lt;float*&gt;</a:t>
            </a:r>
            <a:r>
              <a:rPr lang="en-US" sz="1600" dirty="0">
                <a:latin typeface="Lucida Console" panose="020B0609040504020204" pitchFamily="49" charset="0"/>
              </a:rPr>
              <a:t> </a:t>
            </a:r>
            <a:r>
              <a:rPr lang="en-US" sz="1600" dirty="0" err="1">
                <a:latin typeface="Lucida Console" panose="020B0609040504020204" pitchFamily="49" charset="0"/>
              </a:rPr>
              <a:t>dev_y</a:t>
            </a:r>
            <a:r>
              <a:rPr lang="en-US" sz="1600" dirty="0">
                <a:latin typeface="Lucida Console" panose="020B0609040504020204" pitchFamily="49" charset="0"/>
              </a:rPr>
              <a:t>("y", n);</a:t>
            </a:r>
          </a:p>
          <a:p>
            <a:pPr>
              <a:lnSpc>
                <a:spcPct val="100000"/>
              </a:lnSpc>
              <a:spcBef>
                <a:spcPts val="0"/>
              </a:spcBef>
              <a:spcAft>
                <a:spcPts val="0"/>
              </a:spcAft>
            </a:pPr>
            <a:r>
              <a:rPr lang="en-US" sz="1600" dirty="0">
                <a:latin typeface="Lucida Console" panose="020B0609040504020204" pitchFamily="49" charset="0"/>
              </a:rPr>
              <a:t>  </a:t>
            </a:r>
            <a:r>
              <a:rPr lang="en-US" sz="1600" dirty="0" err="1">
                <a:solidFill>
                  <a:srgbClr val="FF0000"/>
                </a:solidFill>
                <a:latin typeface="Lucida Console" panose="020B0609040504020204" pitchFamily="49" charset="0"/>
              </a:rPr>
              <a:t>Kokkos</a:t>
            </a:r>
            <a:r>
              <a:rPr lang="en-US" sz="1600" dirty="0">
                <a:solidFill>
                  <a:srgbClr val="FF0000"/>
                </a:solidFill>
                <a:latin typeface="Lucida Console" panose="020B0609040504020204" pitchFamily="49" charset="0"/>
              </a:rPr>
              <a:t>::View&lt;float*&gt;</a:t>
            </a:r>
            <a:r>
              <a:rPr lang="en-US" sz="1600" dirty="0">
                <a:latin typeface="Lucida Console" panose="020B0609040504020204" pitchFamily="49" charset="0"/>
              </a:rPr>
              <a:t> </a:t>
            </a:r>
            <a:r>
              <a:rPr lang="en-US" sz="1600" dirty="0" err="1">
                <a:latin typeface="Lucida Console" panose="020B0609040504020204" pitchFamily="49" charset="0"/>
              </a:rPr>
              <a:t>dev_z</a:t>
            </a:r>
            <a:r>
              <a:rPr lang="en-US" sz="1600" dirty="0">
                <a:latin typeface="Lucida Console" panose="020B0609040504020204" pitchFamily="49" charset="0"/>
              </a:rPr>
              <a:t>("z", n);</a:t>
            </a:r>
          </a:p>
          <a:p>
            <a:pPr>
              <a:lnSpc>
                <a:spcPct val="100000"/>
              </a:lnSpc>
              <a:spcBef>
                <a:spcPts val="0"/>
              </a:spcBef>
              <a:spcAft>
                <a:spcPts val="0"/>
              </a:spcAft>
            </a:pPr>
            <a:r>
              <a:rPr lang="en-US" sz="1600" dirty="0">
                <a:latin typeface="Lucida Console" panose="020B0609040504020204" pitchFamily="49" charset="0"/>
              </a:rPr>
              <a:t>  </a:t>
            </a:r>
            <a:r>
              <a:rPr lang="en-US" sz="1600" dirty="0" err="1">
                <a:latin typeface="Lucida Console" panose="020B0609040504020204" pitchFamily="49" charset="0"/>
              </a:rPr>
              <a:t>Kokkos</a:t>
            </a:r>
            <a:r>
              <a:rPr lang="en-US" sz="1600" dirty="0">
                <a:latin typeface="Lucida Console" panose="020B0609040504020204" pitchFamily="49" charset="0"/>
              </a:rPr>
              <a:t>::</a:t>
            </a:r>
            <a:r>
              <a:rPr lang="en-US" sz="1600" dirty="0" err="1">
                <a:latin typeface="Lucida Console" panose="020B0609040504020204" pitchFamily="49" charset="0"/>
              </a:rPr>
              <a:t>deep_copy</a:t>
            </a:r>
            <a:r>
              <a:rPr lang="en-US" sz="1600" dirty="0">
                <a:latin typeface="Lucida Console" panose="020B0609040504020204" pitchFamily="49" charset="0"/>
              </a:rPr>
              <a:t>(</a:t>
            </a:r>
            <a:r>
              <a:rPr lang="en-US" sz="1600" dirty="0" err="1">
                <a:latin typeface="Lucida Console" panose="020B0609040504020204" pitchFamily="49" charset="0"/>
              </a:rPr>
              <a:t>dev_x</a:t>
            </a:r>
            <a:r>
              <a:rPr lang="en-US" sz="1600" dirty="0">
                <a:latin typeface="Lucida Console" panose="020B0609040504020204" pitchFamily="49" charset="0"/>
              </a:rPr>
              <a:t>, </a:t>
            </a:r>
            <a:r>
              <a:rPr lang="en-US" sz="1600" dirty="0" err="1">
                <a:latin typeface="Lucida Console" panose="020B0609040504020204" pitchFamily="49" charset="0"/>
              </a:rPr>
              <a:t>Kokkos</a:t>
            </a:r>
            <a:r>
              <a:rPr lang="en-US" sz="1600" dirty="0">
                <a:latin typeface="Lucida Console" panose="020B0609040504020204" pitchFamily="49" charset="0"/>
              </a:rPr>
              <a:t>::View&lt;float*, </a:t>
            </a:r>
            <a:r>
              <a:rPr lang="en-US" sz="1600" dirty="0" err="1">
                <a:latin typeface="Lucida Console" panose="020B0609040504020204" pitchFamily="49" charset="0"/>
              </a:rPr>
              <a:t>Kokkos</a:t>
            </a:r>
            <a:r>
              <a:rPr lang="en-US" sz="1600" dirty="0">
                <a:latin typeface="Lucida Console" panose="020B0609040504020204" pitchFamily="49" charset="0"/>
              </a:rPr>
              <a:t>::</a:t>
            </a:r>
            <a:r>
              <a:rPr lang="en-US" sz="1600" dirty="0" err="1">
                <a:latin typeface="Lucida Console" panose="020B0609040504020204" pitchFamily="49" charset="0"/>
              </a:rPr>
              <a:t>HostSpace</a:t>
            </a:r>
            <a:r>
              <a:rPr lang="en-US" sz="1600" dirty="0">
                <a:latin typeface="Lucida Console" panose="020B0609040504020204" pitchFamily="49" charset="0"/>
              </a:rPr>
              <a:t>&gt;(x, n));</a:t>
            </a:r>
          </a:p>
          <a:p>
            <a:pPr>
              <a:lnSpc>
                <a:spcPct val="100000"/>
              </a:lnSpc>
              <a:spcBef>
                <a:spcPts val="0"/>
              </a:spcBef>
              <a:spcAft>
                <a:spcPts val="0"/>
              </a:spcAft>
            </a:pPr>
            <a:r>
              <a:rPr lang="en-US" sz="1600" dirty="0">
                <a:latin typeface="Lucida Console" panose="020B0609040504020204" pitchFamily="49" charset="0"/>
              </a:rPr>
              <a:t>  </a:t>
            </a:r>
            <a:r>
              <a:rPr lang="en-US" sz="1600" dirty="0" err="1">
                <a:latin typeface="Lucida Console" panose="020B0609040504020204" pitchFamily="49" charset="0"/>
              </a:rPr>
              <a:t>Kokkos</a:t>
            </a:r>
            <a:r>
              <a:rPr lang="en-US" sz="1600" dirty="0">
                <a:latin typeface="Lucida Console" panose="020B0609040504020204" pitchFamily="49" charset="0"/>
              </a:rPr>
              <a:t>::</a:t>
            </a:r>
            <a:r>
              <a:rPr lang="en-US" sz="1600" dirty="0" err="1">
                <a:latin typeface="Lucida Console" panose="020B0609040504020204" pitchFamily="49" charset="0"/>
              </a:rPr>
              <a:t>deep_copy</a:t>
            </a:r>
            <a:r>
              <a:rPr lang="en-US" sz="1600" dirty="0">
                <a:latin typeface="Lucida Console" panose="020B0609040504020204" pitchFamily="49" charset="0"/>
              </a:rPr>
              <a:t>(</a:t>
            </a:r>
            <a:r>
              <a:rPr lang="en-US" sz="1600" dirty="0" err="1">
                <a:latin typeface="Lucida Console" panose="020B0609040504020204" pitchFamily="49" charset="0"/>
              </a:rPr>
              <a:t>dev_y</a:t>
            </a:r>
            <a:r>
              <a:rPr lang="en-US" sz="1600" dirty="0">
                <a:latin typeface="Lucida Console" panose="020B0609040504020204" pitchFamily="49" charset="0"/>
              </a:rPr>
              <a:t>, </a:t>
            </a:r>
            <a:r>
              <a:rPr lang="en-US" sz="1600" dirty="0" err="1">
                <a:latin typeface="Lucida Console" panose="020B0609040504020204" pitchFamily="49" charset="0"/>
              </a:rPr>
              <a:t>Kokkos</a:t>
            </a:r>
            <a:r>
              <a:rPr lang="en-US" sz="1600" dirty="0">
                <a:latin typeface="Lucida Console" panose="020B0609040504020204" pitchFamily="49" charset="0"/>
              </a:rPr>
              <a:t>::View&lt;float*, </a:t>
            </a:r>
            <a:r>
              <a:rPr lang="en-US" sz="1600" dirty="0" err="1">
                <a:latin typeface="Lucida Console" panose="020B0609040504020204" pitchFamily="49" charset="0"/>
              </a:rPr>
              <a:t>Kokkos</a:t>
            </a:r>
            <a:r>
              <a:rPr lang="en-US" sz="1600" dirty="0">
                <a:latin typeface="Lucida Console" panose="020B0609040504020204" pitchFamily="49" charset="0"/>
              </a:rPr>
              <a:t>::</a:t>
            </a:r>
            <a:r>
              <a:rPr lang="en-US" sz="1600" dirty="0" err="1">
                <a:latin typeface="Lucida Console" panose="020B0609040504020204" pitchFamily="49" charset="0"/>
              </a:rPr>
              <a:t>HostSpace</a:t>
            </a:r>
            <a:r>
              <a:rPr lang="en-US" sz="1600" dirty="0">
                <a:latin typeface="Lucida Console" panose="020B0609040504020204" pitchFamily="49" charset="0"/>
              </a:rPr>
              <a:t>&gt;(y, n));</a:t>
            </a:r>
          </a:p>
          <a:p>
            <a:pPr>
              <a:lnSpc>
                <a:spcPct val="100000"/>
              </a:lnSpc>
              <a:spcBef>
                <a:spcPts val="0"/>
              </a:spcBef>
              <a:spcAft>
                <a:spcPts val="0"/>
              </a:spcAft>
            </a:pPr>
            <a:r>
              <a:rPr lang="en-US" sz="1600" dirty="0">
                <a:latin typeface="Lucida Console" panose="020B0609040504020204" pitchFamily="49" charset="0"/>
              </a:rPr>
              <a:t>  </a:t>
            </a:r>
            <a:r>
              <a:rPr lang="en-US" sz="1600" dirty="0" err="1">
                <a:latin typeface="Lucida Console" panose="020B0609040504020204" pitchFamily="49" charset="0"/>
              </a:rPr>
              <a:t>Kokkos</a:t>
            </a:r>
            <a:r>
              <a:rPr lang="en-US" sz="1600" dirty="0">
                <a:latin typeface="Lucida Console" panose="020B0609040504020204" pitchFamily="49" charset="0"/>
              </a:rPr>
              <a:t>::</a:t>
            </a:r>
            <a:r>
              <a:rPr lang="en-US" sz="1600" dirty="0" err="1">
                <a:latin typeface="Lucida Console" panose="020B0609040504020204" pitchFamily="49" charset="0"/>
              </a:rPr>
              <a:t>parallel_for</a:t>
            </a:r>
            <a:r>
              <a:rPr lang="en-US" sz="1600" dirty="0">
                <a:latin typeface="Lucida Console" panose="020B0609040504020204" pitchFamily="49" charset="0"/>
              </a:rPr>
              <a:t>("</a:t>
            </a:r>
            <a:r>
              <a:rPr lang="en-US" sz="1600" dirty="0" err="1">
                <a:latin typeface="Lucida Console" panose="020B0609040504020204" pitchFamily="49" charset="0"/>
              </a:rPr>
              <a:t>saxpy</a:t>
            </a:r>
            <a:r>
              <a:rPr lang="en-US" sz="1600" dirty="0">
                <a:latin typeface="Lucida Console" panose="020B0609040504020204" pitchFamily="49" charset="0"/>
              </a:rPr>
              <a:t>", n,</a:t>
            </a:r>
          </a:p>
          <a:p>
            <a:pPr>
              <a:lnSpc>
                <a:spcPct val="100000"/>
              </a:lnSpc>
              <a:spcBef>
                <a:spcPts val="0"/>
              </a:spcBef>
              <a:spcAft>
                <a:spcPts val="0"/>
              </a:spcAft>
            </a:pPr>
            <a:r>
              <a:rPr lang="en-US" sz="1600" dirty="0">
                <a:latin typeface="Lucida Console" panose="020B0609040504020204" pitchFamily="49" charset="0"/>
              </a:rPr>
              <a:t>      KOKKOS_LAMBDA(int </a:t>
            </a:r>
            <a:r>
              <a:rPr lang="en-US" sz="1600" dirty="0" err="1">
                <a:latin typeface="Lucida Console" panose="020B0609040504020204" pitchFamily="49" charset="0"/>
              </a:rPr>
              <a:t>i</a:t>
            </a:r>
            <a:r>
              <a:rPr lang="en-US" sz="1600" dirty="0">
                <a:latin typeface="Lucida Console" panose="020B0609040504020204" pitchFamily="49" charset="0"/>
              </a:rPr>
              <a:t>) {</a:t>
            </a:r>
          </a:p>
          <a:p>
            <a:pPr>
              <a:lnSpc>
                <a:spcPct val="100000"/>
              </a:lnSpc>
              <a:spcBef>
                <a:spcPts val="0"/>
              </a:spcBef>
              <a:spcAft>
                <a:spcPts val="0"/>
              </a:spcAft>
            </a:pPr>
            <a:r>
              <a:rPr lang="en-US" sz="1600" dirty="0">
                <a:latin typeface="Lucida Console" panose="020B0609040504020204" pitchFamily="49" charset="0"/>
              </a:rPr>
              <a:t>        </a:t>
            </a:r>
            <a:r>
              <a:rPr lang="en-US" sz="1600" dirty="0" err="1">
                <a:latin typeface="Lucida Console" panose="020B0609040504020204" pitchFamily="49" charset="0"/>
              </a:rPr>
              <a:t>dev_z</a:t>
            </a:r>
            <a:r>
              <a:rPr lang="en-US" sz="1600" dirty="0">
                <a:latin typeface="Lucida Console" panose="020B0609040504020204" pitchFamily="49" charset="0"/>
              </a:rPr>
              <a:t>[</a:t>
            </a:r>
            <a:r>
              <a:rPr lang="en-US" sz="1600" dirty="0" err="1">
                <a:latin typeface="Lucida Console" panose="020B0609040504020204" pitchFamily="49" charset="0"/>
              </a:rPr>
              <a:t>i</a:t>
            </a:r>
            <a:r>
              <a:rPr lang="en-US" sz="1600" dirty="0">
                <a:latin typeface="Lucida Console" panose="020B0609040504020204" pitchFamily="49" charset="0"/>
              </a:rPr>
              <a:t>] = a * </a:t>
            </a:r>
            <a:r>
              <a:rPr lang="en-US" sz="1600" dirty="0" err="1">
                <a:latin typeface="Lucida Console" panose="020B0609040504020204" pitchFamily="49" charset="0"/>
              </a:rPr>
              <a:t>dev_x</a:t>
            </a:r>
            <a:r>
              <a:rPr lang="en-US" sz="1600" dirty="0">
                <a:latin typeface="Lucida Console" panose="020B0609040504020204" pitchFamily="49" charset="0"/>
              </a:rPr>
              <a:t>[</a:t>
            </a:r>
            <a:r>
              <a:rPr lang="en-US" sz="1600" dirty="0" err="1">
                <a:latin typeface="Lucida Console" panose="020B0609040504020204" pitchFamily="49" charset="0"/>
              </a:rPr>
              <a:t>i</a:t>
            </a:r>
            <a:r>
              <a:rPr lang="en-US" sz="1600" dirty="0">
                <a:latin typeface="Lucida Console" panose="020B0609040504020204" pitchFamily="49" charset="0"/>
              </a:rPr>
              <a:t>] + </a:t>
            </a:r>
            <a:r>
              <a:rPr lang="en-US" sz="1600" dirty="0" err="1">
                <a:latin typeface="Lucida Console" panose="020B0609040504020204" pitchFamily="49" charset="0"/>
              </a:rPr>
              <a:t>dev_y</a:t>
            </a:r>
            <a:r>
              <a:rPr lang="en-US" sz="1600" dirty="0">
                <a:latin typeface="Lucida Console" panose="020B0609040504020204" pitchFamily="49" charset="0"/>
              </a:rPr>
              <a:t>[</a:t>
            </a:r>
            <a:r>
              <a:rPr lang="en-US" sz="1600" dirty="0" err="1">
                <a:latin typeface="Lucida Console" panose="020B0609040504020204" pitchFamily="49" charset="0"/>
              </a:rPr>
              <a:t>i</a:t>
            </a:r>
            <a:r>
              <a:rPr lang="en-US" sz="1600" dirty="0">
                <a:latin typeface="Lucida Console" panose="020B0609040504020204" pitchFamily="49" charset="0"/>
              </a:rPr>
              <a:t>];</a:t>
            </a:r>
          </a:p>
          <a:p>
            <a:pPr>
              <a:lnSpc>
                <a:spcPct val="100000"/>
              </a:lnSpc>
              <a:spcBef>
                <a:spcPts val="0"/>
              </a:spcBef>
              <a:spcAft>
                <a:spcPts val="0"/>
              </a:spcAft>
            </a:pPr>
            <a:r>
              <a:rPr lang="en-US" sz="1600" dirty="0">
                <a:latin typeface="Lucida Console" panose="020B0609040504020204" pitchFamily="49" charset="0"/>
              </a:rPr>
              <a:t>      });</a:t>
            </a:r>
          </a:p>
          <a:p>
            <a:pPr>
              <a:lnSpc>
                <a:spcPct val="100000"/>
              </a:lnSpc>
              <a:spcBef>
                <a:spcPts val="0"/>
              </a:spcBef>
              <a:spcAft>
                <a:spcPts val="0"/>
              </a:spcAft>
            </a:pPr>
            <a:r>
              <a:rPr lang="en-US" sz="1600" dirty="0">
                <a:latin typeface="Lucida Console" panose="020B0609040504020204" pitchFamily="49" charset="0"/>
              </a:rPr>
              <a:t>  </a:t>
            </a:r>
            <a:r>
              <a:rPr lang="en-US" sz="1600" dirty="0" err="1">
                <a:latin typeface="Lucida Console" panose="020B0609040504020204" pitchFamily="49" charset="0"/>
              </a:rPr>
              <a:t>Kokkos</a:t>
            </a:r>
            <a:r>
              <a:rPr lang="en-US" sz="1600" dirty="0">
                <a:latin typeface="Lucida Console" panose="020B0609040504020204" pitchFamily="49" charset="0"/>
              </a:rPr>
              <a:t>::</a:t>
            </a:r>
            <a:r>
              <a:rPr lang="en-US" sz="1600" dirty="0" err="1">
                <a:latin typeface="Lucida Console" panose="020B0609040504020204" pitchFamily="49" charset="0"/>
              </a:rPr>
              <a:t>deep_copy</a:t>
            </a:r>
            <a:r>
              <a:rPr lang="en-US" sz="1600" dirty="0">
                <a:latin typeface="Lucida Console" panose="020B0609040504020204" pitchFamily="49" charset="0"/>
              </a:rPr>
              <a:t>(</a:t>
            </a:r>
            <a:r>
              <a:rPr lang="en-US" sz="1600" dirty="0" err="1">
                <a:latin typeface="Lucida Console" panose="020B0609040504020204" pitchFamily="49" charset="0"/>
              </a:rPr>
              <a:t>Kokkos</a:t>
            </a:r>
            <a:r>
              <a:rPr lang="en-US" sz="1600" dirty="0">
                <a:latin typeface="Lucida Console" panose="020B0609040504020204" pitchFamily="49" charset="0"/>
              </a:rPr>
              <a:t>::View&lt;float*, </a:t>
            </a:r>
            <a:r>
              <a:rPr lang="en-US" sz="1600" dirty="0" err="1">
                <a:latin typeface="Lucida Console" panose="020B0609040504020204" pitchFamily="49" charset="0"/>
              </a:rPr>
              <a:t>Kokkos</a:t>
            </a:r>
            <a:r>
              <a:rPr lang="en-US" sz="1600" dirty="0">
                <a:latin typeface="Lucida Console" panose="020B0609040504020204" pitchFamily="49" charset="0"/>
              </a:rPr>
              <a:t>::</a:t>
            </a:r>
            <a:r>
              <a:rPr lang="en-US" sz="1600" dirty="0" err="1">
                <a:latin typeface="Lucida Console" panose="020B0609040504020204" pitchFamily="49" charset="0"/>
              </a:rPr>
              <a:t>HostSpace</a:t>
            </a:r>
            <a:r>
              <a:rPr lang="en-US" sz="1600" dirty="0">
                <a:latin typeface="Lucida Console" panose="020B0609040504020204" pitchFamily="49" charset="0"/>
              </a:rPr>
              <a:t>&gt;(z, n), </a:t>
            </a:r>
            <a:r>
              <a:rPr lang="en-US" sz="1600" dirty="0" err="1">
                <a:latin typeface="Lucida Console" panose="020B0609040504020204" pitchFamily="49" charset="0"/>
              </a:rPr>
              <a:t>dev_z</a:t>
            </a:r>
            <a:r>
              <a:rPr lang="en-US" sz="1600" dirty="0">
                <a:latin typeface="Lucida Console" panose="020B0609040504020204" pitchFamily="49" charset="0"/>
              </a:rPr>
              <a:t>);</a:t>
            </a:r>
          </a:p>
          <a:p>
            <a:pPr>
              <a:lnSpc>
                <a:spcPct val="100000"/>
              </a:lnSpc>
              <a:spcBef>
                <a:spcPts val="0"/>
              </a:spcBef>
              <a:spcAft>
                <a:spcPts val="0"/>
              </a:spcAft>
            </a:pPr>
            <a:r>
              <a:rPr lang="en-US" sz="1600" dirty="0">
                <a:latin typeface="Lucida Console" panose="020B0609040504020204" pitchFamily="49" charset="0"/>
              </a:rPr>
              <a:t>}</a:t>
            </a:r>
          </a:p>
        </p:txBody>
      </p:sp>
      <p:sp>
        <p:nvSpPr>
          <p:cNvPr id="4" name="Text Placeholder 3">
            <a:extLst>
              <a:ext uri="{FF2B5EF4-FFF2-40B4-BE49-F238E27FC236}">
                <a16:creationId xmlns:a16="http://schemas.microsoft.com/office/drawing/2014/main" id="{075E6E56-5620-4570-9EA0-257C747EFC44}"/>
              </a:ext>
            </a:extLst>
          </p:cNvPr>
          <p:cNvSpPr>
            <a:spLocks noGrp="1"/>
          </p:cNvSpPr>
          <p:nvPr>
            <p:ph type="body" sz="quarter" idx="10"/>
          </p:nvPr>
        </p:nvSpPr>
        <p:spPr/>
        <p:txBody>
          <a:bodyPr/>
          <a:lstStyle/>
          <a:p>
            <a:r>
              <a:rPr lang="en-US" dirty="0"/>
              <a:t>Example</a:t>
            </a:r>
          </a:p>
        </p:txBody>
      </p:sp>
    </p:spTree>
    <p:extLst>
      <p:ext uri="{BB962C8B-B14F-4D97-AF65-F5344CB8AC3E}">
        <p14:creationId xmlns:p14="http://schemas.microsoft.com/office/powerpoint/2010/main" val="3188894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B284-7D6E-4D32-9F27-04387616781D}"/>
              </a:ext>
            </a:extLst>
          </p:cNvPr>
          <p:cNvSpPr>
            <a:spLocks noGrp="1"/>
          </p:cNvSpPr>
          <p:nvPr>
            <p:ph type="title"/>
          </p:nvPr>
        </p:nvSpPr>
        <p:spPr/>
        <p:txBody>
          <a:bodyPr/>
          <a:lstStyle/>
          <a:p>
            <a:r>
              <a:rPr lang="en-US" dirty="0" err="1"/>
              <a:t>Kokkos</a:t>
            </a:r>
            <a:endParaRPr lang="en-US" dirty="0"/>
          </a:p>
        </p:txBody>
      </p:sp>
      <p:sp>
        <p:nvSpPr>
          <p:cNvPr id="3" name="Content Placeholder 2">
            <a:extLst>
              <a:ext uri="{FF2B5EF4-FFF2-40B4-BE49-F238E27FC236}">
                <a16:creationId xmlns:a16="http://schemas.microsoft.com/office/drawing/2014/main" id="{19C8BDF9-5D42-4796-8F36-ED07A3FCE82D}"/>
              </a:ext>
            </a:extLst>
          </p:cNvPr>
          <p:cNvSpPr>
            <a:spLocks noGrp="1"/>
          </p:cNvSpPr>
          <p:nvPr>
            <p:ph idx="1"/>
          </p:nvPr>
        </p:nvSpPr>
        <p:spPr/>
        <p:txBody>
          <a:bodyPr/>
          <a:lstStyle/>
          <a:p>
            <a:pPr>
              <a:lnSpc>
                <a:spcPct val="100000"/>
              </a:lnSpc>
              <a:spcBef>
                <a:spcPts val="0"/>
              </a:spcBef>
              <a:spcAft>
                <a:spcPts val="0"/>
              </a:spcAft>
            </a:pPr>
            <a:r>
              <a:rPr lang="en-US" sz="1600" dirty="0">
                <a:latin typeface="Lucida Console" panose="020B0609040504020204" pitchFamily="49" charset="0"/>
              </a:rPr>
              <a:t>void </a:t>
            </a:r>
            <a:r>
              <a:rPr lang="en-US" sz="1600" dirty="0" err="1">
                <a:latin typeface="Lucida Console" panose="020B0609040504020204" pitchFamily="49" charset="0"/>
              </a:rPr>
              <a:t>saxpy</a:t>
            </a:r>
            <a:r>
              <a:rPr lang="en-US" sz="1600" dirty="0">
                <a:latin typeface="Lucida Console" panose="020B0609040504020204" pitchFamily="49" charset="0"/>
              </a:rPr>
              <a:t>(float* x, float* y, float* z, float a, int n) {</a:t>
            </a:r>
          </a:p>
          <a:p>
            <a:pPr>
              <a:lnSpc>
                <a:spcPct val="100000"/>
              </a:lnSpc>
              <a:spcBef>
                <a:spcPts val="0"/>
              </a:spcBef>
              <a:spcAft>
                <a:spcPts val="0"/>
              </a:spcAft>
            </a:pPr>
            <a:r>
              <a:rPr lang="en-US" sz="1600" dirty="0">
                <a:latin typeface="Lucida Console" panose="020B0609040504020204" pitchFamily="49" charset="0"/>
              </a:rPr>
              <a:t>  </a:t>
            </a:r>
            <a:r>
              <a:rPr lang="en-US" sz="1600" dirty="0" err="1">
                <a:latin typeface="Lucida Console" panose="020B0609040504020204" pitchFamily="49" charset="0"/>
              </a:rPr>
              <a:t>Kokkos</a:t>
            </a:r>
            <a:r>
              <a:rPr lang="en-US" sz="1600" dirty="0">
                <a:latin typeface="Lucida Console" panose="020B0609040504020204" pitchFamily="49" charset="0"/>
              </a:rPr>
              <a:t>::View&lt;float*&gt; </a:t>
            </a:r>
            <a:r>
              <a:rPr lang="en-US" sz="1600" dirty="0" err="1">
                <a:latin typeface="Lucida Console" panose="020B0609040504020204" pitchFamily="49" charset="0"/>
              </a:rPr>
              <a:t>dev_x</a:t>
            </a:r>
            <a:r>
              <a:rPr lang="en-US" sz="1600" dirty="0">
                <a:latin typeface="Lucida Console" panose="020B0609040504020204" pitchFamily="49" charset="0"/>
              </a:rPr>
              <a:t>("x", n);</a:t>
            </a:r>
          </a:p>
          <a:p>
            <a:pPr>
              <a:lnSpc>
                <a:spcPct val="100000"/>
              </a:lnSpc>
              <a:spcBef>
                <a:spcPts val="0"/>
              </a:spcBef>
              <a:spcAft>
                <a:spcPts val="0"/>
              </a:spcAft>
            </a:pPr>
            <a:r>
              <a:rPr lang="en-US" sz="1600" dirty="0">
                <a:latin typeface="Lucida Console" panose="020B0609040504020204" pitchFamily="49" charset="0"/>
              </a:rPr>
              <a:t>  </a:t>
            </a:r>
            <a:r>
              <a:rPr lang="en-US" sz="1600" dirty="0" err="1">
                <a:latin typeface="Lucida Console" panose="020B0609040504020204" pitchFamily="49" charset="0"/>
              </a:rPr>
              <a:t>Kokkos</a:t>
            </a:r>
            <a:r>
              <a:rPr lang="en-US" sz="1600" dirty="0">
                <a:latin typeface="Lucida Console" panose="020B0609040504020204" pitchFamily="49" charset="0"/>
              </a:rPr>
              <a:t>::View&lt;float*&gt; </a:t>
            </a:r>
            <a:r>
              <a:rPr lang="en-US" sz="1600" dirty="0" err="1">
                <a:latin typeface="Lucida Console" panose="020B0609040504020204" pitchFamily="49" charset="0"/>
              </a:rPr>
              <a:t>dev_y</a:t>
            </a:r>
            <a:r>
              <a:rPr lang="en-US" sz="1600" dirty="0">
                <a:latin typeface="Lucida Console" panose="020B0609040504020204" pitchFamily="49" charset="0"/>
              </a:rPr>
              <a:t>("y", n);</a:t>
            </a:r>
          </a:p>
          <a:p>
            <a:pPr>
              <a:lnSpc>
                <a:spcPct val="100000"/>
              </a:lnSpc>
              <a:spcBef>
                <a:spcPts val="0"/>
              </a:spcBef>
              <a:spcAft>
                <a:spcPts val="0"/>
              </a:spcAft>
            </a:pPr>
            <a:r>
              <a:rPr lang="en-US" sz="1600" dirty="0">
                <a:latin typeface="Lucida Console" panose="020B0609040504020204" pitchFamily="49" charset="0"/>
              </a:rPr>
              <a:t>  </a:t>
            </a:r>
            <a:r>
              <a:rPr lang="en-US" sz="1600" dirty="0" err="1">
                <a:latin typeface="Lucida Console" panose="020B0609040504020204" pitchFamily="49" charset="0"/>
              </a:rPr>
              <a:t>Kokkos</a:t>
            </a:r>
            <a:r>
              <a:rPr lang="en-US" sz="1600" dirty="0">
                <a:latin typeface="Lucida Console" panose="020B0609040504020204" pitchFamily="49" charset="0"/>
              </a:rPr>
              <a:t>::View&lt;float*&gt; </a:t>
            </a:r>
            <a:r>
              <a:rPr lang="en-US" sz="1600" dirty="0" err="1">
                <a:latin typeface="Lucida Console" panose="020B0609040504020204" pitchFamily="49" charset="0"/>
              </a:rPr>
              <a:t>dev_z</a:t>
            </a:r>
            <a:r>
              <a:rPr lang="en-US" sz="1600" dirty="0">
                <a:latin typeface="Lucida Console" panose="020B0609040504020204" pitchFamily="49" charset="0"/>
              </a:rPr>
              <a:t>("z", n);</a:t>
            </a:r>
          </a:p>
          <a:p>
            <a:pPr>
              <a:lnSpc>
                <a:spcPct val="100000"/>
              </a:lnSpc>
              <a:spcBef>
                <a:spcPts val="0"/>
              </a:spcBef>
              <a:spcAft>
                <a:spcPts val="0"/>
              </a:spcAft>
            </a:pPr>
            <a:r>
              <a:rPr lang="en-US" sz="1600" dirty="0">
                <a:latin typeface="Lucida Console" panose="020B0609040504020204" pitchFamily="49" charset="0"/>
              </a:rPr>
              <a:t>  </a:t>
            </a:r>
            <a:r>
              <a:rPr lang="en-US" sz="1600" dirty="0" err="1">
                <a:solidFill>
                  <a:srgbClr val="FF0000"/>
                </a:solidFill>
                <a:latin typeface="Lucida Console" panose="020B0609040504020204" pitchFamily="49" charset="0"/>
              </a:rPr>
              <a:t>Kokkos</a:t>
            </a:r>
            <a:r>
              <a:rPr lang="en-US" sz="1600" dirty="0">
                <a:solidFill>
                  <a:srgbClr val="FF0000"/>
                </a:solidFill>
                <a:latin typeface="Lucida Console" panose="020B0609040504020204" pitchFamily="49" charset="0"/>
              </a:rPr>
              <a:t>::</a:t>
            </a:r>
            <a:r>
              <a:rPr lang="en-US" sz="1600" dirty="0" err="1">
                <a:solidFill>
                  <a:srgbClr val="FF0000"/>
                </a:solidFill>
                <a:latin typeface="Lucida Console" panose="020B0609040504020204" pitchFamily="49" charset="0"/>
              </a:rPr>
              <a:t>deep_copy</a:t>
            </a:r>
            <a:r>
              <a:rPr lang="en-US" sz="1600" dirty="0">
                <a:solidFill>
                  <a:srgbClr val="FF0000"/>
                </a:solidFill>
                <a:latin typeface="Lucida Console" panose="020B0609040504020204" pitchFamily="49" charset="0"/>
              </a:rPr>
              <a:t>(</a:t>
            </a:r>
            <a:r>
              <a:rPr lang="en-US" sz="1600" dirty="0" err="1">
                <a:solidFill>
                  <a:srgbClr val="FF0000"/>
                </a:solidFill>
                <a:latin typeface="Lucida Console" panose="020B0609040504020204" pitchFamily="49" charset="0"/>
              </a:rPr>
              <a:t>dev_x</a:t>
            </a:r>
            <a:r>
              <a:rPr lang="en-US" sz="1600" dirty="0">
                <a:solidFill>
                  <a:srgbClr val="FF0000"/>
                </a:solidFill>
                <a:latin typeface="Lucida Console" panose="020B0609040504020204" pitchFamily="49" charset="0"/>
              </a:rPr>
              <a:t>, </a:t>
            </a:r>
            <a:r>
              <a:rPr lang="en-US" sz="1600" dirty="0" err="1">
                <a:solidFill>
                  <a:srgbClr val="FF0000"/>
                </a:solidFill>
                <a:latin typeface="Lucida Console" panose="020B0609040504020204" pitchFamily="49" charset="0"/>
              </a:rPr>
              <a:t>Kokkos</a:t>
            </a:r>
            <a:r>
              <a:rPr lang="en-US" sz="1600" dirty="0">
                <a:solidFill>
                  <a:srgbClr val="FF0000"/>
                </a:solidFill>
                <a:latin typeface="Lucida Console" panose="020B0609040504020204" pitchFamily="49" charset="0"/>
              </a:rPr>
              <a:t>::View&lt;float*, </a:t>
            </a:r>
            <a:r>
              <a:rPr lang="en-US" sz="1600" dirty="0" err="1">
                <a:solidFill>
                  <a:srgbClr val="FF0000"/>
                </a:solidFill>
                <a:latin typeface="Lucida Console" panose="020B0609040504020204" pitchFamily="49" charset="0"/>
              </a:rPr>
              <a:t>Kokkos</a:t>
            </a:r>
            <a:r>
              <a:rPr lang="en-US" sz="1600" dirty="0">
                <a:solidFill>
                  <a:srgbClr val="FF0000"/>
                </a:solidFill>
                <a:latin typeface="Lucida Console" panose="020B0609040504020204" pitchFamily="49" charset="0"/>
              </a:rPr>
              <a:t>::</a:t>
            </a:r>
            <a:r>
              <a:rPr lang="en-US" sz="1600" dirty="0" err="1">
                <a:solidFill>
                  <a:srgbClr val="FF0000"/>
                </a:solidFill>
                <a:latin typeface="Lucida Console" panose="020B0609040504020204" pitchFamily="49" charset="0"/>
              </a:rPr>
              <a:t>HostSpace</a:t>
            </a:r>
            <a:r>
              <a:rPr lang="en-US" sz="1600" dirty="0">
                <a:solidFill>
                  <a:srgbClr val="FF0000"/>
                </a:solidFill>
                <a:latin typeface="Lucida Console" panose="020B0609040504020204" pitchFamily="49" charset="0"/>
              </a:rPr>
              <a:t>&gt;(x, n));</a:t>
            </a:r>
          </a:p>
          <a:p>
            <a:pPr>
              <a:lnSpc>
                <a:spcPct val="100000"/>
              </a:lnSpc>
              <a:spcBef>
                <a:spcPts val="0"/>
              </a:spcBef>
              <a:spcAft>
                <a:spcPts val="0"/>
              </a:spcAft>
            </a:pPr>
            <a:r>
              <a:rPr lang="en-US" sz="1600" dirty="0">
                <a:solidFill>
                  <a:srgbClr val="FF0000"/>
                </a:solidFill>
                <a:latin typeface="Lucida Console" panose="020B0609040504020204" pitchFamily="49" charset="0"/>
              </a:rPr>
              <a:t>  </a:t>
            </a:r>
            <a:r>
              <a:rPr lang="en-US" sz="1600" dirty="0" err="1">
                <a:solidFill>
                  <a:srgbClr val="FF0000"/>
                </a:solidFill>
                <a:latin typeface="Lucida Console" panose="020B0609040504020204" pitchFamily="49" charset="0"/>
              </a:rPr>
              <a:t>Kokkos</a:t>
            </a:r>
            <a:r>
              <a:rPr lang="en-US" sz="1600" dirty="0">
                <a:solidFill>
                  <a:srgbClr val="FF0000"/>
                </a:solidFill>
                <a:latin typeface="Lucida Console" panose="020B0609040504020204" pitchFamily="49" charset="0"/>
              </a:rPr>
              <a:t>::</a:t>
            </a:r>
            <a:r>
              <a:rPr lang="en-US" sz="1600" dirty="0" err="1">
                <a:solidFill>
                  <a:srgbClr val="FF0000"/>
                </a:solidFill>
                <a:latin typeface="Lucida Console" panose="020B0609040504020204" pitchFamily="49" charset="0"/>
              </a:rPr>
              <a:t>deep_copy</a:t>
            </a:r>
            <a:r>
              <a:rPr lang="en-US" sz="1600" dirty="0">
                <a:solidFill>
                  <a:srgbClr val="FF0000"/>
                </a:solidFill>
                <a:latin typeface="Lucida Console" panose="020B0609040504020204" pitchFamily="49" charset="0"/>
              </a:rPr>
              <a:t>(</a:t>
            </a:r>
            <a:r>
              <a:rPr lang="en-US" sz="1600" dirty="0" err="1">
                <a:solidFill>
                  <a:srgbClr val="FF0000"/>
                </a:solidFill>
                <a:latin typeface="Lucida Console" panose="020B0609040504020204" pitchFamily="49" charset="0"/>
              </a:rPr>
              <a:t>dev_y</a:t>
            </a:r>
            <a:r>
              <a:rPr lang="en-US" sz="1600" dirty="0">
                <a:solidFill>
                  <a:srgbClr val="FF0000"/>
                </a:solidFill>
                <a:latin typeface="Lucida Console" panose="020B0609040504020204" pitchFamily="49" charset="0"/>
              </a:rPr>
              <a:t>, </a:t>
            </a:r>
            <a:r>
              <a:rPr lang="en-US" sz="1600" dirty="0" err="1">
                <a:solidFill>
                  <a:srgbClr val="FF0000"/>
                </a:solidFill>
                <a:latin typeface="Lucida Console" panose="020B0609040504020204" pitchFamily="49" charset="0"/>
              </a:rPr>
              <a:t>Kokkos</a:t>
            </a:r>
            <a:r>
              <a:rPr lang="en-US" sz="1600" dirty="0">
                <a:solidFill>
                  <a:srgbClr val="FF0000"/>
                </a:solidFill>
                <a:latin typeface="Lucida Console" panose="020B0609040504020204" pitchFamily="49" charset="0"/>
              </a:rPr>
              <a:t>::View&lt;float*, </a:t>
            </a:r>
            <a:r>
              <a:rPr lang="en-US" sz="1600" dirty="0" err="1">
                <a:solidFill>
                  <a:srgbClr val="FF0000"/>
                </a:solidFill>
                <a:latin typeface="Lucida Console" panose="020B0609040504020204" pitchFamily="49" charset="0"/>
              </a:rPr>
              <a:t>Kokkos</a:t>
            </a:r>
            <a:r>
              <a:rPr lang="en-US" sz="1600" dirty="0">
                <a:solidFill>
                  <a:srgbClr val="FF0000"/>
                </a:solidFill>
                <a:latin typeface="Lucida Console" panose="020B0609040504020204" pitchFamily="49" charset="0"/>
              </a:rPr>
              <a:t>::</a:t>
            </a:r>
            <a:r>
              <a:rPr lang="en-US" sz="1600" dirty="0" err="1">
                <a:solidFill>
                  <a:srgbClr val="FF0000"/>
                </a:solidFill>
                <a:latin typeface="Lucida Console" panose="020B0609040504020204" pitchFamily="49" charset="0"/>
              </a:rPr>
              <a:t>HostSpace</a:t>
            </a:r>
            <a:r>
              <a:rPr lang="en-US" sz="1600" dirty="0">
                <a:solidFill>
                  <a:srgbClr val="FF0000"/>
                </a:solidFill>
                <a:latin typeface="Lucida Console" panose="020B0609040504020204" pitchFamily="49" charset="0"/>
              </a:rPr>
              <a:t>&gt;(y, n));</a:t>
            </a:r>
          </a:p>
          <a:p>
            <a:pPr>
              <a:lnSpc>
                <a:spcPct val="100000"/>
              </a:lnSpc>
              <a:spcBef>
                <a:spcPts val="0"/>
              </a:spcBef>
              <a:spcAft>
                <a:spcPts val="0"/>
              </a:spcAft>
            </a:pPr>
            <a:r>
              <a:rPr lang="en-US" sz="1600" dirty="0">
                <a:latin typeface="Lucida Console" panose="020B0609040504020204" pitchFamily="49" charset="0"/>
              </a:rPr>
              <a:t>  </a:t>
            </a:r>
            <a:r>
              <a:rPr lang="en-US" sz="1600" dirty="0" err="1">
                <a:latin typeface="Lucida Console" panose="020B0609040504020204" pitchFamily="49" charset="0"/>
              </a:rPr>
              <a:t>Kokkos</a:t>
            </a:r>
            <a:r>
              <a:rPr lang="en-US" sz="1600" dirty="0">
                <a:latin typeface="Lucida Console" panose="020B0609040504020204" pitchFamily="49" charset="0"/>
              </a:rPr>
              <a:t>::</a:t>
            </a:r>
            <a:r>
              <a:rPr lang="en-US" sz="1600" dirty="0" err="1">
                <a:latin typeface="Lucida Console" panose="020B0609040504020204" pitchFamily="49" charset="0"/>
              </a:rPr>
              <a:t>parallel_for</a:t>
            </a:r>
            <a:r>
              <a:rPr lang="en-US" sz="1600" dirty="0">
                <a:latin typeface="Lucida Console" panose="020B0609040504020204" pitchFamily="49" charset="0"/>
              </a:rPr>
              <a:t>("</a:t>
            </a:r>
            <a:r>
              <a:rPr lang="en-US" sz="1600" dirty="0" err="1">
                <a:latin typeface="Lucida Console" panose="020B0609040504020204" pitchFamily="49" charset="0"/>
              </a:rPr>
              <a:t>saxpy</a:t>
            </a:r>
            <a:r>
              <a:rPr lang="en-US" sz="1600" dirty="0">
                <a:latin typeface="Lucida Console" panose="020B0609040504020204" pitchFamily="49" charset="0"/>
              </a:rPr>
              <a:t>", n,</a:t>
            </a:r>
          </a:p>
          <a:p>
            <a:pPr>
              <a:lnSpc>
                <a:spcPct val="100000"/>
              </a:lnSpc>
              <a:spcBef>
                <a:spcPts val="0"/>
              </a:spcBef>
              <a:spcAft>
                <a:spcPts val="0"/>
              </a:spcAft>
            </a:pPr>
            <a:r>
              <a:rPr lang="en-US" sz="1600" dirty="0">
                <a:latin typeface="Lucida Console" panose="020B0609040504020204" pitchFamily="49" charset="0"/>
              </a:rPr>
              <a:t>      KOKKOS_LAMBDA(int </a:t>
            </a:r>
            <a:r>
              <a:rPr lang="en-US" sz="1600" dirty="0" err="1">
                <a:latin typeface="Lucida Console" panose="020B0609040504020204" pitchFamily="49" charset="0"/>
              </a:rPr>
              <a:t>i</a:t>
            </a:r>
            <a:r>
              <a:rPr lang="en-US" sz="1600" dirty="0">
                <a:latin typeface="Lucida Console" panose="020B0609040504020204" pitchFamily="49" charset="0"/>
              </a:rPr>
              <a:t>) {</a:t>
            </a:r>
          </a:p>
          <a:p>
            <a:pPr>
              <a:lnSpc>
                <a:spcPct val="100000"/>
              </a:lnSpc>
              <a:spcBef>
                <a:spcPts val="0"/>
              </a:spcBef>
              <a:spcAft>
                <a:spcPts val="0"/>
              </a:spcAft>
            </a:pPr>
            <a:r>
              <a:rPr lang="en-US" sz="1600" dirty="0">
                <a:latin typeface="Lucida Console" panose="020B0609040504020204" pitchFamily="49" charset="0"/>
              </a:rPr>
              <a:t>        </a:t>
            </a:r>
            <a:r>
              <a:rPr lang="en-US" sz="1600" dirty="0" err="1">
                <a:latin typeface="Lucida Console" panose="020B0609040504020204" pitchFamily="49" charset="0"/>
              </a:rPr>
              <a:t>dev_z</a:t>
            </a:r>
            <a:r>
              <a:rPr lang="en-US" sz="1600" dirty="0">
                <a:latin typeface="Lucida Console" panose="020B0609040504020204" pitchFamily="49" charset="0"/>
              </a:rPr>
              <a:t>[</a:t>
            </a:r>
            <a:r>
              <a:rPr lang="en-US" sz="1600" dirty="0" err="1">
                <a:latin typeface="Lucida Console" panose="020B0609040504020204" pitchFamily="49" charset="0"/>
              </a:rPr>
              <a:t>i</a:t>
            </a:r>
            <a:r>
              <a:rPr lang="en-US" sz="1600" dirty="0">
                <a:latin typeface="Lucida Console" panose="020B0609040504020204" pitchFamily="49" charset="0"/>
              </a:rPr>
              <a:t>] = a * </a:t>
            </a:r>
            <a:r>
              <a:rPr lang="en-US" sz="1600" dirty="0" err="1">
                <a:latin typeface="Lucida Console" panose="020B0609040504020204" pitchFamily="49" charset="0"/>
              </a:rPr>
              <a:t>dev_x</a:t>
            </a:r>
            <a:r>
              <a:rPr lang="en-US" sz="1600" dirty="0">
                <a:latin typeface="Lucida Console" panose="020B0609040504020204" pitchFamily="49" charset="0"/>
              </a:rPr>
              <a:t>[</a:t>
            </a:r>
            <a:r>
              <a:rPr lang="en-US" sz="1600" dirty="0" err="1">
                <a:latin typeface="Lucida Console" panose="020B0609040504020204" pitchFamily="49" charset="0"/>
              </a:rPr>
              <a:t>i</a:t>
            </a:r>
            <a:r>
              <a:rPr lang="en-US" sz="1600" dirty="0">
                <a:latin typeface="Lucida Console" panose="020B0609040504020204" pitchFamily="49" charset="0"/>
              </a:rPr>
              <a:t>] + </a:t>
            </a:r>
            <a:r>
              <a:rPr lang="en-US" sz="1600" dirty="0" err="1">
                <a:latin typeface="Lucida Console" panose="020B0609040504020204" pitchFamily="49" charset="0"/>
              </a:rPr>
              <a:t>dev_y</a:t>
            </a:r>
            <a:r>
              <a:rPr lang="en-US" sz="1600" dirty="0">
                <a:latin typeface="Lucida Console" panose="020B0609040504020204" pitchFamily="49" charset="0"/>
              </a:rPr>
              <a:t>[</a:t>
            </a:r>
            <a:r>
              <a:rPr lang="en-US" sz="1600" dirty="0" err="1">
                <a:latin typeface="Lucida Console" panose="020B0609040504020204" pitchFamily="49" charset="0"/>
              </a:rPr>
              <a:t>i</a:t>
            </a:r>
            <a:r>
              <a:rPr lang="en-US" sz="1600" dirty="0">
                <a:latin typeface="Lucida Console" panose="020B0609040504020204" pitchFamily="49" charset="0"/>
              </a:rPr>
              <a:t>];</a:t>
            </a:r>
          </a:p>
          <a:p>
            <a:pPr>
              <a:lnSpc>
                <a:spcPct val="100000"/>
              </a:lnSpc>
              <a:spcBef>
                <a:spcPts val="0"/>
              </a:spcBef>
              <a:spcAft>
                <a:spcPts val="0"/>
              </a:spcAft>
            </a:pPr>
            <a:r>
              <a:rPr lang="en-US" sz="1600" dirty="0">
                <a:latin typeface="Lucida Console" panose="020B0609040504020204" pitchFamily="49" charset="0"/>
              </a:rPr>
              <a:t>      });</a:t>
            </a:r>
          </a:p>
          <a:p>
            <a:pPr>
              <a:lnSpc>
                <a:spcPct val="100000"/>
              </a:lnSpc>
              <a:spcBef>
                <a:spcPts val="0"/>
              </a:spcBef>
              <a:spcAft>
                <a:spcPts val="0"/>
              </a:spcAft>
            </a:pPr>
            <a:r>
              <a:rPr lang="en-US" sz="1600" dirty="0">
                <a:latin typeface="Lucida Console" panose="020B0609040504020204" pitchFamily="49" charset="0"/>
              </a:rPr>
              <a:t>  </a:t>
            </a:r>
            <a:r>
              <a:rPr lang="en-US" sz="1600" dirty="0" err="1">
                <a:solidFill>
                  <a:srgbClr val="FF0000"/>
                </a:solidFill>
                <a:latin typeface="Lucida Console" panose="020B0609040504020204" pitchFamily="49" charset="0"/>
              </a:rPr>
              <a:t>Kokkos</a:t>
            </a:r>
            <a:r>
              <a:rPr lang="en-US" sz="1600" dirty="0">
                <a:solidFill>
                  <a:srgbClr val="FF0000"/>
                </a:solidFill>
                <a:latin typeface="Lucida Console" panose="020B0609040504020204" pitchFamily="49" charset="0"/>
              </a:rPr>
              <a:t>::</a:t>
            </a:r>
            <a:r>
              <a:rPr lang="en-US" sz="1600" dirty="0" err="1">
                <a:solidFill>
                  <a:srgbClr val="FF0000"/>
                </a:solidFill>
                <a:latin typeface="Lucida Console" panose="020B0609040504020204" pitchFamily="49" charset="0"/>
              </a:rPr>
              <a:t>deep_copy</a:t>
            </a:r>
            <a:r>
              <a:rPr lang="en-US" sz="1600" dirty="0">
                <a:solidFill>
                  <a:srgbClr val="FF0000"/>
                </a:solidFill>
                <a:latin typeface="Lucida Console" panose="020B0609040504020204" pitchFamily="49" charset="0"/>
              </a:rPr>
              <a:t>(</a:t>
            </a:r>
            <a:r>
              <a:rPr lang="en-US" sz="1600" dirty="0" err="1">
                <a:solidFill>
                  <a:srgbClr val="FF0000"/>
                </a:solidFill>
                <a:latin typeface="Lucida Console" panose="020B0609040504020204" pitchFamily="49" charset="0"/>
              </a:rPr>
              <a:t>Kokkos</a:t>
            </a:r>
            <a:r>
              <a:rPr lang="en-US" sz="1600" dirty="0">
                <a:solidFill>
                  <a:srgbClr val="FF0000"/>
                </a:solidFill>
                <a:latin typeface="Lucida Console" panose="020B0609040504020204" pitchFamily="49" charset="0"/>
              </a:rPr>
              <a:t>::View&lt;float*, </a:t>
            </a:r>
            <a:r>
              <a:rPr lang="en-US" sz="1600" dirty="0" err="1">
                <a:solidFill>
                  <a:srgbClr val="FF0000"/>
                </a:solidFill>
                <a:latin typeface="Lucida Console" panose="020B0609040504020204" pitchFamily="49" charset="0"/>
              </a:rPr>
              <a:t>Kokkos</a:t>
            </a:r>
            <a:r>
              <a:rPr lang="en-US" sz="1600" dirty="0">
                <a:solidFill>
                  <a:srgbClr val="FF0000"/>
                </a:solidFill>
                <a:latin typeface="Lucida Console" panose="020B0609040504020204" pitchFamily="49" charset="0"/>
              </a:rPr>
              <a:t>::</a:t>
            </a:r>
            <a:r>
              <a:rPr lang="en-US" sz="1600" dirty="0" err="1">
                <a:solidFill>
                  <a:srgbClr val="FF0000"/>
                </a:solidFill>
                <a:latin typeface="Lucida Console" panose="020B0609040504020204" pitchFamily="49" charset="0"/>
              </a:rPr>
              <a:t>HostSpace</a:t>
            </a:r>
            <a:r>
              <a:rPr lang="en-US" sz="1600" dirty="0">
                <a:solidFill>
                  <a:srgbClr val="FF0000"/>
                </a:solidFill>
                <a:latin typeface="Lucida Console" panose="020B0609040504020204" pitchFamily="49" charset="0"/>
              </a:rPr>
              <a:t>&gt;(z, n), </a:t>
            </a:r>
            <a:r>
              <a:rPr lang="en-US" sz="1600" dirty="0" err="1">
                <a:solidFill>
                  <a:srgbClr val="FF0000"/>
                </a:solidFill>
                <a:latin typeface="Lucida Console" panose="020B0609040504020204" pitchFamily="49" charset="0"/>
              </a:rPr>
              <a:t>dev_z</a:t>
            </a:r>
            <a:r>
              <a:rPr lang="en-US" sz="1600" dirty="0">
                <a:solidFill>
                  <a:srgbClr val="FF0000"/>
                </a:solidFill>
                <a:latin typeface="Lucida Console" panose="020B0609040504020204" pitchFamily="49" charset="0"/>
              </a:rPr>
              <a:t>);</a:t>
            </a:r>
          </a:p>
          <a:p>
            <a:pPr>
              <a:lnSpc>
                <a:spcPct val="100000"/>
              </a:lnSpc>
              <a:spcBef>
                <a:spcPts val="0"/>
              </a:spcBef>
              <a:spcAft>
                <a:spcPts val="0"/>
              </a:spcAft>
            </a:pPr>
            <a:r>
              <a:rPr lang="en-US" sz="1600" dirty="0">
                <a:latin typeface="Lucida Console" panose="020B0609040504020204" pitchFamily="49" charset="0"/>
              </a:rPr>
              <a:t>}</a:t>
            </a:r>
          </a:p>
        </p:txBody>
      </p:sp>
      <p:sp>
        <p:nvSpPr>
          <p:cNvPr id="4" name="Text Placeholder 3">
            <a:extLst>
              <a:ext uri="{FF2B5EF4-FFF2-40B4-BE49-F238E27FC236}">
                <a16:creationId xmlns:a16="http://schemas.microsoft.com/office/drawing/2014/main" id="{075E6E56-5620-4570-9EA0-257C747EFC44}"/>
              </a:ext>
            </a:extLst>
          </p:cNvPr>
          <p:cNvSpPr>
            <a:spLocks noGrp="1"/>
          </p:cNvSpPr>
          <p:nvPr>
            <p:ph type="body" sz="quarter" idx="10"/>
          </p:nvPr>
        </p:nvSpPr>
        <p:spPr/>
        <p:txBody>
          <a:bodyPr/>
          <a:lstStyle/>
          <a:p>
            <a:r>
              <a:rPr lang="en-US" dirty="0"/>
              <a:t>Example</a:t>
            </a:r>
          </a:p>
        </p:txBody>
      </p:sp>
    </p:spTree>
    <p:extLst>
      <p:ext uri="{BB962C8B-B14F-4D97-AF65-F5344CB8AC3E}">
        <p14:creationId xmlns:p14="http://schemas.microsoft.com/office/powerpoint/2010/main" val="3848814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B284-7D6E-4D32-9F27-04387616781D}"/>
              </a:ext>
            </a:extLst>
          </p:cNvPr>
          <p:cNvSpPr>
            <a:spLocks noGrp="1"/>
          </p:cNvSpPr>
          <p:nvPr>
            <p:ph type="title"/>
          </p:nvPr>
        </p:nvSpPr>
        <p:spPr/>
        <p:txBody>
          <a:bodyPr/>
          <a:lstStyle/>
          <a:p>
            <a:r>
              <a:rPr lang="en-US" dirty="0" err="1"/>
              <a:t>Kokkos</a:t>
            </a:r>
            <a:endParaRPr lang="en-US" dirty="0"/>
          </a:p>
        </p:txBody>
      </p:sp>
      <p:sp>
        <p:nvSpPr>
          <p:cNvPr id="3" name="Content Placeholder 2">
            <a:extLst>
              <a:ext uri="{FF2B5EF4-FFF2-40B4-BE49-F238E27FC236}">
                <a16:creationId xmlns:a16="http://schemas.microsoft.com/office/drawing/2014/main" id="{19C8BDF9-5D42-4796-8F36-ED07A3FCE82D}"/>
              </a:ext>
            </a:extLst>
          </p:cNvPr>
          <p:cNvSpPr>
            <a:spLocks noGrp="1"/>
          </p:cNvSpPr>
          <p:nvPr>
            <p:ph idx="1"/>
          </p:nvPr>
        </p:nvSpPr>
        <p:spPr/>
        <p:txBody>
          <a:bodyPr/>
          <a:lstStyle/>
          <a:p>
            <a:pPr>
              <a:lnSpc>
                <a:spcPct val="100000"/>
              </a:lnSpc>
              <a:spcBef>
                <a:spcPts val="0"/>
              </a:spcBef>
              <a:spcAft>
                <a:spcPts val="0"/>
              </a:spcAft>
            </a:pPr>
            <a:r>
              <a:rPr lang="en-US" sz="1600" dirty="0">
                <a:latin typeface="Lucida Console" panose="020B0609040504020204" pitchFamily="49" charset="0"/>
              </a:rPr>
              <a:t>void </a:t>
            </a:r>
            <a:r>
              <a:rPr lang="en-US" sz="1600" dirty="0" err="1">
                <a:latin typeface="Lucida Console" panose="020B0609040504020204" pitchFamily="49" charset="0"/>
              </a:rPr>
              <a:t>saxpy</a:t>
            </a:r>
            <a:r>
              <a:rPr lang="en-US" sz="1600" dirty="0">
                <a:latin typeface="Lucida Console" panose="020B0609040504020204" pitchFamily="49" charset="0"/>
              </a:rPr>
              <a:t>(float* x, float* y, float* z, float a, int n) {</a:t>
            </a:r>
          </a:p>
          <a:p>
            <a:pPr>
              <a:lnSpc>
                <a:spcPct val="100000"/>
              </a:lnSpc>
              <a:spcBef>
                <a:spcPts val="0"/>
              </a:spcBef>
              <a:spcAft>
                <a:spcPts val="0"/>
              </a:spcAft>
            </a:pPr>
            <a:r>
              <a:rPr lang="en-US" sz="1600" dirty="0">
                <a:latin typeface="Lucida Console" panose="020B0609040504020204" pitchFamily="49" charset="0"/>
              </a:rPr>
              <a:t>  </a:t>
            </a:r>
            <a:r>
              <a:rPr lang="en-US" sz="1600" dirty="0" err="1">
                <a:latin typeface="Lucida Console" panose="020B0609040504020204" pitchFamily="49" charset="0"/>
              </a:rPr>
              <a:t>Kokkos</a:t>
            </a:r>
            <a:r>
              <a:rPr lang="en-US" sz="1600" dirty="0">
                <a:latin typeface="Lucida Console" panose="020B0609040504020204" pitchFamily="49" charset="0"/>
              </a:rPr>
              <a:t>::View&lt;float*&gt; </a:t>
            </a:r>
            <a:r>
              <a:rPr lang="en-US" sz="1600" dirty="0" err="1">
                <a:latin typeface="Lucida Console" panose="020B0609040504020204" pitchFamily="49" charset="0"/>
              </a:rPr>
              <a:t>dev_x</a:t>
            </a:r>
            <a:r>
              <a:rPr lang="en-US" sz="1600" dirty="0">
                <a:latin typeface="Lucida Console" panose="020B0609040504020204" pitchFamily="49" charset="0"/>
              </a:rPr>
              <a:t>("x", n);</a:t>
            </a:r>
          </a:p>
          <a:p>
            <a:pPr>
              <a:lnSpc>
                <a:spcPct val="100000"/>
              </a:lnSpc>
              <a:spcBef>
                <a:spcPts val="0"/>
              </a:spcBef>
              <a:spcAft>
                <a:spcPts val="0"/>
              </a:spcAft>
            </a:pPr>
            <a:r>
              <a:rPr lang="en-US" sz="1600" dirty="0">
                <a:latin typeface="Lucida Console" panose="020B0609040504020204" pitchFamily="49" charset="0"/>
              </a:rPr>
              <a:t>  </a:t>
            </a:r>
            <a:r>
              <a:rPr lang="en-US" sz="1600" dirty="0" err="1">
                <a:latin typeface="Lucida Console" panose="020B0609040504020204" pitchFamily="49" charset="0"/>
              </a:rPr>
              <a:t>Kokkos</a:t>
            </a:r>
            <a:r>
              <a:rPr lang="en-US" sz="1600" dirty="0">
                <a:latin typeface="Lucida Console" panose="020B0609040504020204" pitchFamily="49" charset="0"/>
              </a:rPr>
              <a:t>::View&lt;float*&gt; </a:t>
            </a:r>
            <a:r>
              <a:rPr lang="en-US" sz="1600" dirty="0" err="1">
                <a:latin typeface="Lucida Console" panose="020B0609040504020204" pitchFamily="49" charset="0"/>
              </a:rPr>
              <a:t>dev_y</a:t>
            </a:r>
            <a:r>
              <a:rPr lang="en-US" sz="1600" dirty="0">
                <a:latin typeface="Lucida Console" panose="020B0609040504020204" pitchFamily="49" charset="0"/>
              </a:rPr>
              <a:t>("y", n);</a:t>
            </a:r>
          </a:p>
          <a:p>
            <a:pPr>
              <a:lnSpc>
                <a:spcPct val="100000"/>
              </a:lnSpc>
              <a:spcBef>
                <a:spcPts val="0"/>
              </a:spcBef>
              <a:spcAft>
                <a:spcPts val="0"/>
              </a:spcAft>
            </a:pPr>
            <a:r>
              <a:rPr lang="en-US" sz="1600" dirty="0">
                <a:latin typeface="Lucida Console" panose="020B0609040504020204" pitchFamily="49" charset="0"/>
              </a:rPr>
              <a:t>  </a:t>
            </a:r>
            <a:r>
              <a:rPr lang="en-US" sz="1600" dirty="0" err="1">
                <a:latin typeface="Lucida Console" panose="020B0609040504020204" pitchFamily="49" charset="0"/>
              </a:rPr>
              <a:t>Kokkos</a:t>
            </a:r>
            <a:r>
              <a:rPr lang="en-US" sz="1600" dirty="0">
                <a:latin typeface="Lucida Console" panose="020B0609040504020204" pitchFamily="49" charset="0"/>
              </a:rPr>
              <a:t>::View&lt;float*&gt; </a:t>
            </a:r>
            <a:r>
              <a:rPr lang="en-US" sz="1600" dirty="0" err="1">
                <a:latin typeface="Lucida Console" panose="020B0609040504020204" pitchFamily="49" charset="0"/>
              </a:rPr>
              <a:t>dev_z</a:t>
            </a:r>
            <a:r>
              <a:rPr lang="en-US" sz="1600" dirty="0">
                <a:latin typeface="Lucida Console" panose="020B0609040504020204" pitchFamily="49" charset="0"/>
              </a:rPr>
              <a:t>("z", n);</a:t>
            </a:r>
          </a:p>
          <a:p>
            <a:pPr>
              <a:lnSpc>
                <a:spcPct val="100000"/>
              </a:lnSpc>
              <a:spcBef>
                <a:spcPts val="0"/>
              </a:spcBef>
              <a:spcAft>
                <a:spcPts val="0"/>
              </a:spcAft>
            </a:pPr>
            <a:r>
              <a:rPr lang="en-US" sz="1600" dirty="0">
                <a:latin typeface="Lucida Console" panose="020B0609040504020204" pitchFamily="49" charset="0"/>
              </a:rPr>
              <a:t>  </a:t>
            </a:r>
            <a:r>
              <a:rPr lang="en-US" sz="1600" dirty="0" err="1">
                <a:latin typeface="Lucida Console" panose="020B0609040504020204" pitchFamily="49" charset="0"/>
              </a:rPr>
              <a:t>Kokkos</a:t>
            </a:r>
            <a:r>
              <a:rPr lang="en-US" sz="1600" dirty="0">
                <a:latin typeface="Lucida Console" panose="020B0609040504020204" pitchFamily="49" charset="0"/>
              </a:rPr>
              <a:t>::</a:t>
            </a:r>
            <a:r>
              <a:rPr lang="en-US" sz="1600" dirty="0" err="1">
                <a:latin typeface="Lucida Console" panose="020B0609040504020204" pitchFamily="49" charset="0"/>
              </a:rPr>
              <a:t>deep_copy</a:t>
            </a:r>
            <a:r>
              <a:rPr lang="en-US" sz="1600" dirty="0">
                <a:latin typeface="Lucida Console" panose="020B0609040504020204" pitchFamily="49" charset="0"/>
              </a:rPr>
              <a:t>(</a:t>
            </a:r>
            <a:r>
              <a:rPr lang="en-US" sz="1600" dirty="0" err="1">
                <a:latin typeface="Lucida Console" panose="020B0609040504020204" pitchFamily="49" charset="0"/>
              </a:rPr>
              <a:t>dev_x</a:t>
            </a:r>
            <a:r>
              <a:rPr lang="en-US" sz="1600" dirty="0">
                <a:latin typeface="Lucida Console" panose="020B0609040504020204" pitchFamily="49" charset="0"/>
              </a:rPr>
              <a:t>, </a:t>
            </a:r>
            <a:r>
              <a:rPr lang="en-US" sz="1600" dirty="0" err="1">
                <a:latin typeface="Lucida Console" panose="020B0609040504020204" pitchFamily="49" charset="0"/>
              </a:rPr>
              <a:t>Kokkos</a:t>
            </a:r>
            <a:r>
              <a:rPr lang="en-US" sz="1600" dirty="0">
                <a:latin typeface="Lucida Console" panose="020B0609040504020204" pitchFamily="49" charset="0"/>
              </a:rPr>
              <a:t>::View&lt;float*, </a:t>
            </a:r>
            <a:r>
              <a:rPr lang="en-US" sz="1600" dirty="0" err="1">
                <a:latin typeface="Lucida Console" panose="020B0609040504020204" pitchFamily="49" charset="0"/>
              </a:rPr>
              <a:t>Kokkos</a:t>
            </a:r>
            <a:r>
              <a:rPr lang="en-US" sz="1600" dirty="0">
                <a:latin typeface="Lucida Console" panose="020B0609040504020204" pitchFamily="49" charset="0"/>
              </a:rPr>
              <a:t>::</a:t>
            </a:r>
            <a:r>
              <a:rPr lang="en-US" sz="1600" dirty="0" err="1">
                <a:latin typeface="Lucida Console" panose="020B0609040504020204" pitchFamily="49" charset="0"/>
              </a:rPr>
              <a:t>HostSpace</a:t>
            </a:r>
            <a:r>
              <a:rPr lang="en-US" sz="1600" dirty="0">
                <a:latin typeface="Lucida Console" panose="020B0609040504020204" pitchFamily="49" charset="0"/>
              </a:rPr>
              <a:t>&gt;(x, n));</a:t>
            </a:r>
          </a:p>
          <a:p>
            <a:pPr>
              <a:lnSpc>
                <a:spcPct val="100000"/>
              </a:lnSpc>
              <a:spcBef>
                <a:spcPts val="0"/>
              </a:spcBef>
              <a:spcAft>
                <a:spcPts val="0"/>
              </a:spcAft>
            </a:pPr>
            <a:r>
              <a:rPr lang="en-US" sz="1600" dirty="0">
                <a:latin typeface="Lucida Console" panose="020B0609040504020204" pitchFamily="49" charset="0"/>
              </a:rPr>
              <a:t>  </a:t>
            </a:r>
            <a:r>
              <a:rPr lang="en-US" sz="1600" dirty="0" err="1">
                <a:latin typeface="Lucida Console" panose="020B0609040504020204" pitchFamily="49" charset="0"/>
              </a:rPr>
              <a:t>Kokkos</a:t>
            </a:r>
            <a:r>
              <a:rPr lang="en-US" sz="1600" dirty="0">
                <a:latin typeface="Lucida Console" panose="020B0609040504020204" pitchFamily="49" charset="0"/>
              </a:rPr>
              <a:t>::</a:t>
            </a:r>
            <a:r>
              <a:rPr lang="en-US" sz="1600" dirty="0" err="1">
                <a:latin typeface="Lucida Console" panose="020B0609040504020204" pitchFamily="49" charset="0"/>
              </a:rPr>
              <a:t>deep_copy</a:t>
            </a:r>
            <a:r>
              <a:rPr lang="en-US" sz="1600" dirty="0">
                <a:latin typeface="Lucida Console" panose="020B0609040504020204" pitchFamily="49" charset="0"/>
              </a:rPr>
              <a:t>(</a:t>
            </a:r>
            <a:r>
              <a:rPr lang="en-US" sz="1600" dirty="0" err="1">
                <a:latin typeface="Lucida Console" panose="020B0609040504020204" pitchFamily="49" charset="0"/>
              </a:rPr>
              <a:t>dev_y</a:t>
            </a:r>
            <a:r>
              <a:rPr lang="en-US" sz="1600" dirty="0">
                <a:latin typeface="Lucida Console" panose="020B0609040504020204" pitchFamily="49" charset="0"/>
              </a:rPr>
              <a:t>, </a:t>
            </a:r>
            <a:r>
              <a:rPr lang="en-US" sz="1600" dirty="0" err="1">
                <a:latin typeface="Lucida Console" panose="020B0609040504020204" pitchFamily="49" charset="0"/>
              </a:rPr>
              <a:t>Kokkos</a:t>
            </a:r>
            <a:r>
              <a:rPr lang="en-US" sz="1600" dirty="0">
                <a:latin typeface="Lucida Console" panose="020B0609040504020204" pitchFamily="49" charset="0"/>
              </a:rPr>
              <a:t>::View&lt;float*, </a:t>
            </a:r>
            <a:r>
              <a:rPr lang="en-US" sz="1600" dirty="0" err="1">
                <a:latin typeface="Lucida Console" panose="020B0609040504020204" pitchFamily="49" charset="0"/>
              </a:rPr>
              <a:t>Kokkos</a:t>
            </a:r>
            <a:r>
              <a:rPr lang="en-US" sz="1600" dirty="0">
                <a:latin typeface="Lucida Console" panose="020B0609040504020204" pitchFamily="49" charset="0"/>
              </a:rPr>
              <a:t>::</a:t>
            </a:r>
            <a:r>
              <a:rPr lang="en-US" sz="1600" dirty="0" err="1">
                <a:latin typeface="Lucida Console" panose="020B0609040504020204" pitchFamily="49" charset="0"/>
              </a:rPr>
              <a:t>HostSpace</a:t>
            </a:r>
            <a:r>
              <a:rPr lang="en-US" sz="1600" dirty="0">
                <a:latin typeface="Lucida Console" panose="020B0609040504020204" pitchFamily="49" charset="0"/>
              </a:rPr>
              <a:t>&gt;(y, n));</a:t>
            </a:r>
          </a:p>
          <a:p>
            <a:pPr>
              <a:lnSpc>
                <a:spcPct val="100000"/>
              </a:lnSpc>
              <a:spcBef>
                <a:spcPts val="0"/>
              </a:spcBef>
              <a:spcAft>
                <a:spcPts val="0"/>
              </a:spcAft>
            </a:pPr>
            <a:r>
              <a:rPr lang="en-US" sz="1600" dirty="0">
                <a:latin typeface="Lucida Console" panose="020B0609040504020204" pitchFamily="49" charset="0"/>
              </a:rPr>
              <a:t>  </a:t>
            </a:r>
            <a:r>
              <a:rPr lang="en-US" sz="1600" dirty="0" err="1">
                <a:solidFill>
                  <a:srgbClr val="FF0000"/>
                </a:solidFill>
                <a:latin typeface="Lucida Console" panose="020B0609040504020204" pitchFamily="49" charset="0"/>
              </a:rPr>
              <a:t>Kokkos</a:t>
            </a:r>
            <a:r>
              <a:rPr lang="en-US" sz="1600" dirty="0">
                <a:solidFill>
                  <a:srgbClr val="FF0000"/>
                </a:solidFill>
                <a:latin typeface="Lucida Console" panose="020B0609040504020204" pitchFamily="49" charset="0"/>
              </a:rPr>
              <a:t>::</a:t>
            </a:r>
            <a:r>
              <a:rPr lang="en-US" sz="1600" dirty="0" err="1">
                <a:solidFill>
                  <a:srgbClr val="FF0000"/>
                </a:solidFill>
                <a:latin typeface="Lucida Console" panose="020B0609040504020204" pitchFamily="49" charset="0"/>
              </a:rPr>
              <a:t>parallel_for</a:t>
            </a:r>
            <a:r>
              <a:rPr lang="en-US" sz="1600" dirty="0">
                <a:latin typeface="Lucida Console" panose="020B0609040504020204" pitchFamily="49" charset="0"/>
              </a:rPr>
              <a:t>("</a:t>
            </a:r>
            <a:r>
              <a:rPr lang="en-US" sz="1600" dirty="0" err="1">
                <a:latin typeface="Lucida Console" panose="020B0609040504020204" pitchFamily="49" charset="0"/>
              </a:rPr>
              <a:t>saxpy</a:t>
            </a:r>
            <a:r>
              <a:rPr lang="en-US" sz="1600" dirty="0">
                <a:latin typeface="Lucida Console" panose="020B0609040504020204" pitchFamily="49" charset="0"/>
              </a:rPr>
              <a:t>", n,</a:t>
            </a:r>
          </a:p>
          <a:p>
            <a:pPr>
              <a:lnSpc>
                <a:spcPct val="100000"/>
              </a:lnSpc>
              <a:spcBef>
                <a:spcPts val="0"/>
              </a:spcBef>
              <a:spcAft>
                <a:spcPts val="0"/>
              </a:spcAft>
            </a:pPr>
            <a:r>
              <a:rPr lang="en-US" sz="1600" dirty="0">
                <a:latin typeface="Lucida Console" panose="020B0609040504020204" pitchFamily="49" charset="0"/>
              </a:rPr>
              <a:t>      KOKKOS_LAMBDA(int </a:t>
            </a:r>
            <a:r>
              <a:rPr lang="en-US" sz="1600" dirty="0" err="1">
                <a:latin typeface="Lucida Console" panose="020B0609040504020204" pitchFamily="49" charset="0"/>
              </a:rPr>
              <a:t>i</a:t>
            </a:r>
            <a:r>
              <a:rPr lang="en-US" sz="1600" dirty="0">
                <a:latin typeface="Lucida Console" panose="020B0609040504020204" pitchFamily="49" charset="0"/>
              </a:rPr>
              <a:t>) {</a:t>
            </a:r>
          </a:p>
          <a:p>
            <a:pPr>
              <a:lnSpc>
                <a:spcPct val="100000"/>
              </a:lnSpc>
              <a:spcBef>
                <a:spcPts val="0"/>
              </a:spcBef>
              <a:spcAft>
                <a:spcPts val="0"/>
              </a:spcAft>
            </a:pPr>
            <a:r>
              <a:rPr lang="en-US" sz="1600" dirty="0">
                <a:latin typeface="Lucida Console" panose="020B0609040504020204" pitchFamily="49" charset="0"/>
              </a:rPr>
              <a:t>        </a:t>
            </a:r>
            <a:r>
              <a:rPr lang="en-US" sz="1600" dirty="0" err="1">
                <a:latin typeface="Lucida Console" panose="020B0609040504020204" pitchFamily="49" charset="0"/>
              </a:rPr>
              <a:t>dev_z</a:t>
            </a:r>
            <a:r>
              <a:rPr lang="en-US" sz="1600" dirty="0">
                <a:latin typeface="Lucida Console" panose="020B0609040504020204" pitchFamily="49" charset="0"/>
              </a:rPr>
              <a:t>[</a:t>
            </a:r>
            <a:r>
              <a:rPr lang="en-US" sz="1600" dirty="0" err="1">
                <a:latin typeface="Lucida Console" panose="020B0609040504020204" pitchFamily="49" charset="0"/>
              </a:rPr>
              <a:t>i</a:t>
            </a:r>
            <a:r>
              <a:rPr lang="en-US" sz="1600" dirty="0">
                <a:latin typeface="Lucida Console" panose="020B0609040504020204" pitchFamily="49" charset="0"/>
              </a:rPr>
              <a:t>] = a * </a:t>
            </a:r>
            <a:r>
              <a:rPr lang="en-US" sz="1600" dirty="0" err="1">
                <a:latin typeface="Lucida Console" panose="020B0609040504020204" pitchFamily="49" charset="0"/>
              </a:rPr>
              <a:t>dev_x</a:t>
            </a:r>
            <a:r>
              <a:rPr lang="en-US" sz="1600" dirty="0">
                <a:latin typeface="Lucida Console" panose="020B0609040504020204" pitchFamily="49" charset="0"/>
              </a:rPr>
              <a:t>[</a:t>
            </a:r>
            <a:r>
              <a:rPr lang="en-US" sz="1600" dirty="0" err="1">
                <a:latin typeface="Lucida Console" panose="020B0609040504020204" pitchFamily="49" charset="0"/>
              </a:rPr>
              <a:t>i</a:t>
            </a:r>
            <a:r>
              <a:rPr lang="en-US" sz="1600" dirty="0">
                <a:latin typeface="Lucida Console" panose="020B0609040504020204" pitchFamily="49" charset="0"/>
              </a:rPr>
              <a:t>] + </a:t>
            </a:r>
            <a:r>
              <a:rPr lang="en-US" sz="1600" dirty="0" err="1">
                <a:latin typeface="Lucida Console" panose="020B0609040504020204" pitchFamily="49" charset="0"/>
              </a:rPr>
              <a:t>dev_y</a:t>
            </a:r>
            <a:r>
              <a:rPr lang="en-US" sz="1600" dirty="0">
                <a:latin typeface="Lucida Console" panose="020B0609040504020204" pitchFamily="49" charset="0"/>
              </a:rPr>
              <a:t>[</a:t>
            </a:r>
            <a:r>
              <a:rPr lang="en-US" sz="1600" dirty="0" err="1">
                <a:latin typeface="Lucida Console" panose="020B0609040504020204" pitchFamily="49" charset="0"/>
              </a:rPr>
              <a:t>i</a:t>
            </a:r>
            <a:r>
              <a:rPr lang="en-US" sz="1600" dirty="0">
                <a:latin typeface="Lucida Console" panose="020B0609040504020204" pitchFamily="49" charset="0"/>
              </a:rPr>
              <a:t>];</a:t>
            </a:r>
          </a:p>
          <a:p>
            <a:pPr>
              <a:lnSpc>
                <a:spcPct val="100000"/>
              </a:lnSpc>
              <a:spcBef>
                <a:spcPts val="0"/>
              </a:spcBef>
              <a:spcAft>
                <a:spcPts val="0"/>
              </a:spcAft>
            </a:pPr>
            <a:r>
              <a:rPr lang="en-US" sz="1600" dirty="0">
                <a:latin typeface="Lucida Console" panose="020B0609040504020204" pitchFamily="49" charset="0"/>
              </a:rPr>
              <a:t>      });</a:t>
            </a:r>
          </a:p>
          <a:p>
            <a:pPr>
              <a:lnSpc>
                <a:spcPct val="100000"/>
              </a:lnSpc>
              <a:spcBef>
                <a:spcPts val="0"/>
              </a:spcBef>
              <a:spcAft>
                <a:spcPts val="0"/>
              </a:spcAft>
            </a:pPr>
            <a:r>
              <a:rPr lang="en-US" sz="1600" dirty="0">
                <a:latin typeface="Lucida Console" panose="020B0609040504020204" pitchFamily="49" charset="0"/>
              </a:rPr>
              <a:t>  </a:t>
            </a:r>
            <a:r>
              <a:rPr lang="en-US" sz="1600" dirty="0" err="1">
                <a:latin typeface="Lucida Console" panose="020B0609040504020204" pitchFamily="49" charset="0"/>
              </a:rPr>
              <a:t>Kokkos</a:t>
            </a:r>
            <a:r>
              <a:rPr lang="en-US" sz="1600" dirty="0">
                <a:latin typeface="Lucida Console" panose="020B0609040504020204" pitchFamily="49" charset="0"/>
              </a:rPr>
              <a:t>::</a:t>
            </a:r>
            <a:r>
              <a:rPr lang="en-US" sz="1600" dirty="0" err="1">
                <a:latin typeface="Lucida Console" panose="020B0609040504020204" pitchFamily="49" charset="0"/>
              </a:rPr>
              <a:t>deep_copy</a:t>
            </a:r>
            <a:r>
              <a:rPr lang="en-US" sz="1600" dirty="0">
                <a:latin typeface="Lucida Console" panose="020B0609040504020204" pitchFamily="49" charset="0"/>
              </a:rPr>
              <a:t>(</a:t>
            </a:r>
            <a:r>
              <a:rPr lang="en-US" sz="1600" dirty="0" err="1">
                <a:latin typeface="Lucida Console" panose="020B0609040504020204" pitchFamily="49" charset="0"/>
              </a:rPr>
              <a:t>Kokkos</a:t>
            </a:r>
            <a:r>
              <a:rPr lang="en-US" sz="1600" dirty="0">
                <a:latin typeface="Lucida Console" panose="020B0609040504020204" pitchFamily="49" charset="0"/>
              </a:rPr>
              <a:t>::View&lt;float*, </a:t>
            </a:r>
            <a:r>
              <a:rPr lang="en-US" sz="1600" dirty="0" err="1">
                <a:latin typeface="Lucida Console" panose="020B0609040504020204" pitchFamily="49" charset="0"/>
              </a:rPr>
              <a:t>Kokkos</a:t>
            </a:r>
            <a:r>
              <a:rPr lang="en-US" sz="1600" dirty="0">
                <a:latin typeface="Lucida Console" panose="020B0609040504020204" pitchFamily="49" charset="0"/>
              </a:rPr>
              <a:t>::</a:t>
            </a:r>
            <a:r>
              <a:rPr lang="en-US" sz="1600" dirty="0" err="1">
                <a:latin typeface="Lucida Console" panose="020B0609040504020204" pitchFamily="49" charset="0"/>
              </a:rPr>
              <a:t>HostSpace</a:t>
            </a:r>
            <a:r>
              <a:rPr lang="en-US" sz="1600" dirty="0">
                <a:latin typeface="Lucida Console" panose="020B0609040504020204" pitchFamily="49" charset="0"/>
              </a:rPr>
              <a:t>&gt;(z, n), </a:t>
            </a:r>
            <a:r>
              <a:rPr lang="en-US" sz="1600" dirty="0" err="1">
                <a:latin typeface="Lucida Console" panose="020B0609040504020204" pitchFamily="49" charset="0"/>
              </a:rPr>
              <a:t>dev_z</a:t>
            </a:r>
            <a:r>
              <a:rPr lang="en-US" sz="1600" dirty="0">
                <a:latin typeface="Lucida Console" panose="020B0609040504020204" pitchFamily="49" charset="0"/>
              </a:rPr>
              <a:t>);</a:t>
            </a:r>
          </a:p>
          <a:p>
            <a:pPr>
              <a:lnSpc>
                <a:spcPct val="100000"/>
              </a:lnSpc>
              <a:spcBef>
                <a:spcPts val="0"/>
              </a:spcBef>
              <a:spcAft>
                <a:spcPts val="0"/>
              </a:spcAft>
            </a:pPr>
            <a:r>
              <a:rPr lang="en-US" sz="1600" dirty="0">
                <a:latin typeface="Lucida Console" panose="020B0609040504020204" pitchFamily="49" charset="0"/>
              </a:rPr>
              <a:t>}</a:t>
            </a:r>
          </a:p>
        </p:txBody>
      </p:sp>
      <p:sp>
        <p:nvSpPr>
          <p:cNvPr id="4" name="Text Placeholder 3">
            <a:extLst>
              <a:ext uri="{FF2B5EF4-FFF2-40B4-BE49-F238E27FC236}">
                <a16:creationId xmlns:a16="http://schemas.microsoft.com/office/drawing/2014/main" id="{075E6E56-5620-4570-9EA0-257C747EFC44}"/>
              </a:ext>
            </a:extLst>
          </p:cNvPr>
          <p:cNvSpPr>
            <a:spLocks noGrp="1"/>
          </p:cNvSpPr>
          <p:nvPr>
            <p:ph type="body" sz="quarter" idx="10"/>
          </p:nvPr>
        </p:nvSpPr>
        <p:spPr/>
        <p:txBody>
          <a:bodyPr/>
          <a:lstStyle/>
          <a:p>
            <a:r>
              <a:rPr lang="en-US" dirty="0"/>
              <a:t>Example</a:t>
            </a:r>
          </a:p>
        </p:txBody>
      </p:sp>
    </p:spTree>
    <p:extLst>
      <p:ext uri="{BB962C8B-B14F-4D97-AF65-F5344CB8AC3E}">
        <p14:creationId xmlns:p14="http://schemas.microsoft.com/office/powerpoint/2010/main" val="183679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1DE98-CB44-4EE4-9743-D20AAE7F6A44}"/>
              </a:ext>
            </a:extLst>
          </p:cNvPr>
          <p:cNvSpPr>
            <a:spLocks noGrp="1"/>
          </p:cNvSpPr>
          <p:nvPr>
            <p:ph type="title"/>
          </p:nvPr>
        </p:nvSpPr>
        <p:spPr/>
        <p:txBody>
          <a:bodyPr/>
          <a:lstStyle/>
          <a:p>
            <a:r>
              <a:rPr lang="en-US" dirty="0"/>
              <a:t>C++17 Parallel Algorithms</a:t>
            </a:r>
          </a:p>
        </p:txBody>
      </p:sp>
      <p:sp>
        <p:nvSpPr>
          <p:cNvPr id="5" name="Content Placeholder 4">
            <a:extLst>
              <a:ext uri="{FF2B5EF4-FFF2-40B4-BE49-F238E27FC236}">
                <a16:creationId xmlns:a16="http://schemas.microsoft.com/office/drawing/2014/main" id="{686FF51F-2410-4B32-A07D-6B64227EEED8}"/>
              </a:ext>
            </a:extLst>
          </p:cNvPr>
          <p:cNvSpPr>
            <a:spLocks noGrp="1"/>
          </p:cNvSpPr>
          <p:nvPr>
            <p:ph idx="1"/>
          </p:nvPr>
        </p:nvSpPr>
        <p:spPr/>
        <p:txBody>
          <a:bodyPr/>
          <a:lstStyle/>
          <a:p>
            <a:r>
              <a:rPr lang="en-US" b="1" dirty="0">
                <a:solidFill>
                  <a:schemeClr val="tx2"/>
                </a:solidFill>
              </a:rPr>
              <a:t>Execution policies </a:t>
            </a:r>
            <a:r>
              <a:rPr lang="en-US" dirty="0"/>
              <a:t>can be applied to most standard algorithms</a:t>
            </a:r>
          </a:p>
          <a:p>
            <a:r>
              <a:rPr lang="en-US" dirty="0"/>
              <a:t>	</a:t>
            </a:r>
            <a:r>
              <a:rPr lang="en-US" dirty="0">
                <a:latin typeface="Lucida Console" panose="020B0609040504020204" pitchFamily="49" charset="0"/>
              </a:rPr>
              <a:t>std::execution::</a:t>
            </a:r>
            <a:r>
              <a:rPr lang="en-US" dirty="0">
                <a:solidFill>
                  <a:schemeClr val="tx2"/>
                </a:solidFill>
                <a:latin typeface="Lucida Console" panose="020B0609040504020204" pitchFamily="49" charset="0"/>
              </a:rPr>
              <a:t>seq</a:t>
            </a:r>
            <a:r>
              <a:rPr lang="en-US" dirty="0">
                <a:latin typeface="Lucida Console" panose="020B0609040504020204" pitchFamily="49" charset="0"/>
              </a:rPr>
              <a:t>   =</a:t>
            </a:r>
            <a:r>
              <a:rPr lang="en-US" dirty="0"/>
              <a:t> sequential</a:t>
            </a:r>
            <a:br>
              <a:rPr lang="en-US" dirty="0"/>
            </a:br>
            <a:r>
              <a:rPr lang="en-US" dirty="0"/>
              <a:t>	</a:t>
            </a:r>
            <a:r>
              <a:rPr lang="en-US" dirty="0">
                <a:latin typeface="Lucida Console" panose="020B0609040504020204" pitchFamily="49" charset="0"/>
              </a:rPr>
              <a:t>std::execution::</a:t>
            </a:r>
            <a:r>
              <a:rPr lang="en-US" dirty="0" err="1">
                <a:solidFill>
                  <a:schemeClr val="tx2"/>
                </a:solidFill>
                <a:latin typeface="Lucida Console" panose="020B0609040504020204" pitchFamily="49" charset="0"/>
              </a:rPr>
              <a:t>unseq</a:t>
            </a:r>
            <a:r>
              <a:rPr lang="en-US" dirty="0">
                <a:latin typeface="Lucida Console" panose="020B0609040504020204" pitchFamily="49" charset="0"/>
              </a:rPr>
              <a:t> =</a:t>
            </a:r>
            <a:r>
              <a:rPr lang="en-US" dirty="0"/>
              <a:t> vectorized (new in C++20)</a:t>
            </a:r>
            <a:br>
              <a:rPr lang="en-US" dirty="0"/>
            </a:br>
            <a:r>
              <a:rPr lang="en-US" dirty="0"/>
              <a:t>	</a:t>
            </a:r>
            <a:r>
              <a:rPr lang="en-US" dirty="0">
                <a:latin typeface="Lucida Console" panose="020B0609040504020204" pitchFamily="49" charset="0"/>
              </a:rPr>
              <a:t>std::execution::</a:t>
            </a:r>
            <a:r>
              <a:rPr lang="en-US" dirty="0">
                <a:solidFill>
                  <a:schemeClr val="tx2"/>
                </a:solidFill>
                <a:latin typeface="Lucida Console" panose="020B0609040504020204" pitchFamily="49" charset="0"/>
              </a:rPr>
              <a:t>par</a:t>
            </a:r>
            <a:r>
              <a:rPr lang="en-US" dirty="0">
                <a:latin typeface="Lucida Console" panose="020B0609040504020204" pitchFamily="49" charset="0"/>
              </a:rPr>
              <a:t>   =</a:t>
            </a:r>
            <a:r>
              <a:rPr lang="en-US" dirty="0"/>
              <a:t> parallel</a:t>
            </a:r>
            <a:br>
              <a:rPr lang="en-US" dirty="0"/>
            </a:br>
            <a:r>
              <a:rPr lang="en-US" dirty="0"/>
              <a:t>	</a:t>
            </a:r>
            <a:r>
              <a:rPr lang="en-US" dirty="0">
                <a:latin typeface="Lucida Console" panose="020B0609040504020204" pitchFamily="49" charset="0"/>
              </a:rPr>
              <a:t>std::execution::</a:t>
            </a:r>
            <a:r>
              <a:rPr lang="en-US" dirty="0" err="1">
                <a:solidFill>
                  <a:schemeClr val="tx2"/>
                </a:solidFill>
                <a:latin typeface="Lucida Console" panose="020B0609040504020204" pitchFamily="49" charset="0"/>
              </a:rPr>
              <a:t>par_unseq</a:t>
            </a:r>
            <a:r>
              <a:rPr lang="en-US" dirty="0">
                <a:solidFill>
                  <a:schemeClr val="tx2"/>
                </a:solidFill>
                <a:latin typeface="Lucida Console" panose="020B0609040504020204" pitchFamily="49" charset="0"/>
              </a:rPr>
              <a:t> </a:t>
            </a:r>
            <a:r>
              <a:rPr lang="en-US" dirty="0">
                <a:latin typeface="Lucida Console" panose="020B0609040504020204" pitchFamily="49" charset="0"/>
              </a:rPr>
              <a:t>=</a:t>
            </a:r>
            <a:r>
              <a:rPr lang="en-US" dirty="0"/>
              <a:t> parallel + vectorized</a:t>
            </a:r>
          </a:p>
          <a:p>
            <a:r>
              <a:rPr lang="en-US" dirty="0"/>
              <a:t>For several algorithms, the parallel version has a different name</a:t>
            </a:r>
          </a:p>
          <a:p>
            <a:r>
              <a:rPr lang="en-US" dirty="0"/>
              <a:t>	accumulate  </a:t>
            </a:r>
            <a:r>
              <a:rPr lang="en-US" dirty="0">
                <a:sym typeface="Wingdings" panose="05000000000000000000" pitchFamily="2" charset="2"/>
              </a:rPr>
              <a:t>=&gt;	</a:t>
            </a:r>
            <a:r>
              <a:rPr lang="en-US" b="1" dirty="0">
                <a:solidFill>
                  <a:schemeClr val="tx2"/>
                </a:solidFill>
                <a:sym typeface="Wingdings" panose="05000000000000000000" pitchFamily="2" charset="2"/>
              </a:rPr>
              <a:t>reduce</a:t>
            </a:r>
            <a:br>
              <a:rPr lang="en-US" dirty="0">
                <a:sym typeface="Wingdings" panose="05000000000000000000" pitchFamily="2" charset="2"/>
              </a:rPr>
            </a:br>
            <a:r>
              <a:rPr lang="en-US" dirty="0">
                <a:sym typeface="Wingdings" panose="05000000000000000000" pitchFamily="2" charset="2"/>
              </a:rPr>
              <a:t>	</a:t>
            </a:r>
            <a:r>
              <a:rPr lang="en-US" dirty="0" err="1">
                <a:sym typeface="Wingdings" panose="05000000000000000000" pitchFamily="2" charset="2"/>
              </a:rPr>
              <a:t>inner_product</a:t>
            </a:r>
            <a:r>
              <a:rPr lang="en-US" dirty="0">
                <a:sym typeface="Wingdings" panose="05000000000000000000" pitchFamily="2" charset="2"/>
              </a:rPr>
              <a:t>  =&gt;	</a:t>
            </a:r>
            <a:r>
              <a:rPr lang="en-US" b="1" dirty="0" err="1">
                <a:solidFill>
                  <a:schemeClr val="tx2"/>
                </a:solidFill>
                <a:sym typeface="Wingdings" panose="05000000000000000000" pitchFamily="2" charset="2"/>
              </a:rPr>
              <a:t>transform_reduce</a:t>
            </a:r>
            <a:br>
              <a:rPr lang="en-US" dirty="0">
                <a:sym typeface="Wingdings" panose="05000000000000000000" pitchFamily="2" charset="2"/>
              </a:rPr>
            </a:br>
            <a:r>
              <a:rPr lang="en-US" dirty="0">
                <a:sym typeface="Wingdings" panose="05000000000000000000" pitchFamily="2" charset="2"/>
              </a:rPr>
              <a:t>	</a:t>
            </a:r>
            <a:r>
              <a:rPr lang="en-US" dirty="0" err="1">
                <a:sym typeface="Wingdings" panose="05000000000000000000" pitchFamily="2" charset="2"/>
              </a:rPr>
              <a:t>partial_sum</a:t>
            </a:r>
            <a:r>
              <a:rPr lang="en-US" dirty="0">
                <a:sym typeface="Wingdings" panose="05000000000000000000" pitchFamily="2" charset="2"/>
              </a:rPr>
              <a:t>  =&gt;	</a:t>
            </a:r>
            <a:r>
              <a:rPr lang="en-US" b="1" dirty="0" err="1">
                <a:solidFill>
                  <a:schemeClr val="tx2"/>
                </a:solidFill>
                <a:sym typeface="Wingdings" panose="05000000000000000000" pitchFamily="2" charset="2"/>
              </a:rPr>
              <a:t>inclusive_scan</a:t>
            </a:r>
            <a:endParaRPr lang="en-US" b="1" dirty="0">
              <a:solidFill>
                <a:schemeClr val="tx2"/>
              </a:solidFill>
              <a:sym typeface="Wingdings" panose="05000000000000000000" pitchFamily="2" charset="2"/>
            </a:endParaRPr>
          </a:p>
          <a:p>
            <a:endParaRPr lang="en-US" dirty="0"/>
          </a:p>
        </p:txBody>
      </p:sp>
      <p:sp>
        <p:nvSpPr>
          <p:cNvPr id="6" name="Text Placeholder 5">
            <a:extLst>
              <a:ext uri="{FF2B5EF4-FFF2-40B4-BE49-F238E27FC236}">
                <a16:creationId xmlns:a16="http://schemas.microsoft.com/office/drawing/2014/main" id="{EE0D2E94-67DC-4196-BBE9-C0B4D7E8B1EF}"/>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338886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B284-7D6E-4D32-9F27-04387616781D}"/>
              </a:ext>
            </a:extLst>
          </p:cNvPr>
          <p:cNvSpPr>
            <a:spLocks noGrp="1"/>
          </p:cNvSpPr>
          <p:nvPr>
            <p:ph type="title"/>
          </p:nvPr>
        </p:nvSpPr>
        <p:spPr/>
        <p:txBody>
          <a:bodyPr/>
          <a:lstStyle/>
          <a:p>
            <a:r>
              <a:rPr lang="en-US" dirty="0"/>
              <a:t>C++17 Parallel algorithms</a:t>
            </a:r>
          </a:p>
        </p:txBody>
      </p:sp>
      <p:sp>
        <p:nvSpPr>
          <p:cNvPr id="3" name="Content Placeholder 2">
            <a:extLst>
              <a:ext uri="{FF2B5EF4-FFF2-40B4-BE49-F238E27FC236}">
                <a16:creationId xmlns:a16="http://schemas.microsoft.com/office/drawing/2014/main" id="{19C8BDF9-5D42-4796-8F36-ED07A3FCE82D}"/>
              </a:ext>
            </a:extLst>
          </p:cNvPr>
          <p:cNvSpPr>
            <a:spLocks noGrp="1"/>
          </p:cNvSpPr>
          <p:nvPr>
            <p:ph idx="1"/>
          </p:nvPr>
        </p:nvSpPr>
        <p:spPr/>
        <p:txBody>
          <a:bodyPr/>
          <a:lstStyle/>
          <a:p>
            <a:pPr>
              <a:lnSpc>
                <a:spcPct val="100000"/>
              </a:lnSpc>
              <a:spcBef>
                <a:spcPts val="0"/>
              </a:spcBef>
              <a:spcAft>
                <a:spcPts val="0"/>
              </a:spcAft>
            </a:pPr>
            <a:r>
              <a:rPr lang="en-US" dirty="0">
                <a:latin typeface="Lucida Console" panose="020B0609040504020204" pitchFamily="49" charset="0"/>
              </a:rPr>
              <a:t>void </a:t>
            </a:r>
            <a:r>
              <a:rPr lang="en-US" dirty="0" err="1">
                <a:latin typeface="Lucida Console" panose="020B0609040504020204" pitchFamily="49" charset="0"/>
              </a:rPr>
              <a:t>saxpy</a:t>
            </a:r>
            <a:r>
              <a:rPr lang="en-US" dirty="0">
                <a:latin typeface="Lucida Console" panose="020B0609040504020204" pitchFamily="49" charset="0"/>
              </a:rPr>
              <a:t>(float* x, float* y, float* z, float a, int n) {</a:t>
            </a:r>
          </a:p>
          <a:p>
            <a:pPr>
              <a:lnSpc>
                <a:spcPct val="100000"/>
              </a:lnSpc>
              <a:spcBef>
                <a:spcPts val="0"/>
              </a:spcBef>
              <a:spcAft>
                <a:spcPts val="0"/>
              </a:spcAft>
            </a:pPr>
            <a:r>
              <a:rPr lang="en-US" dirty="0">
                <a:latin typeface="Lucida Console" panose="020B0609040504020204" pitchFamily="49" charset="0"/>
              </a:rPr>
              <a:t>  std::transform(std::execution::par,</a:t>
            </a:r>
          </a:p>
          <a:p>
            <a:pPr>
              <a:lnSpc>
                <a:spcPct val="100000"/>
              </a:lnSpc>
              <a:spcBef>
                <a:spcPts val="0"/>
              </a:spcBef>
              <a:spcAft>
                <a:spcPts val="0"/>
              </a:spcAft>
            </a:pPr>
            <a:r>
              <a:rPr lang="en-US" dirty="0">
                <a:latin typeface="Lucida Console" panose="020B0609040504020204" pitchFamily="49" charset="0"/>
              </a:rPr>
              <a:t>      x, x + n, y, z,</a:t>
            </a:r>
          </a:p>
          <a:p>
            <a:pPr>
              <a:lnSpc>
                <a:spcPct val="100000"/>
              </a:lnSpc>
              <a:spcBef>
                <a:spcPts val="0"/>
              </a:spcBef>
              <a:spcAft>
                <a:spcPts val="0"/>
              </a:spcAft>
            </a:pPr>
            <a:r>
              <a:rPr lang="en-US" dirty="0">
                <a:latin typeface="Lucida Console" panose="020B0609040504020204" pitchFamily="49" charset="0"/>
              </a:rPr>
              <a:t>      [=](float xi, float </a:t>
            </a:r>
            <a:r>
              <a:rPr lang="en-US" dirty="0" err="1">
                <a:latin typeface="Lucida Console" panose="020B0609040504020204" pitchFamily="49" charset="0"/>
              </a:rPr>
              <a:t>yi</a:t>
            </a:r>
            <a:r>
              <a:rPr lang="en-US" dirty="0">
                <a:latin typeface="Lucida Console" panose="020B0609040504020204" pitchFamily="49" charset="0"/>
              </a:rPr>
              <a:t>) { return a * xi + </a:t>
            </a:r>
            <a:r>
              <a:rPr lang="en-US" dirty="0" err="1">
                <a:latin typeface="Lucida Console" panose="020B0609040504020204" pitchFamily="49" charset="0"/>
              </a:rPr>
              <a:t>yi</a:t>
            </a:r>
            <a:r>
              <a:rPr lang="en-US" dirty="0">
                <a:latin typeface="Lucida Console" panose="020B0609040504020204" pitchFamily="49" charset="0"/>
              </a:rPr>
              <a:t>; });</a:t>
            </a:r>
          </a:p>
          <a:p>
            <a:pPr>
              <a:lnSpc>
                <a:spcPct val="100000"/>
              </a:lnSpc>
              <a:spcBef>
                <a:spcPts val="0"/>
              </a:spcBef>
              <a:spcAft>
                <a:spcPts val="0"/>
              </a:spcAft>
            </a:pPr>
            <a:r>
              <a:rPr lang="en-US" dirty="0">
                <a:latin typeface="Lucida Console" panose="020B0609040504020204" pitchFamily="49" charset="0"/>
              </a:rPr>
              <a:t>}</a:t>
            </a:r>
          </a:p>
        </p:txBody>
      </p:sp>
      <p:sp>
        <p:nvSpPr>
          <p:cNvPr id="4" name="Text Placeholder 3">
            <a:extLst>
              <a:ext uri="{FF2B5EF4-FFF2-40B4-BE49-F238E27FC236}">
                <a16:creationId xmlns:a16="http://schemas.microsoft.com/office/drawing/2014/main" id="{075E6E56-5620-4570-9EA0-257C747EFC44}"/>
              </a:ext>
            </a:extLst>
          </p:cNvPr>
          <p:cNvSpPr>
            <a:spLocks noGrp="1"/>
          </p:cNvSpPr>
          <p:nvPr>
            <p:ph type="body" sz="quarter" idx="10"/>
          </p:nvPr>
        </p:nvSpPr>
        <p:spPr/>
        <p:txBody>
          <a:bodyPr/>
          <a:lstStyle/>
          <a:p>
            <a:r>
              <a:rPr lang="en-US" dirty="0"/>
              <a:t>Example</a:t>
            </a:r>
          </a:p>
        </p:txBody>
      </p:sp>
    </p:spTree>
    <p:extLst>
      <p:ext uri="{BB962C8B-B14F-4D97-AF65-F5344CB8AC3E}">
        <p14:creationId xmlns:p14="http://schemas.microsoft.com/office/powerpoint/2010/main" val="767122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88451-02C5-4F3B-A110-7D1518750F03}"/>
              </a:ext>
            </a:extLst>
          </p:cNvPr>
          <p:cNvSpPr>
            <a:spLocks noGrp="1"/>
          </p:cNvSpPr>
          <p:nvPr>
            <p:ph type="title"/>
          </p:nvPr>
        </p:nvSpPr>
        <p:spPr/>
        <p:txBody>
          <a:bodyPr/>
          <a:lstStyle/>
          <a:p>
            <a:r>
              <a:rPr lang="en-US" dirty="0"/>
              <a:t>C++17 Parallel Algorithms</a:t>
            </a:r>
          </a:p>
        </p:txBody>
      </p:sp>
      <p:sp>
        <p:nvSpPr>
          <p:cNvPr id="3" name="Content Placeholder 2">
            <a:extLst>
              <a:ext uri="{FF2B5EF4-FFF2-40B4-BE49-F238E27FC236}">
                <a16:creationId xmlns:a16="http://schemas.microsoft.com/office/drawing/2014/main" id="{FC35735E-626A-4567-8189-2107F389FB58}"/>
              </a:ext>
            </a:extLst>
          </p:cNvPr>
          <p:cNvSpPr>
            <a:spLocks noGrp="1"/>
          </p:cNvSpPr>
          <p:nvPr>
            <p:ph idx="1"/>
          </p:nvPr>
        </p:nvSpPr>
        <p:spPr/>
        <p:txBody>
          <a:bodyPr/>
          <a:lstStyle/>
          <a:p>
            <a:r>
              <a:rPr lang="en-US" dirty="0"/>
              <a:t>Intel</a:t>
            </a:r>
          </a:p>
          <a:p>
            <a:pPr lvl="1"/>
            <a:r>
              <a:rPr lang="en-US" dirty="0"/>
              <a:t>Earliest standard implementation</a:t>
            </a:r>
            <a:br>
              <a:rPr lang="en-US" dirty="0"/>
            </a:br>
            <a:r>
              <a:rPr lang="en-US" dirty="0"/>
              <a:t>Different namespace: </a:t>
            </a:r>
            <a:r>
              <a:rPr lang="en-US" dirty="0" err="1">
                <a:latin typeface="Lucida Console" panose="020B0609040504020204" pitchFamily="49" charset="0"/>
              </a:rPr>
              <a:t>pstl</a:t>
            </a:r>
            <a:br>
              <a:rPr lang="en-US" dirty="0"/>
            </a:br>
            <a:r>
              <a:rPr lang="en-US" dirty="0"/>
              <a:t>Separate library; not shipped with any compiler</a:t>
            </a:r>
            <a:br>
              <a:rPr lang="en-US" dirty="0"/>
            </a:br>
            <a:r>
              <a:rPr lang="en-US" dirty="0"/>
              <a:t>Based on TBB</a:t>
            </a:r>
          </a:p>
          <a:p>
            <a:r>
              <a:rPr lang="en-US" dirty="0"/>
              <a:t>Microsoft</a:t>
            </a:r>
          </a:p>
          <a:p>
            <a:pPr lvl="1"/>
            <a:r>
              <a:rPr lang="en-US" dirty="0"/>
              <a:t>First of the mainstream compilers to ship an implementation</a:t>
            </a:r>
            <a:br>
              <a:rPr lang="en-US" dirty="0"/>
            </a:br>
            <a:r>
              <a:rPr lang="en-US" dirty="0"/>
              <a:t>39 algorithms have been parallelized</a:t>
            </a:r>
            <a:br>
              <a:rPr lang="en-US" dirty="0"/>
            </a:br>
            <a:r>
              <a:rPr lang="en-US" dirty="0"/>
              <a:t>16 have been found to be not worth running in parallel</a:t>
            </a:r>
            <a:br>
              <a:rPr lang="en-US" dirty="0"/>
            </a:br>
            <a:r>
              <a:rPr lang="en-US" dirty="0"/>
              <a:t>19 still to be done</a:t>
            </a:r>
          </a:p>
        </p:txBody>
      </p:sp>
      <p:sp>
        <p:nvSpPr>
          <p:cNvPr id="4" name="Text Placeholder 3">
            <a:extLst>
              <a:ext uri="{FF2B5EF4-FFF2-40B4-BE49-F238E27FC236}">
                <a16:creationId xmlns:a16="http://schemas.microsoft.com/office/drawing/2014/main" id="{0471D459-24E1-42D0-8F5D-C8969F325A36}"/>
              </a:ext>
            </a:extLst>
          </p:cNvPr>
          <p:cNvSpPr>
            <a:spLocks noGrp="1"/>
          </p:cNvSpPr>
          <p:nvPr>
            <p:ph type="body" sz="quarter" idx="10"/>
          </p:nvPr>
        </p:nvSpPr>
        <p:spPr/>
        <p:txBody>
          <a:bodyPr/>
          <a:lstStyle/>
          <a:p>
            <a:r>
              <a:rPr lang="en-US" dirty="0"/>
              <a:t>Implementation status</a:t>
            </a:r>
          </a:p>
        </p:txBody>
      </p:sp>
    </p:spTree>
    <p:extLst>
      <p:ext uri="{BB962C8B-B14F-4D97-AF65-F5344CB8AC3E}">
        <p14:creationId xmlns:p14="http://schemas.microsoft.com/office/powerpoint/2010/main" val="3473103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88451-02C5-4F3B-A110-7D1518750F03}"/>
              </a:ext>
            </a:extLst>
          </p:cNvPr>
          <p:cNvSpPr>
            <a:spLocks noGrp="1"/>
          </p:cNvSpPr>
          <p:nvPr>
            <p:ph type="title"/>
          </p:nvPr>
        </p:nvSpPr>
        <p:spPr/>
        <p:txBody>
          <a:bodyPr/>
          <a:lstStyle/>
          <a:p>
            <a:r>
              <a:rPr lang="en-US" dirty="0"/>
              <a:t>C++17 Parallel Algorithms</a:t>
            </a:r>
          </a:p>
        </p:txBody>
      </p:sp>
      <p:sp>
        <p:nvSpPr>
          <p:cNvPr id="3" name="Content Placeholder 2">
            <a:extLst>
              <a:ext uri="{FF2B5EF4-FFF2-40B4-BE49-F238E27FC236}">
                <a16:creationId xmlns:a16="http://schemas.microsoft.com/office/drawing/2014/main" id="{FC35735E-626A-4567-8189-2107F389FB58}"/>
              </a:ext>
            </a:extLst>
          </p:cNvPr>
          <p:cNvSpPr>
            <a:spLocks noGrp="1"/>
          </p:cNvSpPr>
          <p:nvPr>
            <p:ph idx="1"/>
          </p:nvPr>
        </p:nvSpPr>
        <p:spPr/>
        <p:txBody>
          <a:bodyPr/>
          <a:lstStyle/>
          <a:p>
            <a:r>
              <a:rPr lang="en-US"/>
              <a:t>libstdc</a:t>
            </a:r>
            <a:r>
              <a:rPr lang="en-US" dirty="0"/>
              <a:t>++ (GNU)</a:t>
            </a:r>
          </a:p>
          <a:p>
            <a:pPr lvl="1"/>
            <a:r>
              <a:rPr lang="en-US" dirty="0"/>
              <a:t>Experimental implementation in GCC 9.x</a:t>
            </a:r>
            <a:br>
              <a:rPr lang="en-US" dirty="0"/>
            </a:br>
            <a:r>
              <a:rPr lang="en-US" dirty="0"/>
              <a:t>Requires that users provide TBB</a:t>
            </a:r>
          </a:p>
          <a:p>
            <a:r>
              <a:rPr lang="en-US" dirty="0" err="1"/>
              <a:t>libc</a:t>
            </a:r>
            <a:r>
              <a:rPr lang="en-US" dirty="0"/>
              <a:t>++ (LLVM)</a:t>
            </a:r>
          </a:p>
          <a:p>
            <a:pPr lvl="1"/>
            <a:r>
              <a:rPr lang="en-US" dirty="0"/>
              <a:t>Under development</a:t>
            </a:r>
            <a:br>
              <a:rPr lang="en-US" dirty="0"/>
            </a:br>
            <a:r>
              <a:rPr lang="en-US" dirty="0"/>
              <a:t>Sequential by default</a:t>
            </a:r>
            <a:br>
              <a:rPr lang="en-US" dirty="0"/>
            </a:br>
            <a:r>
              <a:rPr lang="en-US" dirty="0"/>
              <a:t>Parallel back end requires TBB</a:t>
            </a:r>
          </a:p>
        </p:txBody>
      </p:sp>
      <p:sp>
        <p:nvSpPr>
          <p:cNvPr id="4" name="Text Placeholder 3">
            <a:extLst>
              <a:ext uri="{FF2B5EF4-FFF2-40B4-BE49-F238E27FC236}">
                <a16:creationId xmlns:a16="http://schemas.microsoft.com/office/drawing/2014/main" id="{0471D459-24E1-42D0-8F5D-C8969F325A36}"/>
              </a:ext>
            </a:extLst>
          </p:cNvPr>
          <p:cNvSpPr>
            <a:spLocks noGrp="1"/>
          </p:cNvSpPr>
          <p:nvPr>
            <p:ph type="body" sz="quarter" idx="10"/>
          </p:nvPr>
        </p:nvSpPr>
        <p:spPr/>
        <p:txBody>
          <a:bodyPr/>
          <a:lstStyle/>
          <a:p>
            <a:r>
              <a:rPr lang="en-US" dirty="0"/>
              <a:t>Implementation status</a:t>
            </a:r>
          </a:p>
        </p:txBody>
      </p:sp>
    </p:spTree>
    <p:extLst>
      <p:ext uri="{BB962C8B-B14F-4D97-AF65-F5344CB8AC3E}">
        <p14:creationId xmlns:p14="http://schemas.microsoft.com/office/powerpoint/2010/main" val="2898779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D1D30-15C1-4AC9-987A-F3C90421C3AE}"/>
              </a:ext>
            </a:extLst>
          </p:cNvPr>
          <p:cNvSpPr>
            <a:spLocks noGrp="1"/>
          </p:cNvSpPr>
          <p:nvPr>
            <p:ph type="title"/>
          </p:nvPr>
        </p:nvSpPr>
        <p:spPr/>
        <p:txBody>
          <a:bodyPr/>
          <a:lstStyle/>
          <a:p>
            <a:r>
              <a:rPr lang="en-US" dirty="0"/>
              <a:t>Not so effective parallelism</a:t>
            </a:r>
          </a:p>
        </p:txBody>
      </p:sp>
      <p:pic>
        <p:nvPicPr>
          <p:cNvPr id="6" name="Content Placeholder 5" descr="A group of people standing in a room&#10;&#10;Description automatically generated">
            <a:extLst>
              <a:ext uri="{FF2B5EF4-FFF2-40B4-BE49-F238E27FC236}">
                <a16:creationId xmlns:a16="http://schemas.microsoft.com/office/drawing/2014/main" id="{F650D855-5407-41E5-820E-D8FB929B8B70}"/>
              </a:ext>
            </a:extLst>
          </p:cNvPr>
          <p:cNvPicPr>
            <a:picLocks noGrp="1" noChangeAspect="1"/>
          </p:cNvPicPr>
          <p:nvPr>
            <p:ph idx="1"/>
          </p:nvPr>
        </p:nvPicPr>
        <p:blipFill rotWithShape="1">
          <a:blip r:embed="rId3"/>
          <a:srcRect t="22964" b="13100"/>
          <a:stretch/>
        </p:blipFill>
        <p:spPr>
          <a:xfrm>
            <a:off x="1680740" y="1784996"/>
            <a:ext cx="7611319" cy="3649778"/>
          </a:xfrm>
        </p:spPr>
      </p:pic>
      <p:sp>
        <p:nvSpPr>
          <p:cNvPr id="4" name="Text Placeholder 3">
            <a:extLst>
              <a:ext uri="{FF2B5EF4-FFF2-40B4-BE49-F238E27FC236}">
                <a16:creationId xmlns:a16="http://schemas.microsoft.com/office/drawing/2014/main" id="{EDB24818-E717-4D4A-91D1-9CE3BEF6CB6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954577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CE4D4-EC29-4A3B-B053-1D263202C3F4}"/>
              </a:ext>
            </a:extLst>
          </p:cNvPr>
          <p:cNvSpPr>
            <a:spLocks noGrp="1"/>
          </p:cNvSpPr>
          <p:nvPr>
            <p:ph type="title"/>
          </p:nvPr>
        </p:nvSpPr>
        <p:spPr/>
        <p:txBody>
          <a:bodyPr/>
          <a:lstStyle/>
          <a:p>
            <a:r>
              <a:rPr lang="en-US" dirty="0"/>
              <a:t>C++17 Parallel Algorithms</a:t>
            </a:r>
          </a:p>
        </p:txBody>
      </p:sp>
      <p:sp>
        <p:nvSpPr>
          <p:cNvPr id="3" name="Content Placeholder 2">
            <a:extLst>
              <a:ext uri="{FF2B5EF4-FFF2-40B4-BE49-F238E27FC236}">
                <a16:creationId xmlns:a16="http://schemas.microsoft.com/office/drawing/2014/main" id="{04A38813-1D1F-4078-99C7-EF23767B27DB}"/>
              </a:ext>
            </a:extLst>
          </p:cNvPr>
          <p:cNvSpPr>
            <a:spLocks noGrp="1"/>
          </p:cNvSpPr>
          <p:nvPr>
            <p:ph idx="1"/>
          </p:nvPr>
        </p:nvSpPr>
        <p:spPr/>
        <p:txBody>
          <a:bodyPr/>
          <a:lstStyle/>
          <a:p>
            <a:r>
              <a:rPr lang="en-US" dirty="0"/>
              <a:t>Thrust</a:t>
            </a:r>
          </a:p>
          <a:p>
            <a:pPr lvl="1"/>
            <a:r>
              <a:rPr lang="en-US" dirty="0"/>
              <a:t>CUDA-based implementation for NVIDIA GPUs</a:t>
            </a:r>
            <a:br>
              <a:rPr lang="en-US" dirty="0"/>
            </a:br>
            <a:r>
              <a:rPr lang="en-US" dirty="0"/>
              <a:t>Predates C++17, so a number of differences from the standard</a:t>
            </a:r>
            <a:br>
              <a:rPr lang="en-US" dirty="0"/>
            </a:br>
            <a:r>
              <a:rPr lang="en-US" dirty="0"/>
              <a:t>In namespace </a:t>
            </a:r>
            <a:r>
              <a:rPr lang="en-US" dirty="0">
                <a:latin typeface="Lucida Console" panose="020B0609040504020204" pitchFamily="49" charset="0"/>
              </a:rPr>
              <a:t>thrust</a:t>
            </a:r>
          </a:p>
          <a:p>
            <a:r>
              <a:rPr lang="en-US" dirty="0"/>
              <a:t>HPX</a:t>
            </a:r>
          </a:p>
          <a:p>
            <a:pPr lvl="1"/>
            <a:r>
              <a:rPr lang="en-US" dirty="0"/>
              <a:t>In namespace </a:t>
            </a:r>
            <a:r>
              <a:rPr lang="en-US" dirty="0" err="1">
                <a:latin typeface="Lucida Console" panose="020B0609040504020204" pitchFamily="49" charset="0"/>
              </a:rPr>
              <a:t>hpx</a:t>
            </a:r>
            <a:br>
              <a:rPr lang="en-US" dirty="0"/>
            </a:br>
            <a:r>
              <a:rPr lang="en-US" dirty="0"/>
              <a:t>Execution policies can be attached to executors or made asynchronous</a:t>
            </a:r>
          </a:p>
        </p:txBody>
      </p:sp>
      <p:sp>
        <p:nvSpPr>
          <p:cNvPr id="4" name="Text Placeholder 3">
            <a:extLst>
              <a:ext uri="{FF2B5EF4-FFF2-40B4-BE49-F238E27FC236}">
                <a16:creationId xmlns:a16="http://schemas.microsoft.com/office/drawing/2014/main" id="{27186740-039F-4F08-92A0-7A626156794D}"/>
              </a:ext>
            </a:extLst>
          </p:cNvPr>
          <p:cNvSpPr>
            <a:spLocks noGrp="1"/>
          </p:cNvSpPr>
          <p:nvPr>
            <p:ph type="body" sz="quarter" idx="10"/>
          </p:nvPr>
        </p:nvSpPr>
        <p:spPr/>
        <p:txBody>
          <a:bodyPr/>
          <a:lstStyle/>
          <a:p>
            <a:r>
              <a:rPr lang="en-US" dirty="0"/>
              <a:t>Implementation status</a:t>
            </a:r>
          </a:p>
        </p:txBody>
      </p:sp>
    </p:spTree>
    <p:extLst>
      <p:ext uri="{BB962C8B-B14F-4D97-AF65-F5344CB8AC3E}">
        <p14:creationId xmlns:p14="http://schemas.microsoft.com/office/powerpoint/2010/main" val="271042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CE4D4-EC29-4A3B-B053-1D263202C3F4}"/>
              </a:ext>
            </a:extLst>
          </p:cNvPr>
          <p:cNvSpPr>
            <a:spLocks noGrp="1"/>
          </p:cNvSpPr>
          <p:nvPr>
            <p:ph type="title"/>
          </p:nvPr>
        </p:nvSpPr>
        <p:spPr/>
        <p:txBody>
          <a:bodyPr/>
          <a:lstStyle/>
          <a:p>
            <a:r>
              <a:rPr lang="en-US" dirty="0"/>
              <a:t>C++17 Parallel Algorithms</a:t>
            </a:r>
          </a:p>
        </p:txBody>
      </p:sp>
      <p:sp>
        <p:nvSpPr>
          <p:cNvPr id="3" name="Content Placeholder 2">
            <a:extLst>
              <a:ext uri="{FF2B5EF4-FFF2-40B4-BE49-F238E27FC236}">
                <a16:creationId xmlns:a16="http://schemas.microsoft.com/office/drawing/2014/main" id="{04A38813-1D1F-4078-99C7-EF23767B27DB}"/>
              </a:ext>
            </a:extLst>
          </p:cNvPr>
          <p:cNvSpPr>
            <a:spLocks noGrp="1"/>
          </p:cNvSpPr>
          <p:nvPr>
            <p:ph idx="1"/>
          </p:nvPr>
        </p:nvSpPr>
        <p:spPr/>
        <p:txBody>
          <a:bodyPr/>
          <a:lstStyle/>
          <a:p>
            <a:r>
              <a:rPr lang="en-US" dirty="0"/>
              <a:t>SYCL</a:t>
            </a:r>
          </a:p>
          <a:p>
            <a:pPr lvl="1"/>
            <a:r>
              <a:rPr lang="en-US" dirty="0"/>
              <a:t>Parallel algorithms will run on GPU with custom execution policies</a:t>
            </a:r>
          </a:p>
          <a:p>
            <a:r>
              <a:rPr lang="en-US" dirty="0"/>
              <a:t>PGI</a:t>
            </a:r>
          </a:p>
          <a:p>
            <a:pPr lvl="1"/>
            <a:r>
              <a:rPr lang="en-US" dirty="0"/>
              <a:t>Under development; hope to release in 1H20</a:t>
            </a:r>
            <a:br>
              <a:rPr lang="en-US" dirty="0"/>
            </a:br>
            <a:r>
              <a:rPr lang="en-US" dirty="0"/>
              <a:t>Parallel algorithms will run on GPU with standard execution policies</a:t>
            </a:r>
          </a:p>
        </p:txBody>
      </p:sp>
      <p:sp>
        <p:nvSpPr>
          <p:cNvPr id="4" name="Text Placeholder 3">
            <a:extLst>
              <a:ext uri="{FF2B5EF4-FFF2-40B4-BE49-F238E27FC236}">
                <a16:creationId xmlns:a16="http://schemas.microsoft.com/office/drawing/2014/main" id="{27186740-039F-4F08-92A0-7A626156794D}"/>
              </a:ext>
            </a:extLst>
          </p:cNvPr>
          <p:cNvSpPr>
            <a:spLocks noGrp="1"/>
          </p:cNvSpPr>
          <p:nvPr>
            <p:ph type="body" sz="quarter" idx="10"/>
          </p:nvPr>
        </p:nvSpPr>
        <p:spPr/>
        <p:txBody>
          <a:bodyPr/>
          <a:lstStyle/>
          <a:p>
            <a:r>
              <a:rPr lang="en-US" dirty="0"/>
              <a:t>Implementation status</a:t>
            </a:r>
          </a:p>
        </p:txBody>
      </p:sp>
    </p:spTree>
    <p:extLst>
      <p:ext uri="{BB962C8B-B14F-4D97-AF65-F5344CB8AC3E}">
        <p14:creationId xmlns:p14="http://schemas.microsoft.com/office/powerpoint/2010/main" val="3093736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Examples</a:t>
            </a:r>
          </a:p>
        </p:txBody>
      </p:sp>
    </p:spTree>
    <p:extLst>
      <p:ext uri="{BB962C8B-B14F-4D97-AF65-F5344CB8AC3E}">
        <p14:creationId xmlns:p14="http://schemas.microsoft.com/office/powerpoint/2010/main" val="2691417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F1807-76FB-4F54-8E51-3F9D7056E8EB}"/>
              </a:ext>
            </a:extLst>
          </p:cNvPr>
          <p:cNvSpPr>
            <a:spLocks noGrp="1"/>
          </p:cNvSpPr>
          <p:nvPr>
            <p:ph type="title"/>
          </p:nvPr>
        </p:nvSpPr>
        <p:spPr/>
        <p:txBody>
          <a:bodyPr/>
          <a:lstStyle/>
          <a:p>
            <a:r>
              <a:rPr lang="en-US" dirty="0"/>
              <a:t>Performance measurements</a:t>
            </a:r>
          </a:p>
        </p:txBody>
      </p:sp>
      <p:sp>
        <p:nvSpPr>
          <p:cNvPr id="3" name="Content Placeholder 2">
            <a:extLst>
              <a:ext uri="{FF2B5EF4-FFF2-40B4-BE49-F238E27FC236}">
                <a16:creationId xmlns:a16="http://schemas.microsoft.com/office/drawing/2014/main" id="{4DA2B7B5-5DCE-491B-AF45-57C0CB926A61}"/>
              </a:ext>
            </a:extLst>
          </p:cNvPr>
          <p:cNvSpPr>
            <a:spLocks noGrp="1"/>
          </p:cNvSpPr>
          <p:nvPr>
            <p:ph idx="1"/>
          </p:nvPr>
        </p:nvSpPr>
        <p:spPr/>
        <p:txBody>
          <a:bodyPr/>
          <a:lstStyle/>
          <a:p>
            <a:r>
              <a:rPr lang="en-US" dirty="0"/>
              <a:t>Dual socket Xeon Gold (Skylake) 2.4-3.7 GHz with 40 total hyperthreaded cores, 384 GB RAM</a:t>
            </a:r>
          </a:p>
          <a:p>
            <a:r>
              <a:rPr lang="en-US" dirty="0"/>
              <a:t>NVIDIA V100 (Volta) GPU, CUDA 10.1u2 driver</a:t>
            </a:r>
          </a:p>
          <a:p>
            <a:r>
              <a:rPr lang="en-US" dirty="0"/>
              <a:t>Linux Ubuntu 18.04</a:t>
            </a:r>
          </a:p>
          <a:p>
            <a:pPr>
              <a:spcAft>
                <a:spcPts val="0"/>
              </a:spcAft>
            </a:pPr>
            <a:r>
              <a:rPr lang="en-US" dirty="0"/>
              <a:t>GCC 9.2.0: </a:t>
            </a:r>
            <a:r>
              <a:rPr lang="en-US" dirty="0">
                <a:latin typeface="Lucida Console" panose="020B0609040504020204" pitchFamily="49" charset="0"/>
              </a:rPr>
              <a:t>-std=</a:t>
            </a:r>
            <a:r>
              <a:rPr lang="en-US" dirty="0" err="1">
                <a:latin typeface="Lucida Console" panose="020B0609040504020204" pitchFamily="49" charset="0"/>
              </a:rPr>
              <a:t>c++</a:t>
            </a:r>
            <a:r>
              <a:rPr lang="en-US" dirty="0">
                <a:latin typeface="Lucida Console" panose="020B0609040504020204" pitchFamily="49" charset="0"/>
              </a:rPr>
              <a:t>17 -O3 -march=skylake-avx512 -</a:t>
            </a:r>
            <a:r>
              <a:rPr lang="en-US" dirty="0" err="1">
                <a:latin typeface="Lucida Console" panose="020B0609040504020204" pitchFamily="49" charset="0"/>
              </a:rPr>
              <a:t>mtune</a:t>
            </a:r>
            <a:r>
              <a:rPr lang="en-US" dirty="0">
                <a:latin typeface="Lucida Console" panose="020B0609040504020204" pitchFamily="49" charset="0"/>
              </a:rPr>
              <a:t>=skylake-avx512</a:t>
            </a:r>
          </a:p>
          <a:p>
            <a:pPr lvl="1">
              <a:spcBef>
                <a:spcPts val="0"/>
              </a:spcBef>
              <a:spcAft>
                <a:spcPts val="0"/>
              </a:spcAft>
            </a:pPr>
            <a:r>
              <a:rPr lang="en-US" dirty="0"/>
              <a:t>C++11 threads: </a:t>
            </a:r>
            <a:r>
              <a:rPr lang="en-US" dirty="0">
                <a:latin typeface="Lucida Console" panose="020B0609040504020204" pitchFamily="49" charset="0"/>
              </a:rPr>
              <a:t>-</a:t>
            </a:r>
            <a:r>
              <a:rPr lang="en-US" dirty="0" err="1">
                <a:latin typeface="Lucida Console" panose="020B0609040504020204" pitchFamily="49" charset="0"/>
              </a:rPr>
              <a:t>lpthread</a:t>
            </a:r>
            <a:endParaRPr lang="en-US" dirty="0">
              <a:latin typeface="Lucida Console" panose="020B0609040504020204" pitchFamily="49" charset="0"/>
            </a:endParaRPr>
          </a:p>
          <a:p>
            <a:pPr lvl="1">
              <a:spcBef>
                <a:spcPts val="0"/>
              </a:spcBef>
              <a:spcAft>
                <a:spcPts val="0"/>
              </a:spcAft>
            </a:pPr>
            <a:r>
              <a:rPr lang="en-US" dirty="0"/>
              <a:t>OpenMP: </a:t>
            </a:r>
            <a:r>
              <a:rPr lang="en-US" dirty="0">
                <a:latin typeface="Lucida Console" panose="020B0609040504020204" pitchFamily="49" charset="0"/>
              </a:rPr>
              <a:t>-</a:t>
            </a:r>
            <a:r>
              <a:rPr lang="en-US" dirty="0" err="1">
                <a:latin typeface="Lucida Console" panose="020B0609040504020204" pitchFamily="49" charset="0"/>
              </a:rPr>
              <a:t>fopenmp</a:t>
            </a:r>
            <a:endParaRPr lang="en-US" dirty="0">
              <a:latin typeface="Lucida Console" panose="020B0609040504020204" pitchFamily="49" charset="0"/>
            </a:endParaRPr>
          </a:p>
          <a:p>
            <a:pPr lvl="1">
              <a:spcBef>
                <a:spcPts val="0"/>
              </a:spcBef>
              <a:spcAft>
                <a:spcPts val="0"/>
              </a:spcAft>
            </a:pPr>
            <a:r>
              <a:rPr lang="en-US" dirty="0"/>
              <a:t>Parallel Algorithms: </a:t>
            </a:r>
            <a:r>
              <a:rPr lang="en-US" dirty="0">
                <a:latin typeface="Lucida Console" panose="020B0609040504020204" pitchFamily="49" charset="0"/>
              </a:rPr>
              <a:t>-I</a:t>
            </a:r>
            <a:r>
              <a:rPr lang="en-US" dirty="0"/>
              <a:t> and </a:t>
            </a:r>
            <a:r>
              <a:rPr lang="en-US" dirty="0">
                <a:latin typeface="Lucida Console" panose="020B0609040504020204" pitchFamily="49" charset="0"/>
              </a:rPr>
              <a:t>–l</a:t>
            </a:r>
            <a:r>
              <a:rPr lang="en-US" dirty="0"/>
              <a:t> options for TBB</a:t>
            </a:r>
          </a:p>
          <a:p>
            <a:pPr>
              <a:spcBef>
                <a:spcPts val="0"/>
              </a:spcBef>
              <a:spcAft>
                <a:spcPts val="0"/>
              </a:spcAft>
            </a:pPr>
            <a:r>
              <a:rPr lang="en-US" dirty="0"/>
              <a:t>PGI C++ 19.7: </a:t>
            </a:r>
            <a:r>
              <a:rPr lang="nb-NO" dirty="0">
                <a:latin typeface="Lucida Console" panose="020B0609040504020204" pitchFamily="49" charset="0"/>
              </a:rPr>
              <a:t>--c++17 -fast -tp=skylake</a:t>
            </a:r>
          </a:p>
          <a:p>
            <a:pPr lvl="1">
              <a:spcBef>
                <a:spcPts val="0"/>
              </a:spcBef>
              <a:spcAft>
                <a:spcPts val="0"/>
              </a:spcAft>
            </a:pPr>
            <a:r>
              <a:rPr lang="nb-NO" dirty="0"/>
              <a:t>OpenMP: </a:t>
            </a:r>
            <a:r>
              <a:rPr lang="nb-NO" dirty="0">
                <a:latin typeface="Lucida Console" panose="020B0609040504020204" pitchFamily="49" charset="0"/>
              </a:rPr>
              <a:t>-mp</a:t>
            </a:r>
          </a:p>
          <a:p>
            <a:pPr lvl="1">
              <a:spcBef>
                <a:spcPts val="0"/>
              </a:spcBef>
              <a:spcAft>
                <a:spcPts val="0"/>
              </a:spcAft>
            </a:pPr>
            <a:r>
              <a:rPr lang="nb-NO" dirty="0"/>
              <a:t>OpenACC: </a:t>
            </a:r>
            <a:r>
              <a:rPr lang="nb-NO" dirty="0">
                <a:latin typeface="Lucida Console" panose="020B0609040504020204" pitchFamily="49" charset="0"/>
              </a:rPr>
              <a:t>-ta=multicore</a:t>
            </a:r>
            <a:r>
              <a:rPr lang="nb-NO" dirty="0"/>
              <a:t> or </a:t>
            </a:r>
            <a:r>
              <a:rPr lang="nb-NO" dirty="0">
                <a:latin typeface="Lucida Console" panose="020B0609040504020204" pitchFamily="49" charset="0"/>
              </a:rPr>
              <a:t>–ta=tesla</a:t>
            </a:r>
          </a:p>
          <a:p>
            <a:pPr lvl="1">
              <a:spcBef>
                <a:spcPts val="0"/>
              </a:spcBef>
              <a:spcAft>
                <a:spcPts val="0"/>
              </a:spcAft>
            </a:pPr>
            <a:r>
              <a:rPr lang="nb-NO" dirty="0"/>
              <a:t>Parallel Algorithms: development compiler, not yet released</a:t>
            </a:r>
          </a:p>
          <a:p>
            <a:pPr>
              <a:spcBef>
                <a:spcPts val="0"/>
              </a:spcBef>
              <a:spcAft>
                <a:spcPts val="0"/>
              </a:spcAft>
            </a:pPr>
            <a:r>
              <a:rPr lang="nb-NO" dirty="0"/>
              <a:t>NVCC 10.1u2: </a:t>
            </a:r>
            <a:r>
              <a:rPr lang="nb-NO" dirty="0">
                <a:latin typeface="Lucida Console" panose="020B0609040504020204" pitchFamily="49" charset="0"/>
              </a:rPr>
              <a:t>-O3</a:t>
            </a:r>
          </a:p>
          <a:p>
            <a:pPr>
              <a:spcBef>
                <a:spcPts val="0"/>
              </a:spcBef>
              <a:spcAft>
                <a:spcPts val="0"/>
              </a:spcAft>
            </a:pPr>
            <a:r>
              <a:rPr lang="nb-NO" dirty="0"/>
              <a:t>Kokkos: Cloned from GitHub  </a:t>
            </a:r>
            <a:r>
              <a:rPr lang="nb-NO" sz="1600" dirty="0">
                <a:latin typeface="Lucida Console" panose="020B0609040504020204" pitchFamily="49" charset="0"/>
              </a:rPr>
              <a:t>https://github.com/kokkos/kokkos.git</a:t>
            </a:r>
            <a:endParaRPr lang="en-US" sz="1600" dirty="0">
              <a:latin typeface="Lucida Console" panose="020B0609040504020204" pitchFamily="49" charset="0"/>
            </a:endParaRPr>
          </a:p>
        </p:txBody>
      </p:sp>
      <p:sp>
        <p:nvSpPr>
          <p:cNvPr id="4" name="Text Placeholder 3">
            <a:extLst>
              <a:ext uri="{FF2B5EF4-FFF2-40B4-BE49-F238E27FC236}">
                <a16:creationId xmlns:a16="http://schemas.microsoft.com/office/drawing/2014/main" id="{C4443915-0F40-42D5-8DF5-E3D8C9C857A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48398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94B5E746-FDBE-EF4D-8415-62B854B40D55}"/>
              </a:ext>
            </a:extLst>
          </p:cNvPr>
          <p:cNvPicPr>
            <a:picLocks noChangeAspect="1"/>
          </p:cNvPicPr>
          <p:nvPr/>
        </p:nvPicPr>
        <p:blipFill>
          <a:blip r:embed="rId3"/>
          <a:stretch>
            <a:fillRect/>
          </a:stretch>
        </p:blipFill>
        <p:spPr>
          <a:xfrm>
            <a:off x="4867835" y="811440"/>
            <a:ext cx="5862918" cy="3742496"/>
          </a:xfrm>
          <a:prstGeom prst="rect">
            <a:avLst/>
          </a:prstGeom>
        </p:spPr>
      </p:pic>
      <p:cxnSp>
        <p:nvCxnSpPr>
          <p:cNvPr id="21" name="Straight Arrow Connector 20">
            <a:extLst>
              <a:ext uri="{FF2B5EF4-FFF2-40B4-BE49-F238E27FC236}">
                <a16:creationId xmlns:a16="http://schemas.microsoft.com/office/drawing/2014/main" id="{317933B4-DC6E-584E-8A1B-3B7F03AE049D}"/>
              </a:ext>
            </a:extLst>
          </p:cNvPr>
          <p:cNvCxnSpPr>
            <a:cxnSpLocks/>
            <a:stCxn id="302" idx="5"/>
            <a:endCxn id="303" idx="4"/>
          </p:cNvCxnSpPr>
          <p:nvPr/>
        </p:nvCxnSpPr>
        <p:spPr>
          <a:xfrm flipV="1">
            <a:off x="7881097" y="2151530"/>
            <a:ext cx="607359" cy="555811"/>
          </a:xfrm>
          <a:prstGeom prst="straightConnector1">
            <a:avLst/>
          </a:prstGeom>
          <a:ln>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22" name="Straight Arrow Connector 21">
            <a:extLst>
              <a:ext uri="{FF2B5EF4-FFF2-40B4-BE49-F238E27FC236}">
                <a16:creationId xmlns:a16="http://schemas.microsoft.com/office/drawing/2014/main" id="{86029DCB-2A94-BF47-B1F2-D352591B6DD3}"/>
              </a:ext>
            </a:extLst>
          </p:cNvPr>
          <p:cNvCxnSpPr>
            <a:cxnSpLocks/>
            <a:stCxn id="301" idx="5"/>
            <a:endCxn id="302" idx="4"/>
          </p:cNvCxnSpPr>
          <p:nvPr/>
        </p:nvCxnSpPr>
        <p:spPr>
          <a:xfrm>
            <a:off x="5653368" y="1174376"/>
            <a:ext cx="2149287" cy="1532965"/>
          </a:xfrm>
          <a:prstGeom prst="straightConnector1">
            <a:avLst/>
          </a:prstGeom>
          <a:ln>
            <a:solidFill>
              <a:srgbClr val="FF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0FD2737-D5D4-5845-A5B0-B94769025A7B}"/>
              </a:ext>
            </a:extLst>
          </p:cNvPr>
          <p:cNvCxnSpPr>
            <a:cxnSpLocks/>
            <a:stCxn id="306" idx="4"/>
            <a:endCxn id="301" idx="3"/>
          </p:cNvCxnSpPr>
          <p:nvPr/>
        </p:nvCxnSpPr>
        <p:spPr>
          <a:xfrm flipV="1">
            <a:off x="5019116" y="1288676"/>
            <a:ext cx="462802" cy="748554"/>
          </a:xfrm>
          <a:prstGeom prst="straightConnector1">
            <a:avLst/>
          </a:prstGeom>
          <a:ln>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35" name="Straight Arrow Connector 34">
            <a:extLst>
              <a:ext uri="{FF2B5EF4-FFF2-40B4-BE49-F238E27FC236}">
                <a16:creationId xmlns:a16="http://schemas.microsoft.com/office/drawing/2014/main" id="{059A6AED-044B-7A41-8227-BA3503BE88A7}"/>
              </a:ext>
            </a:extLst>
          </p:cNvPr>
          <p:cNvCxnSpPr>
            <a:cxnSpLocks/>
            <a:stCxn id="304" idx="4"/>
            <a:endCxn id="303" idx="5"/>
          </p:cNvCxnSpPr>
          <p:nvPr/>
        </p:nvCxnSpPr>
        <p:spPr>
          <a:xfrm flipH="1" flipV="1">
            <a:off x="8602756" y="2151530"/>
            <a:ext cx="1158688" cy="168087"/>
          </a:xfrm>
          <a:prstGeom prst="straightConnector1">
            <a:avLst/>
          </a:prstGeom>
          <a:ln>
            <a:solidFill>
              <a:srgbClr val="FF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B4861C7-66F2-1D4C-B46B-116E4000A707}"/>
              </a:ext>
            </a:extLst>
          </p:cNvPr>
          <p:cNvCxnSpPr>
            <a:cxnSpLocks/>
            <a:stCxn id="305" idx="5"/>
            <a:endCxn id="304" idx="0"/>
          </p:cNvCxnSpPr>
          <p:nvPr/>
        </p:nvCxnSpPr>
        <p:spPr>
          <a:xfrm flipH="1">
            <a:off x="9932894" y="1752601"/>
            <a:ext cx="426944" cy="681316"/>
          </a:xfrm>
          <a:prstGeom prst="straightConnector1">
            <a:avLst/>
          </a:prstGeom>
          <a:ln>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38" name="Straight Arrow Connector 37">
            <a:extLst>
              <a:ext uri="{FF2B5EF4-FFF2-40B4-BE49-F238E27FC236}">
                <a16:creationId xmlns:a16="http://schemas.microsoft.com/office/drawing/2014/main" id="{872F3D3C-42D6-9D41-8DCA-6A9AED98B032}"/>
              </a:ext>
            </a:extLst>
          </p:cNvPr>
          <p:cNvCxnSpPr>
            <a:cxnSpLocks/>
            <a:stCxn id="306" idx="5"/>
            <a:endCxn id="302" idx="3"/>
          </p:cNvCxnSpPr>
          <p:nvPr/>
        </p:nvCxnSpPr>
        <p:spPr>
          <a:xfrm>
            <a:off x="5133416" y="2037230"/>
            <a:ext cx="2594160" cy="784411"/>
          </a:xfrm>
          <a:prstGeom prst="straightConnector1">
            <a:avLst/>
          </a:prstGeom>
          <a:ln>
            <a:solidFill>
              <a:srgbClr val="FF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4FB70B3-63E1-B244-BF82-780FE6652AAE}"/>
              </a:ext>
            </a:extLst>
          </p:cNvPr>
          <p:cNvCxnSpPr>
            <a:cxnSpLocks/>
            <a:stCxn id="306" idx="5"/>
            <a:endCxn id="303" idx="3"/>
          </p:cNvCxnSpPr>
          <p:nvPr/>
        </p:nvCxnSpPr>
        <p:spPr>
          <a:xfrm>
            <a:off x="5133416" y="2037230"/>
            <a:ext cx="3297890" cy="228600"/>
          </a:xfrm>
          <a:prstGeom prst="straightConnector1">
            <a:avLst/>
          </a:prstGeom>
          <a:ln>
            <a:solidFill>
              <a:srgbClr val="FF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A6467F6-AA94-2E4D-8C5E-C3704D0DA795}"/>
              </a:ext>
            </a:extLst>
          </p:cNvPr>
          <p:cNvCxnSpPr>
            <a:cxnSpLocks/>
            <a:stCxn id="306" idx="5"/>
            <a:endCxn id="304" idx="3"/>
          </p:cNvCxnSpPr>
          <p:nvPr/>
        </p:nvCxnSpPr>
        <p:spPr>
          <a:xfrm>
            <a:off x="5133416" y="2037230"/>
            <a:ext cx="4570878" cy="396687"/>
          </a:xfrm>
          <a:prstGeom prst="straightConnector1">
            <a:avLst/>
          </a:prstGeom>
          <a:ln>
            <a:solidFill>
              <a:srgbClr val="FF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E504774-47E3-DA48-B6AD-2FD147E8252E}"/>
              </a:ext>
            </a:extLst>
          </p:cNvPr>
          <p:cNvCxnSpPr>
            <a:cxnSpLocks/>
            <a:stCxn id="306" idx="0"/>
            <a:endCxn id="305" idx="3"/>
          </p:cNvCxnSpPr>
          <p:nvPr/>
        </p:nvCxnSpPr>
        <p:spPr>
          <a:xfrm flipV="1">
            <a:off x="5190566" y="1866901"/>
            <a:ext cx="4997822" cy="284629"/>
          </a:xfrm>
          <a:prstGeom prst="straightConnector1">
            <a:avLst/>
          </a:prstGeom>
          <a:ln>
            <a:solidFill>
              <a:srgbClr val="FF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265B33F-BE4B-5547-8170-334E220F3AF5}"/>
              </a:ext>
            </a:extLst>
          </p:cNvPr>
          <p:cNvCxnSpPr>
            <a:cxnSpLocks/>
            <a:stCxn id="305" idx="4"/>
            <a:endCxn id="303" idx="0"/>
          </p:cNvCxnSpPr>
          <p:nvPr/>
        </p:nvCxnSpPr>
        <p:spPr>
          <a:xfrm flipH="1">
            <a:off x="8659906" y="1752601"/>
            <a:ext cx="1585632" cy="513229"/>
          </a:xfrm>
          <a:prstGeom prst="straightConnector1">
            <a:avLst/>
          </a:prstGeom>
          <a:ln>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49" name="Straight Arrow Connector 48">
            <a:extLst>
              <a:ext uri="{FF2B5EF4-FFF2-40B4-BE49-F238E27FC236}">
                <a16:creationId xmlns:a16="http://schemas.microsoft.com/office/drawing/2014/main" id="{2FFFD670-8222-9C41-B47F-CA9342B12876}"/>
              </a:ext>
            </a:extLst>
          </p:cNvPr>
          <p:cNvCxnSpPr>
            <a:cxnSpLocks/>
            <a:stCxn id="305" idx="4"/>
            <a:endCxn id="302" idx="0"/>
          </p:cNvCxnSpPr>
          <p:nvPr/>
        </p:nvCxnSpPr>
        <p:spPr>
          <a:xfrm flipH="1">
            <a:off x="7956176" y="1752601"/>
            <a:ext cx="2289362" cy="1069040"/>
          </a:xfrm>
          <a:prstGeom prst="straightConnector1">
            <a:avLst/>
          </a:prstGeom>
          <a:ln>
            <a:solidFill>
              <a:srgbClr val="FF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EF48267-CD59-3D47-8428-BE5B2441A362}"/>
              </a:ext>
            </a:extLst>
          </p:cNvPr>
          <p:cNvCxnSpPr>
            <a:cxnSpLocks/>
            <a:stCxn id="305" idx="4"/>
            <a:endCxn id="301" idx="0"/>
          </p:cNvCxnSpPr>
          <p:nvPr/>
        </p:nvCxnSpPr>
        <p:spPr>
          <a:xfrm flipH="1" flipV="1">
            <a:off x="5710518" y="1288676"/>
            <a:ext cx="4535020" cy="463925"/>
          </a:xfrm>
          <a:prstGeom prst="straightConnector1">
            <a:avLst/>
          </a:prstGeom>
          <a:ln>
            <a:solidFill>
              <a:srgbClr val="FF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29A7DF0-DF85-F041-8D86-A194089BDAAC}"/>
              </a:ext>
            </a:extLst>
          </p:cNvPr>
          <p:cNvCxnSpPr>
            <a:cxnSpLocks/>
            <a:stCxn id="479" idx="5"/>
            <a:endCxn id="480" idx="4"/>
          </p:cNvCxnSpPr>
          <p:nvPr/>
        </p:nvCxnSpPr>
        <p:spPr>
          <a:xfrm>
            <a:off x="7486650" y="3900648"/>
            <a:ext cx="628650" cy="15688"/>
          </a:xfrm>
          <a:prstGeom prst="straightConnector1">
            <a:avLst/>
          </a:prstGeom>
          <a:ln>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75" name="Straight Arrow Connector 74">
            <a:extLst>
              <a:ext uri="{FF2B5EF4-FFF2-40B4-BE49-F238E27FC236}">
                <a16:creationId xmlns:a16="http://schemas.microsoft.com/office/drawing/2014/main" id="{2544510B-4BAF-4B4C-BB7A-6A7D4D08507B}"/>
              </a:ext>
            </a:extLst>
          </p:cNvPr>
          <p:cNvCxnSpPr>
            <a:cxnSpLocks/>
            <a:stCxn id="478" idx="5"/>
            <a:endCxn id="479" idx="4"/>
          </p:cNvCxnSpPr>
          <p:nvPr/>
        </p:nvCxnSpPr>
        <p:spPr>
          <a:xfrm>
            <a:off x="5850592" y="3317942"/>
            <a:ext cx="1521758" cy="582706"/>
          </a:xfrm>
          <a:prstGeom prst="straightConnector1">
            <a:avLst/>
          </a:prstGeom>
          <a:ln>
            <a:solidFill>
              <a:srgbClr val="FF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60EE2896-96CC-AE4E-AFFC-C4B77497AEF2}"/>
              </a:ext>
            </a:extLst>
          </p:cNvPr>
          <p:cNvCxnSpPr>
            <a:cxnSpLocks/>
            <a:stCxn id="441" idx="2"/>
            <a:endCxn id="478" idx="3"/>
          </p:cNvCxnSpPr>
          <p:nvPr/>
        </p:nvCxnSpPr>
        <p:spPr>
          <a:xfrm flipH="1">
            <a:off x="5679142" y="2608730"/>
            <a:ext cx="406774" cy="594912"/>
          </a:xfrm>
          <a:prstGeom prst="straightConnector1">
            <a:avLst/>
          </a:prstGeom>
          <a:ln>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71" name="Straight Arrow Connector 70">
            <a:extLst>
              <a:ext uri="{FF2B5EF4-FFF2-40B4-BE49-F238E27FC236}">
                <a16:creationId xmlns:a16="http://schemas.microsoft.com/office/drawing/2014/main" id="{69EB8FA7-CADA-464D-B107-5CAF5446560D}"/>
              </a:ext>
            </a:extLst>
          </p:cNvPr>
          <p:cNvCxnSpPr>
            <a:cxnSpLocks/>
            <a:stCxn id="481" idx="4"/>
            <a:endCxn id="480" idx="5"/>
          </p:cNvCxnSpPr>
          <p:nvPr/>
        </p:nvCxnSpPr>
        <p:spPr>
          <a:xfrm flipH="1" flipV="1">
            <a:off x="8229600" y="3916336"/>
            <a:ext cx="1398494" cy="172571"/>
          </a:xfrm>
          <a:prstGeom prst="straightConnector1">
            <a:avLst/>
          </a:prstGeom>
          <a:ln>
            <a:solidFill>
              <a:srgbClr val="FF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331E3A8-63B3-8E41-A910-1E3002C1126E}"/>
              </a:ext>
            </a:extLst>
          </p:cNvPr>
          <p:cNvCxnSpPr>
            <a:cxnSpLocks/>
            <a:stCxn id="440" idx="1"/>
            <a:endCxn id="481" idx="0"/>
          </p:cNvCxnSpPr>
          <p:nvPr/>
        </p:nvCxnSpPr>
        <p:spPr>
          <a:xfrm>
            <a:off x="9742394" y="3317942"/>
            <a:ext cx="57150" cy="656665"/>
          </a:xfrm>
          <a:prstGeom prst="straightConnector1">
            <a:avLst/>
          </a:prstGeom>
          <a:ln>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65" name="Straight Arrow Connector 64">
            <a:extLst>
              <a:ext uri="{FF2B5EF4-FFF2-40B4-BE49-F238E27FC236}">
                <a16:creationId xmlns:a16="http://schemas.microsoft.com/office/drawing/2014/main" id="{AFA8478D-D556-6543-B4C4-481B339E0D93}"/>
              </a:ext>
            </a:extLst>
          </p:cNvPr>
          <p:cNvCxnSpPr>
            <a:cxnSpLocks/>
            <a:stCxn id="441" idx="1"/>
            <a:endCxn id="479" idx="3"/>
          </p:cNvCxnSpPr>
          <p:nvPr/>
        </p:nvCxnSpPr>
        <p:spPr>
          <a:xfrm>
            <a:off x="6200216" y="2608730"/>
            <a:ext cx="1114984" cy="1177618"/>
          </a:xfrm>
          <a:prstGeom prst="straightConnector1">
            <a:avLst/>
          </a:prstGeom>
          <a:ln>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66" name="Straight Arrow Connector 65">
            <a:extLst>
              <a:ext uri="{FF2B5EF4-FFF2-40B4-BE49-F238E27FC236}">
                <a16:creationId xmlns:a16="http://schemas.microsoft.com/office/drawing/2014/main" id="{B0329C63-8E22-9941-9F48-FBB369616294}"/>
              </a:ext>
            </a:extLst>
          </p:cNvPr>
          <p:cNvCxnSpPr>
            <a:cxnSpLocks/>
            <a:stCxn id="441" idx="1"/>
            <a:endCxn id="480" idx="3"/>
          </p:cNvCxnSpPr>
          <p:nvPr/>
        </p:nvCxnSpPr>
        <p:spPr>
          <a:xfrm>
            <a:off x="6200216" y="2608730"/>
            <a:ext cx="1857934" cy="1193306"/>
          </a:xfrm>
          <a:prstGeom prst="straightConnector1">
            <a:avLst/>
          </a:prstGeom>
          <a:ln>
            <a:solidFill>
              <a:srgbClr val="FF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E9606B72-B6BF-554A-B649-8DFF2150E396}"/>
              </a:ext>
            </a:extLst>
          </p:cNvPr>
          <p:cNvCxnSpPr>
            <a:cxnSpLocks/>
            <a:stCxn id="441" idx="1"/>
            <a:endCxn id="481" idx="3"/>
          </p:cNvCxnSpPr>
          <p:nvPr/>
        </p:nvCxnSpPr>
        <p:spPr>
          <a:xfrm>
            <a:off x="6200216" y="2608730"/>
            <a:ext cx="3370728" cy="1365877"/>
          </a:xfrm>
          <a:prstGeom prst="straightConnector1">
            <a:avLst/>
          </a:prstGeom>
          <a:ln>
            <a:solidFill>
              <a:srgbClr val="FF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0C49DD2F-27B2-0F4F-BF08-283613968F22}"/>
              </a:ext>
            </a:extLst>
          </p:cNvPr>
          <p:cNvCxnSpPr>
            <a:cxnSpLocks/>
            <a:stCxn id="441" idx="0"/>
            <a:endCxn id="440" idx="3"/>
          </p:cNvCxnSpPr>
          <p:nvPr/>
        </p:nvCxnSpPr>
        <p:spPr>
          <a:xfrm>
            <a:off x="6257366" y="2494430"/>
            <a:ext cx="3313578" cy="709212"/>
          </a:xfrm>
          <a:prstGeom prst="straightConnector1">
            <a:avLst/>
          </a:prstGeom>
          <a:ln>
            <a:solidFill>
              <a:srgbClr val="FF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7E07DCCA-2687-8D49-B729-7A2307A743E6}"/>
              </a:ext>
            </a:extLst>
          </p:cNvPr>
          <p:cNvCxnSpPr>
            <a:cxnSpLocks/>
            <a:stCxn id="440" idx="2"/>
            <a:endCxn id="480" idx="0"/>
          </p:cNvCxnSpPr>
          <p:nvPr/>
        </p:nvCxnSpPr>
        <p:spPr>
          <a:xfrm flipH="1">
            <a:off x="8286750" y="3317942"/>
            <a:ext cx="1341344" cy="484094"/>
          </a:xfrm>
          <a:prstGeom prst="straightConnector1">
            <a:avLst/>
          </a:prstGeom>
          <a:ln>
            <a:solidFill>
              <a:srgbClr val="FF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2FE284C-469B-F24D-8545-976B014285A3}"/>
              </a:ext>
            </a:extLst>
          </p:cNvPr>
          <p:cNvCxnSpPr>
            <a:cxnSpLocks/>
            <a:stCxn id="440" idx="2"/>
            <a:endCxn id="479" idx="0"/>
          </p:cNvCxnSpPr>
          <p:nvPr/>
        </p:nvCxnSpPr>
        <p:spPr>
          <a:xfrm flipH="1">
            <a:off x="7543800" y="3317942"/>
            <a:ext cx="2084294" cy="468406"/>
          </a:xfrm>
          <a:prstGeom prst="straightConnector1">
            <a:avLst/>
          </a:prstGeom>
          <a:ln>
            <a:solidFill>
              <a:srgbClr val="FF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DBAD44D8-67DF-484C-BC12-76D6448F3816}"/>
              </a:ext>
            </a:extLst>
          </p:cNvPr>
          <p:cNvCxnSpPr>
            <a:cxnSpLocks/>
            <a:stCxn id="440" idx="2"/>
            <a:endCxn id="478" idx="0"/>
          </p:cNvCxnSpPr>
          <p:nvPr/>
        </p:nvCxnSpPr>
        <p:spPr>
          <a:xfrm flipH="1" flipV="1">
            <a:off x="5907742" y="3203642"/>
            <a:ext cx="3720352" cy="114300"/>
          </a:xfrm>
          <a:prstGeom prst="straightConnector1">
            <a:avLst/>
          </a:prstGeom>
          <a:ln>
            <a:solidFill>
              <a:srgbClr val="FF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0518EB1A-4805-A341-9A26-799406AD967D}"/>
              </a:ext>
            </a:extLst>
          </p:cNvPr>
          <p:cNvCxnSpPr>
            <a:cxnSpLocks/>
            <a:stCxn id="305" idx="3"/>
            <a:endCxn id="441" idx="0"/>
          </p:cNvCxnSpPr>
          <p:nvPr/>
        </p:nvCxnSpPr>
        <p:spPr>
          <a:xfrm flipH="1">
            <a:off x="6257366" y="1866901"/>
            <a:ext cx="3931022" cy="627529"/>
          </a:xfrm>
          <a:prstGeom prst="straightConnector1">
            <a:avLst/>
          </a:prstGeom>
          <a:ln>
            <a:solidFill>
              <a:srgbClr val="FF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8565612B-1F9D-2A4C-9CD3-66B28E6C746C}"/>
              </a:ext>
            </a:extLst>
          </p:cNvPr>
          <p:cNvCxnSpPr>
            <a:cxnSpLocks/>
            <a:stCxn id="306" idx="0"/>
            <a:endCxn id="440" idx="3"/>
          </p:cNvCxnSpPr>
          <p:nvPr/>
        </p:nvCxnSpPr>
        <p:spPr>
          <a:xfrm>
            <a:off x="5190566" y="2151530"/>
            <a:ext cx="4380378" cy="1052112"/>
          </a:xfrm>
          <a:prstGeom prst="straightConnector1">
            <a:avLst/>
          </a:prstGeom>
          <a:ln>
            <a:solidFill>
              <a:srgbClr val="FF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6319491E-DCDF-F041-B7B0-F517F6E50D87}"/>
              </a:ext>
            </a:extLst>
          </p:cNvPr>
          <p:cNvCxnSpPr>
            <a:cxnSpLocks/>
            <a:stCxn id="306" idx="0"/>
            <a:endCxn id="481" idx="3"/>
          </p:cNvCxnSpPr>
          <p:nvPr/>
        </p:nvCxnSpPr>
        <p:spPr>
          <a:xfrm>
            <a:off x="5190566" y="2151530"/>
            <a:ext cx="4380378" cy="1823077"/>
          </a:xfrm>
          <a:prstGeom prst="straightConnector1">
            <a:avLst/>
          </a:prstGeom>
          <a:ln>
            <a:solidFill>
              <a:srgbClr val="FF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1501F5B3-F91E-254E-A1C1-E29047219B05}"/>
              </a:ext>
            </a:extLst>
          </p:cNvPr>
          <p:cNvCxnSpPr>
            <a:cxnSpLocks/>
            <a:stCxn id="306" idx="1"/>
            <a:endCxn id="480" idx="2"/>
          </p:cNvCxnSpPr>
          <p:nvPr/>
        </p:nvCxnSpPr>
        <p:spPr>
          <a:xfrm>
            <a:off x="5133416" y="2265830"/>
            <a:ext cx="2981884" cy="1421906"/>
          </a:xfrm>
          <a:prstGeom prst="straightConnector1">
            <a:avLst/>
          </a:prstGeom>
          <a:ln>
            <a:solidFill>
              <a:srgbClr val="FF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41D3679-9029-9040-B101-B91BDB0AAEB2}"/>
              </a:ext>
            </a:extLst>
          </p:cNvPr>
          <p:cNvCxnSpPr>
            <a:cxnSpLocks/>
            <a:stCxn id="306" idx="1"/>
            <a:endCxn id="479" idx="3"/>
          </p:cNvCxnSpPr>
          <p:nvPr/>
        </p:nvCxnSpPr>
        <p:spPr>
          <a:xfrm>
            <a:off x="5133416" y="2265830"/>
            <a:ext cx="2181784" cy="1520518"/>
          </a:xfrm>
          <a:prstGeom prst="straightConnector1">
            <a:avLst/>
          </a:prstGeom>
          <a:ln>
            <a:solidFill>
              <a:srgbClr val="FF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1BBD3B1-4578-7840-B4EB-0FBD502D17FE}"/>
              </a:ext>
            </a:extLst>
          </p:cNvPr>
          <p:cNvCxnSpPr>
            <a:cxnSpLocks/>
            <a:stCxn id="306" idx="1"/>
            <a:endCxn id="478" idx="2"/>
          </p:cNvCxnSpPr>
          <p:nvPr/>
        </p:nvCxnSpPr>
        <p:spPr>
          <a:xfrm>
            <a:off x="5133416" y="2265830"/>
            <a:ext cx="602876" cy="823512"/>
          </a:xfrm>
          <a:prstGeom prst="straightConnector1">
            <a:avLst/>
          </a:prstGeom>
          <a:ln>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90" name="Straight Arrow Connector 89">
            <a:extLst>
              <a:ext uri="{FF2B5EF4-FFF2-40B4-BE49-F238E27FC236}">
                <a16:creationId xmlns:a16="http://schemas.microsoft.com/office/drawing/2014/main" id="{06829E5E-FDDE-9543-A8DE-0FB2DDD3D4DF}"/>
              </a:ext>
            </a:extLst>
          </p:cNvPr>
          <p:cNvCxnSpPr>
            <a:cxnSpLocks/>
            <a:stCxn id="306" idx="2"/>
            <a:endCxn id="441" idx="4"/>
          </p:cNvCxnSpPr>
          <p:nvPr/>
        </p:nvCxnSpPr>
        <p:spPr>
          <a:xfrm>
            <a:off x="5019116" y="2265830"/>
            <a:ext cx="1066800" cy="114300"/>
          </a:xfrm>
          <a:prstGeom prst="straightConnector1">
            <a:avLst/>
          </a:prstGeom>
          <a:ln>
            <a:solidFill>
              <a:srgbClr val="FF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15810EE9-F979-3E43-8B9E-A6C1F0A164CA}"/>
              </a:ext>
            </a:extLst>
          </p:cNvPr>
          <p:cNvCxnSpPr>
            <a:cxnSpLocks/>
            <a:stCxn id="305" idx="3"/>
            <a:endCxn id="478" idx="0"/>
          </p:cNvCxnSpPr>
          <p:nvPr/>
        </p:nvCxnSpPr>
        <p:spPr>
          <a:xfrm flipH="1">
            <a:off x="5907742" y="1866901"/>
            <a:ext cx="4280646" cy="1336741"/>
          </a:xfrm>
          <a:prstGeom prst="straightConnector1">
            <a:avLst/>
          </a:prstGeom>
          <a:ln>
            <a:solidFill>
              <a:srgbClr val="FF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3A426736-C346-1B4A-B885-09EA10274D6C}"/>
              </a:ext>
            </a:extLst>
          </p:cNvPr>
          <p:cNvCxnSpPr>
            <a:cxnSpLocks/>
            <a:stCxn id="305" idx="2"/>
            <a:endCxn id="479" idx="1"/>
          </p:cNvCxnSpPr>
          <p:nvPr/>
        </p:nvCxnSpPr>
        <p:spPr>
          <a:xfrm flipH="1">
            <a:off x="7486650" y="1981201"/>
            <a:ext cx="2758888" cy="1690847"/>
          </a:xfrm>
          <a:prstGeom prst="straightConnector1">
            <a:avLst/>
          </a:prstGeom>
          <a:ln>
            <a:solidFill>
              <a:srgbClr val="FF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40155276-AA83-3445-A72F-E67420BDAEFD}"/>
              </a:ext>
            </a:extLst>
          </p:cNvPr>
          <p:cNvCxnSpPr>
            <a:cxnSpLocks/>
            <a:stCxn id="305" idx="2"/>
            <a:endCxn id="480" idx="0"/>
          </p:cNvCxnSpPr>
          <p:nvPr/>
        </p:nvCxnSpPr>
        <p:spPr>
          <a:xfrm flipH="1">
            <a:off x="8286750" y="1981201"/>
            <a:ext cx="1958788" cy="1820835"/>
          </a:xfrm>
          <a:prstGeom prst="straightConnector1">
            <a:avLst/>
          </a:prstGeom>
          <a:ln>
            <a:solidFill>
              <a:srgbClr val="FF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1CAF0099-F6DC-1D4E-A376-C5B4CC65C9A2}"/>
              </a:ext>
            </a:extLst>
          </p:cNvPr>
          <p:cNvCxnSpPr>
            <a:cxnSpLocks/>
            <a:stCxn id="305" idx="2"/>
            <a:endCxn id="481" idx="1"/>
          </p:cNvCxnSpPr>
          <p:nvPr/>
        </p:nvCxnSpPr>
        <p:spPr>
          <a:xfrm flipH="1">
            <a:off x="9742394" y="1981201"/>
            <a:ext cx="503144" cy="1879106"/>
          </a:xfrm>
          <a:prstGeom prst="straightConnector1">
            <a:avLst/>
          </a:prstGeom>
          <a:ln>
            <a:solidFill>
              <a:srgbClr val="FF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6FD0484-1539-4B45-B391-03DBF59A610A}"/>
              </a:ext>
            </a:extLst>
          </p:cNvPr>
          <p:cNvCxnSpPr>
            <a:cxnSpLocks/>
            <a:stCxn id="440" idx="3"/>
            <a:endCxn id="301" idx="0"/>
          </p:cNvCxnSpPr>
          <p:nvPr/>
        </p:nvCxnSpPr>
        <p:spPr>
          <a:xfrm flipH="1" flipV="1">
            <a:off x="5710518" y="1288676"/>
            <a:ext cx="3860426" cy="1914966"/>
          </a:xfrm>
          <a:prstGeom prst="straightConnector1">
            <a:avLst/>
          </a:prstGeom>
          <a:ln>
            <a:solidFill>
              <a:srgbClr val="FF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A0F37AFB-8A58-DE4A-B48B-BE10FA252820}"/>
              </a:ext>
            </a:extLst>
          </p:cNvPr>
          <p:cNvCxnSpPr>
            <a:cxnSpLocks/>
            <a:stCxn id="440" idx="4"/>
            <a:endCxn id="302" idx="1"/>
          </p:cNvCxnSpPr>
          <p:nvPr/>
        </p:nvCxnSpPr>
        <p:spPr>
          <a:xfrm flipH="1" flipV="1">
            <a:off x="7881097" y="2935941"/>
            <a:ext cx="1746997" cy="153401"/>
          </a:xfrm>
          <a:prstGeom prst="straightConnector1">
            <a:avLst/>
          </a:prstGeom>
          <a:ln>
            <a:solidFill>
              <a:srgbClr val="FF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C3D6C518-00B0-F544-86F2-1FA57CCFB674}"/>
              </a:ext>
            </a:extLst>
          </p:cNvPr>
          <p:cNvCxnSpPr>
            <a:cxnSpLocks/>
            <a:stCxn id="440" idx="4"/>
            <a:endCxn id="303" idx="0"/>
          </p:cNvCxnSpPr>
          <p:nvPr/>
        </p:nvCxnSpPr>
        <p:spPr>
          <a:xfrm flipH="1" flipV="1">
            <a:off x="8659906" y="2265830"/>
            <a:ext cx="968188" cy="823512"/>
          </a:xfrm>
          <a:prstGeom prst="straightConnector1">
            <a:avLst/>
          </a:prstGeom>
          <a:ln>
            <a:solidFill>
              <a:srgbClr val="FF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A3DB387A-3F8A-4844-BF15-0F788658C004}"/>
              </a:ext>
            </a:extLst>
          </p:cNvPr>
          <p:cNvCxnSpPr>
            <a:cxnSpLocks/>
            <a:stCxn id="440" idx="4"/>
            <a:endCxn id="304" idx="1"/>
          </p:cNvCxnSpPr>
          <p:nvPr/>
        </p:nvCxnSpPr>
        <p:spPr>
          <a:xfrm flipV="1">
            <a:off x="9628094" y="2548217"/>
            <a:ext cx="247650" cy="541125"/>
          </a:xfrm>
          <a:prstGeom prst="straightConnector1">
            <a:avLst/>
          </a:prstGeom>
          <a:ln>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123" name="Straight Arrow Connector 122">
            <a:extLst>
              <a:ext uri="{FF2B5EF4-FFF2-40B4-BE49-F238E27FC236}">
                <a16:creationId xmlns:a16="http://schemas.microsoft.com/office/drawing/2014/main" id="{78A952E9-BE60-6242-85B2-A1DC229730D6}"/>
              </a:ext>
            </a:extLst>
          </p:cNvPr>
          <p:cNvCxnSpPr>
            <a:cxnSpLocks/>
            <a:stCxn id="441" idx="5"/>
            <a:endCxn id="303" idx="2"/>
          </p:cNvCxnSpPr>
          <p:nvPr/>
        </p:nvCxnSpPr>
        <p:spPr>
          <a:xfrm>
            <a:off x="6200216" y="2380130"/>
            <a:ext cx="2288240" cy="0"/>
          </a:xfrm>
          <a:prstGeom prst="straightConnector1">
            <a:avLst/>
          </a:prstGeom>
          <a:ln>
            <a:solidFill>
              <a:srgbClr val="FF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FAE67A02-3D24-324B-AEBF-2E5D9CFACE3B}"/>
              </a:ext>
            </a:extLst>
          </p:cNvPr>
          <p:cNvCxnSpPr>
            <a:cxnSpLocks/>
            <a:stCxn id="441" idx="0"/>
            <a:endCxn id="304" idx="3"/>
          </p:cNvCxnSpPr>
          <p:nvPr/>
        </p:nvCxnSpPr>
        <p:spPr>
          <a:xfrm flipV="1">
            <a:off x="6257366" y="2433917"/>
            <a:ext cx="3446928" cy="60513"/>
          </a:xfrm>
          <a:prstGeom prst="straightConnector1">
            <a:avLst/>
          </a:prstGeom>
          <a:ln>
            <a:solidFill>
              <a:srgbClr val="FF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2F06FB3D-F98C-5541-87F9-8FE7D5307CAC}"/>
              </a:ext>
            </a:extLst>
          </p:cNvPr>
          <p:cNvCxnSpPr>
            <a:cxnSpLocks/>
            <a:stCxn id="441" idx="5"/>
            <a:endCxn id="302" idx="3"/>
          </p:cNvCxnSpPr>
          <p:nvPr/>
        </p:nvCxnSpPr>
        <p:spPr>
          <a:xfrm>
            <a:off x="6200216" y="2380130"/>
            <a:ext cx="1527360" cy="441511"/>
          </a:xfrm>
          <a:prstGeom prst="straightConnector1">
            <a:avLst/>
          </a:prstGeom>
          <a:ln>
            <a:solidFill>
              <a:srgbClr val="FF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C1F751B3-7B22-8C49-ADB6-36AEC6C283D1}"/>
              </a:ext>
            </a:extLst>
          </p:cNvPr>
          <p:cNvCxnSpPr>
            <a:cxnSpLocks/>
            <a:stCxn id="441" idx="5"/>
            <a:endCxn id="301" idx="2"/>
          </p:cNvCxnSpPr>
          <p:nvPr/>
        </p:nvCxnSpPr>
        <p:spPr>
          <a:xfrm flipH="1" flipV="1">
            <a:off x="5539068" y="1402976"/>
            <a:ext cx="661148" cy="977154"/>
          </a:xfrm>
          <a:prstGeom prst="straightConnector1">
            <a:avLst/>
          </a:prstGeom>
          <a:ln>
            <a:solidFill>
              <a:srgbClr val="FF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3072D110-AAE5-3349-BFEE-1531D9692819}"/>
              </a:ext>
            </a:extLst>
          </p:cNvPr>
          <p:cNvCxnSpPr>
            <a:cxnSpLocks/>
            <a:stCxn id="301" idx="1"/>
            <a:endCxn id="481" idx="2"/>
          </p:cNvCxnSpPr>
          <p:nvPr/>
        </p:nvCxnSpPr>
        <p:spPr>
          <a:xfrm>
            <a:off x="5653368" y="1402976"/>
            <a:ext cx="3974726" cy="2457331"/>
          </a:xfrm>
          <a:prstGeom prst="straightConnector1">
            <a:avLst/>
          </a:prstGeom>
          <a:ln>
            <a:solidFill>
              <a:srgbClr val="FF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E50A325A-B36F-254A-96C7-92706E31B1A3}"/>
              </a:ext>
            </a:extLst>
          </p:cNvPr>
          <p:cNvCxnSpPr>
            <a:cxnSpLocks/>
            <a:stCxn id="301" idx="1"/>
            <a:endCxn id="480" idx="2"/>
          </p:cNvCxnSpPr>
          <p:nvPr/>
        </p:nvCxnSpPr>
        <p:spPr>
          <a:xfrm>
            <a:off x="5653368" y="1402976"/>
            <a:ext cx="2461932" cy="2284760"/>
          </a:xfrm>
          <a:prstGeom prst="straightConnector1">
            <a:avLst/>
          </a:prstGeom>
          <a:ln>
            <a:solidFill>
              <a:srgbClr val="FF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2E093C93-4F73-0149-AF90-D50DEDEBD8D2}"/>
              </a:ext>
            </a:extLst>
          </p:cNvPr>
          <p:cNvCxnSpPr>
            <a:cxnSpLocks/>
            <a:stCxn id="301" idx="1"/>
            <a:endCxn id="479" idx="2"/>
          </p:cNvCxnSpPr>
          <p:nvPr/>
        </p:nvCxnSpPr>
        <p:spPr>
          <a:xfrm>
            <a:off x="5653368" y="1402976"/>
            <a:ext cx="1718982" cy="2269072"/>
          </a:xfrm>
          <a:prstGeom prst="straightConnector1">
            <a:avLst/>
          </a:prstGeom>
          <a:ln>
            <a:solidFill>
              <a:srgbClr val="FF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6F257DD4-55F0-5544-BB55-4065C6F3E878}"/>
              </a:ext>
            </a:extLst>
          </p:cNvPr>
          <p:cNvCxnSpPr>
            <a:cxnSpLocks/>
            <a:stCxn id="301" idx="5"/>
            <a:endCxn id="303" idx="3"/>
          </p:cNvCxnSpPr>
          <p:nvPr/>
        </p:nvCxnSpPr>
        <p:spPr>
          <a:xfrm>
            <a:off x="5653368" y="1174376"/>
            <a:ext cx="2777938" cy="1091454"/>
          </a:xfrm>
          <a:prstGeom prst="straightConnector1">
            <a:avLst/>
          </a:prstGeom>
          <a:ln>
            <a:solidFill>
              <a:srgbClr val="FF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3CB59813-E10D-B747-9734-62123B2E76C2}"/>
              </a:ext>
            </a:extLst>
          </p:cNvPr>
          <p:cNvCxnSpPr>
            <a:cxnSpLocks/>
            <a:stCxn id="304" idx="4"/>
            <a:endCxn id="302" idx="0"/>
          </p:cNvCxnSpPr>
          <p:nvPr/>
        </p:nvCxnSpPr>
        <p:spPr>
          <a:xfrm flipH="1">
            <a:off x="7956176" y="2319617"/>
            <a:ext cx="1805268" cy="502024"/>
          </a:xfrm>
          <a:prstGeom prst="straightConnector1">
            <a:avLst/>
          </a:prstGeom>
          <a:ln>
            <a:solidFill>
              <a:srgbClr val="FF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28760B27-91E0-AB4C-B33A-F8422967D7C8}"/>
              </a:ext>
            </a:extLst>
          </p:cNvPr>
          <p:cNvCxnSpPr>
            <a:cxnSpLocks/>
            <a:stCxn id="478" idx="2"/>
            <a:endCxn id="301" idx="2"/>
          </p:cNvCxnSpPr>
          <p:nvPr/>
        </p:nvCxnSpPr>
        <p:spPr>
          <a:xfrm flipH="1" flipV="1">
            <a:off x="5539068" y="1402976"/>
            <a:ext cx="197224" cy="1686366"/>
          </a:xfrm>
          <a:prstGeom prst="straightConnector1">
            <a:avLst/>
          </a:prstGeom>
          <a:ln>
            <a:solidFill>
              <a:srgbClr val="FF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0E9AC94E-2B7F-4746-A94E-D70BD0310A11}"/>
              </a:ext>
            </a:extLst>
          </p:cNvPr>
          <p:cNvCxnSpPr>
            <a:cxnSpLocks/>
            <a:stCxn id="301" idx="0"/>
            <a:endCxn id="304" idx="3"/>
          </p:cNvCxnSpPr>
          <p:nvPr/>
        </p:nvCxnSpPr>
        <p:spPr>
          <a:xfrm>
            <a:off x="5710518" y="1288676"/>
            <a:ext cx="3993776" cy="1145241"/>
          </a:xfrm>
          <a:prstGeom prst="straightConnector1">
            <a:avLst/>
          </a:prstGeom>
          <a:ln>
            <a:solidFill>
              <a:srgbClr val="FF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50DA683F-B6F5-CF4A-B335-8B2DABD70943}"/>
              </a:ext>
            </a:extLst>
          </p:cNvPr>
          <p:cNvCxnSpPr>
            <a:cxnSpLocks/>
            <a:stCxn id="481" idx="2"/>
            <a:endCxn id="303" idx="1"/>
          </p:cNvCxnSpPr>
          <p:nvPr/>
        </p:nvCxnSpPr>
        <p:spPr>
          <a:xfrm flipH="1" flipV="1">
            <a:off x="8602756" y="2380130"/>
            <a:ext cx="1025338" cy="1480177"/>
          </a:xfrm>
          <a:prstGeom prst="straightConnector1">
            <a:avLst/>
          </a:prstGeom>
          <a:ln>
            <a:solidFill>
              <a:srgbClr val="FF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D1762BF2-1DD0-6744-899A-A6C4D33EB6F1}"/>
              </a:ext>
            </a:extLst>
          </p:cNvPr>
          <p:cNvCxnSpPr>
            <a:cxnSpLocks/>
            <a:stCxn id="481" idx="2"/>
            <a:endCxn id="302" idx="1"/>
          </p:cNvCxnSpPr>
          <p:nvPr/>
        </p:nvCxnSpPr>
        <p:spPr>
          <a:xfrm flipH="1" flipV="1">
            <a:off x="7881097" y="2935941"/>
            <a:ext cx="1746997" cy="924366"/>
          </a:xfrm>
          <a:prstGeom prst="straightConnector1">
            <a:avLst/>
          </a:prstGeom>
          <a:ln>
            <a:solidFill>
              <a:srgbClr val="FF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59E9975B-6E2C-BE4E-812F-2413BEF41EF3}"/>
              </a:ext>
            </a:extLst>
          </p:cNvPr>
          <p:cNvCxnSpPr>
            <a:cxnSpLocks/>
            <a:stCxn id="478" idx="0"/>
            <a:endCxn id="481" idx="3"/>
          </p:cNvCxnSpPr>
          <p:nvPr/>
        </p:nvCxnSpPr>
        <p:spPr>
          <a:xfrm>
            <a:off x="5907742" y="3203642"/>
            <a:ext cx="3663202" cy="770965"/>
          </a:xfrm>
          <a:prstGeom prst="straightConnector1">
            <a:avLst/>
          </a:prstGeom>
          <a:ln>
            <a:solidFill>
              <a:srgbClr val="FF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DE805A1F-D4D8-A143-ADBF-A62B799553AA}"/>
              </a:ext>
            </a:extLst>
          </p:cNvPr>
          <p:cNvCxnSpPr>
            <a:cxnSpLocks/>
            <a:stCxn id="480" idx="3"/>
            <a:endCxn id="478" idx="5"/>
          </p:cNvCxnSpPr>
          <p:nvPr/>
        </p:nvCxnSpPr>
        <p:spPr>
          <a:xfrm flipH="1" flipV="1">
            <a:off x="5850592" y="3317942"/>
            <a:ext cx="2207558" cy="484094"/>
          </a:xfrm>
          <a:prstGeom prst="straightConnector1">
            <a:avLst/>
          </a:prstGeom>
          <a:ln>
            <a:solidFill>
              <a:srgbClr val="FF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71F316F5-80F3-6F47-A85D-5C7ECFA46DF6}"/>
              </a:ext>
            </a:extLst>
          </p:cNvPr>
          <p:cNvCxnSpPr>
            <a:cxnSpLocks/>
            <a:stCxn id="480" idx="2"/>
            <a:endCxn id="302" idx="1"/>
          </p:cNvCxnSpPr>
          <p:nvPr/>
        </p:nvCxnSpPr>
        <p:spPr>
          <a:xfrm flipH="1" flipV="1">
            <a:off x="7881097" y="2935941"/>
            <a:ext cx="234203" cy="751795"/>
          </a:xfrm>
          <a:prstGeom prst="straightConnector1">
            <a:avLst/>
          </a:prstGeom>
          <a:ln>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223" name="Straight Arrow Connector 222">
            <a:extLst>
              <a:ext uri="{FF2B5EF4-FFF2-40B4-BE49-F238E27FC236}">
                <a16:creationId xmlns:a16="http://schemas.microsoft.com/office/drawing/2014/main" id="{6C17E907-FC7D-604B-B228-05D3C41749D7}"/>
              </a:ext>
            </a:extLst>
          </p:cNvPr>
          <p:cNvCxnSpPr>
            <a:cxnSpLocks/>
            <a:stCxn id="479" idx="2"/>
            <a:endCxn id="302" idx="2"/>
          </p:cNvCxnSpPr>
          <p:nvPr/>
        </p:nvCxnSpPr>
        <p:spPr>
          <a:xfrm flipV="1">
            <a:off x="7372350" y="2935941"/>
            <a:ext cx="430305" cy="736107"/>
          </a:xfrm>
          <a:prstGeom prst="straightConnector1">
            <a:avLst/>
          </a:prstGeom>
          <a:ln>
            <a:solidFill>
              <a:srgbClr val="FF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9ED507BB-33F4-BF42-BE7B-19AB2CDA7654}"/>
              </a:ext>
            </a:extLst>
          </p:cNvPr>
          <p:cNvCxnSpPr>
            <a:cxnSpLocks/>
            <a:stCxn id="304" idx="2"/>
            <a:endCxn id="478" idx="1"/>
          </p:cNvCxnSpPr>
          <p:nvPr/>
        </p:nvCxnSpPr>
        <p:spPr>
          <a:xfrm flipH="1">
            <a:off x="5850592" y="2548217"/>
            <a:ext cx="3910852" cy="541125"/>
          </a:xfrm>
          <a:prstGeom prst="straightConnector1">
            <a:avLst/>
          </a:prstGeom>
          <a:ln>
            <a:solidFill>
              <a:srgbClr val="FF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2AE150BE-C132-C841-843D-7CFDD7EA2AFA}"/>
              </a:ext>
            </a:extLst>
          </p:cNvPr>
          <p:cNvCxnSpPr>
            <a:cxnSpLocks/>
            <a:stCxn id="303" idx="2"/>
            <a:endCxn id="478" idx="1"/>
          </p:cNvCxnSpPr>
          <p:nvPr/>
        </p:nvCxnSpPr>
        <p:spPr>
          <a:xfrm flipH="1">
            <a:off x="5850592" y="2380130"/>
            <a:ext cx="2637864" cy="709212"/>
          </a:xfrm>
          <a:prstGeom prst="straightConnector1">
            <a:avLst/>
          </a:prstGeom>
          <a:ln>
            <a:solidFill>
              <a:srgbClr val="FF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79962860-0DEB-3C49-A13D-8A684AD5D83D}"/>
              </a:ext>
            </a:extLst>
          </p:cNvPr>
          <p:cNvCxnSpPr>
            <a:cxnSpLocks/>
            <a:stCxn id="481" idx="1"/>
            <a:endCxn id="304" idx="1"/>
          </p:cNvCxnSpPr>
          <p:nvPr/>
        </p:nvCxnSpPr>
        <p:spPr>
          <a:xfrm flipV="1">
            <a:off x="9742394" y="2548217"/>
            <a:ext cx="133350" cy="1312090"/>
          </a:xfrm>
          <a:prstGeom prst="straightConnector1">
            <a:avLst/>
          </a:prstGeom>
          <a:ln>
            <a:solidFill>
              <a:srgbClr val="FF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1" name="Straight Arrow Connector 250">
            <a:extLst>
              <a:ext uri="{FF2B5EF4-FFF2-40B4-BE49-F238E27FC236}">
                <a16:creationId xmlns:a16="http://schemas.microsoft.com/office/drawing/2014/main" id="{4B0350BE-17E4-3246-B709-69449055F1B6}"/>
              </a:ext>
            </a:extLst>
          </p:cNvPr>
          <p:cNvCxnSpPr>
            <a:cxnSpLocks/>
            <a:stCxn id="480" idx="1"/>
            <a:endCxn id="303" idx="1"/>
          </p:cNvCxnSpPr>
          <p:nvPr/>
        </p:nvCxnSpPr>
        <p:spPr>
          <a:xfrm flipV="1">
            <a:off x="8229600" y="2380130"/>
            <a:ext cx="373156" cy="1307606"/>
          </a:xfrm>
          <a:prstGeom prst="straightConnector1">
            <a:avLst/>
          </a:prstGeom>
          <a:ln>
            <a:solidFill>
              <a:srgbClr val="FF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5" name="Hexagon 304">
            <a:extLst>
              <a:ext uri="{FF2B5EF4-FFF2-40B4-BE49-F238E27FC236}">
                <a16:creationId xmlns:a16="http://schemas.microsoft.com/office/drawing/2014/main" id="{FC4C7B34-4AB2-394E-B8C9-2AF1EE4D3A80}"/>
              </a:ext>
            </a:extLst>
          </p:cNvPr>
          <p:cNvSpPr/>
          <p:nvPr/>
        </p:nvSpPr>
        <p:spPr>
          <a:xfrm>
            <a:off x="10188388" y="1752601"/>
            <a:ext cx="228600" cy="228600"/>
          </a:xfrm>
          <a:prstGeom prst="hexagon">
            <a:avLst/>
          </a:prstGeom>
          <a:solidFill>
            <a:srgbClr val="FFFF00"/>
          </a:solidFill>
          <a:ln>
            <a:solidFill>
              <a:srgbClr val="FFFF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Hexagon 300">
            <a:extLst>
              <a:ext uri="{FF2B5EF4-FFF2-40B4-BE49-F238E27FC236}">
                <a16:creationId xmlns:a16="http://schemas.microsoft.com/office/drawing/2014/main" id="{437564BD-FAD3-1342-8F9F-A0FC6852B59F}"/>
              </a:ext>
            </a:extLst>
          </p:cNvPr>
          <p:cNvSpPr/>
          <p:nvPr/>
        </p:nvSpPr>
        <p:spPr>
          <a:xfrm>
            <a:off x="5481918" y="1174376"/>
            <a:ext cx="228600" cy="228600"/>
          </a:xfrm>
          <a:prstGeom prst="hexagon">
            <a:avLst/>
          </a:prstGeom>
          <a:solidFill>
            <a:srgbClr val="FFFF00"/>
          </a:solidFill>
          <a:ln>
            <a:solidFill>
              <a:srgbClr val="FFFF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Hexagon 301">
            <a:extLst>
              <a:ext uri="{FF2B5EF4-FFF2-40B4-BE49-F238E27FC236}">
                <a16:creationId xmlns:a16="http://schemas.microsoft.com/office/drawing/2014/main" id="{DEB116C9-95AD-4A42-8A15-A2AAE8E81305}"/>
              </a:ext>
            </a:extLst>
          </p:cNvPr>
          <p:cNvSpPr/>
          <p:nvPr/>
        </p:nvSpPr>
        <p:spPr>
          <a:xfrm>
            <a:off x="7727576" y="2707341"/>
            <a:ext cx="228600" cy="228600"/>
          </a:xfrm>
          <a:prstGeom prst="hexagon">
            <a:avLst>
              <a:gd name="adj" fmla="val 32843"/>
              <a:gd name="vf" fmla="val 115470"/>
            </a:avLst>
          </a:prstGeom>
          <a:solidFill>
            <a:srgbClr val="FFFF00"/>
          </a:solidFill>
          <a:ln>
            <a:solidFill>
              <a:srgbClr val="FFFF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Hexagon 302">
            <a:extLst>
              <a:ext uri="{FF2B5EF4-FFF2-40B4-BE49-F238E27FC236}">
                <a16:creationId xmlns:a16="http://schemas.microsoft.com/office/drawing/2014/main" id="{69252C6A-3370-634B-A0E3-DA0C5D5FCA1B}"/>
              </a:ext>
            </a:extLst>
          </p:cNvPr>
          <p:cNvSpPr/>
          <p:nvPr/>
        </p:nvSpPr>
        <p:spPr>
          <a:xfrm>
            <a:off x="8431306" y="2151530"/>
            <a:ext cx="228600" cy="228600"/>
          </a:xfrm>
          <a:prstGeom prst="hexagon">
            <a:avLst/>
          </a:prstGeom>
          <a:solidFill>
            <a:srgbClr val="FFFF00"/>
          </a:solidFill>
          <a:ln>
            <a:solidFill>
              <a:srgbClr val="FFFF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Hexagon 303">
            <a:extLst>
              <a:ext uri="{FF2B5EF4-FFF2-40B4-BE49-F238E27FC236}">
                <a16:creationId xmlns:a16="http://schemas.microsoft.com/office/drawing/2014/main" id="{EA8F3266-2285-E64C-81A3-DACCA9BA136D}"/>
              </a:ext>
            </a:extLst>
          </p:cNvPr>
          <p:cNvSpPr/>
          <p:nvPr/>
        </p:nvSpPr>
        <p:spPr>
          <a:xfrm>
            <a:off x="9704294" y="2319617"/>
            <a:ext cx="228600" cy="228600"/>
          </a:xfrm>
          <a:prstGeom prst="hexagon">
            <a:avLst/>
          </a:prstGeom>
          <a:solidFill>
            <a:srgbClr val="FFFF00"/>
          </a:solidFill>
          <a:ln>
            <a:solidFill>
              <a:srgbClr val="FFFF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Hexagon 305">
            <a:extLst>
              <a:ext uri="{FF2B5EF4-FFF2-40B4-BE49-F238E27FC236}">
                <a16:creationId xmlns:a16="http://schemas.microsoft.com/office/drawing/2014/main" id="{9DA8B54A-D15D-2F4C-A9BD-8BD80DE36D58}"/>
              </a:ext>
            </a:extLst>
          </p:cNvPr>
          <p:cNvSpPr/>
          <p:nvPr/>
        </p:nvSpPr>
        <p:spPr>
          <a:xfrm>
            <a:off x="4961966" y="2037230"/>
            <a:ext cx="228600" cy="228600"/>
          </a:xfrm>
          <a:prstGeom prst="hexagon">
            <a:avLst/>
          </a:prstGeom>
          <a:solidFill>
            <a:srgbClr val="FFFF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9" name="Straight Arrow Connector 328">
            <a:extLst>
              <a:ext uri="{FF2B5EF4-FFF2-40B4-BE49-F238E27FC236}">
                <a16:creationId xmlns:a16="http://schemas.microsoft.com/office/drawing/2014/main" id="{1C32EB4F-EA78-484C-8E7E-9F7F92C7AB58}"/>
              </a:ext>
            </a:extLst>
          </p:cNvPr>
          <p:cNvCxnSpPr>
            <a:cxnSpLocks/>
            <a:stCxn id="302" idx="2"/>
            <a:endCxn id="478" idx="1"/>
          </p:cNvCxnSpPr>
          <p:nvPr/>
        </p:nvCxnSpPr>
        <p:spPr>
          <a:xfrm flipH="1">
            <a:off x="5850592" y="2935941"/>
            <a:ext cx="1952063" cy="153401"/>
          </a:xfrm>
          <a:prstGeom prst="straightConnector1">
            <a:avLst/>
          </a:prstGeom>
          <a:ln>
            <a:solidFill>
              <a:srgbClr val="FF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9" name="Straight Arrow Connector 368">
            <a:extLst>
              <a:ext uri="{FF2B5EF4-FFF2-40B4-BE49-F238E27FC236}">
                <a16:creationId xmlns:a16="http://schemas.microsoft.com/office/drawing/2014/main" id="{73035000-7BEE-EE46-8BDD-0A05744367AF}"/>
              </a:ext>
            </a:extLst>
          </p:cNvPr>
          <p:cNvCxnSpPr>
            <a:cxnSpLocks/>
            <a:stCxn id="304" idx="2"/>
            <a:endCxn id="479" idx="1"/>
          </p:cNvCxnSpPr>
          <p:nvPr/>
        </p:nvCxnSpPr>
        <p:spPr>
          <a:xfrm flipH="1">
            <a:off x="7486650" y="2548217"/>
            <a:ext cx="2274794" cy="1123831"/>
          </a:xfrm>
          <a:prstGeom prst="straightConnector1">
            <a:avLst/>
          </a:prstGeom>
          <a:ln>
            <a:solidFill>
              <a:srgbClr val="FF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2" name="Straight Arrow Connector 371">
            <a:extLst>
              <a:ext uri="{FF2B5EF4-FFF2-40B4-BE49-F238E27FC236}">
                <a16:creationId xmlns:a16="http://schemas.microsoft.com/office/drawing/2014/main" id="{0FCF7443-B0C4-C442-BF31-1CE0E2BB8318}"/>
              </a:ext>
            </a:extLst>
          </p:cNvPr>
          <p:cNvCxnSpPr>
            <a:cxnSpLocks/>
            <a:stCxn id="303" idx="2"/>
            <a:endCxn id="479" idx="1"/>
          </p:cNvCxnSpPr>
          <p:nvPr/>
        </p:nvCxnSpPr>
        <p:spPr>
          <a:xfrm flipH="1">
            <a:off x="7486650" y="2380130"/>
            <a:ext cx="1001806" cy="1291918"/>
          </a:xfrm>
          <a:prstGeom prst="straightConnector1">
            <a:avLst/>
          </a:prstGeom>
          <a:ln>
            <a:solidFill>
              <a:srgbClr val="FF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9" name="Straight Arrow Connector 378">
            <a:extLst>
              <a:ext uri="{FF2B5EF4-FFF2-40B4-BE49-F238E27FC236}">
                <a16:creationId xmlns:a16="http://schemas.microsoft.com/office/drawing/2014/main" id="{0FAB6C5F-AF44-B746-8706-688010103C3D}"/>
              </a:ext>
            </a:extLst>
          </p:cNvPr>
          <p:cNvCxnSpPr>
            <a:cxnSpLocks/>
            <a:stCxn id="304" idx="2"/>
            <a:endCxn id="480" idx="1"/>
          </p:cNvCxnSpPr>
          <p:nvPr/>
        </p:nvCxnSpPr>
        <p:spPr>
          <a:xfrm flipH="1">
            <a:off x="8229600" y="2548217"/>
            <a:ext cx="1531844" cy="1139519"/>
          </a:xfrm>
          <a:prstGeom prst="straightConnector1">
            <a:avLst/>
          </a:prstGeom>
          <a:ln>
            <a:solidFill>
              <a:srgbClr val="FF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0" name="Hexagon 439">
            <a:extLst>
              <a:ext uri="{FF2B5EF4-FFF2-40B4-BE49-F238E27FC236}">
                <a16:creationId xmlns:a16="http://schemas.microsoft.com/office/drawing/2014/main" id="{102205C0-08AA-C546-9418-F01F27C8019A}"/>
              </a:ext>
            </a:extLst>
          </p:cNvPr>
          <p:cNvSpPr/>
          <p:nvPr/>
        </p:nvSpPr>
        <p:spPr>
          <a:xfrm>
            <a:off x="9570944" y="3089342"/>
            <a:ext cx="228600" cy="228600"/>
          </a:xfrm>
          <a:prstGeom prst="hexagon">
            <a:avLst/>
          </a:prstGeom>
          <a:solidFill>
            <a:srgbClr val="FFFF00"/>
          </a:solidFill>
          <a:ln>
            <a:solidFill>
              <a:srgbClr val="FFFF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1" name="Hexagon 440">
            <a:extLst>
              <a:ext uri="{FF2B5EF4-FFF2-40B4-BE49-F238E27FC236}">
                <a16:creationId xmlns:a16="http://schemas.microsoft.com/office/drawing/2014/main" id="{372DF41C-0142-C947-8008-A7B8D9C11AD6}"/>
              </a:ext>
            </a:extLst>
          </p:cNvPr>
          <p:cNvSpPr/>
          <p:nvPr/>
        </p:nvSpPr>
        <p:spPr>
          <a:xfrm>
            <a:off x="6028766" y="2380130"/>
            <a:ext cx="228600" cy="228600"/>
          </a:xfrm>
          <a:prstGeom prst="hexagon">
            <a:avLst/>
          </a:prstGeom>
          <a:solidFill>
            <a:srgbClr val="FFFF00"/>
          </a:solidFill>
          <a:ln>
            <a:solidFill>
              <a:srgbClr val="FFFF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Hexagon 477">
            <a:extLst>
              <a:ext uri="{FF2B5EF4-FFF2-40B4-BE49-F238E27FC236}">
                <a16:creationId xmlns:a16="http://schemas.microsoft.com/office/drawing/2014/main" id="{E72D57B3-3D60-8B47-BF81-5D5B655A0C76}"/>
              </a:ext>
            </a:extLst>
          </p:cNvPr>
          <p:cNvSpPr/>
          <p:nvPr/>
        </p:nvSpPr>
        <p:spPr>
          <a:xfrm flipV="1">
            <a:off x="5679142" y="3089342"/>
            <a:ext cx="228600" cy="228600"/>
          </a:xfrm>
          <a:prstGeom prst="hexagon">
            <a:avLst/>
          </a:prstGeom>
          <a:solidFill>
            <a:srgbClr val="FFFF00"/>
          </a:solidFill>
          <a:ln>
            <a:solidFill>
              <a:srgbClr val="FFFF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Hexagon 478">
            <a:extLst>
              <a:ext uri="{FF2B5EF4-FFF2-40B4-BE49-F238E27FC236}">
                <a16:creationId xmlns:a16="http://schemas.microsoft.com/office/drawing/2014/main" id="{D4F48544-5074-1645-9E5C-425185516B3C}"/>
              </a:ext>
            </a:extLst>
          </p:cNvPr>
          <p:cNvSpPr/>
          <p:nvPr/>
        </p:nvSpPr>
        <p:spPr>
          <a:xfrm flipV="1">
            <a:off x="7315200" y="3672048"/>
            <a:ext cx="228600" cy="228600"/>
          </a:xfrm>
          <a:prstGeom prst="hexagon">
            <a:avLst/>
          </a:prstGeom>
          <a:solidFill>
            <a:srgbClr val="FFFF00"/>
          </a:solidFill>
          <a:ln>
            <a:solidFill>
              <a:srgbClr val="FFFF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0" name="Hexagon 479">
            <a:extLst>
              <a:ext uri="{FF2B5EF4-FFF2-40B4-BE49-F238E27FC236}">
                <a16:creationId xmlns:a16="http://schemas.microsoft.com/office/drawing/2014/main" id="{E476AB3D-637C-E34F-AB73-E0979851A8BF}"/>
              </a:ext>
            </a:extLst>
          </p:cNvPr>
          <p:cNvSpPr/>
          <p:nvPr/>
        </p:nvSpPr>
        <p:spPr>
          <a:xfrm flipV="1">
            <a:off x="8058150" y="3687736"/>
            <a:ext cx="228600" cy="228600"/>
          </a:xfrm>
          <a:prstGeom prst="hexagon">
            <a:avLst/>
          </a:prstGeom>
          <a:solidFill>
            <a:srgbClr val="FFFF00"/>
          </a:solidFill>
          <a:ln>
            <a:solidFill>
              <a:srgbClr val="FFFF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Hexagon 480">
            <a:extLst>
              <a:ext uri="{FF2B5EF4-FFF2-40B4-BE49-F238E27FC236}">
                <a16:creationId xmlns:a16="http://schemas.microsoft.com/office/drawing/2014/main" id="{861D1CF4-06D7-134A-96CB-57ED318E681C}"/>
              </a:ext>
            </a:extLst>
          </p:cNvPr>
          <p:cNvSpPr/>
          <p:nvPr/>
        </p:nvSpPr>
        <p:spPr>
          <a:xfrm flipV="1">
            <a:off x="9570944" y="3860307"/>
            <a:ext cx="228600" cy="228600"/>
          </a:xfrm>
          <a:prstGeom prst="hexagon">
            <a:avLst/>
          </a:prstGeom>
          <a:solidFill>
            <a:srgbClr val="FFFF00"/>
          </a:solidFill>
          <a:ln>
            <a:solidFill>
              <a:srgbClr val="FFFF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4" name="Straight Arrow Connector 533">
            <a:extLst>
              <a:ext uri="{FF2B5EF4-FFF2-40B4-BE49-F238E27FC236}">
                <a16:creationId xmlns:a16="http://schemas.microsoft.com/office/drawing/2014/main" id="{550598FB-88FD-3B48-A9A9-CF0903AF3DC9}"/>
              </a:ext>
            </a:extLst>
          </p:cNvPr>
          <p:cNvCxnSpPr>
            <a:cxnSpLocks/>
            <a:stCxn id="481" idx="4"/>
            <a:endCxn id="479" idx="0"/>
          </p:cNvCxnSpPr>
          <p:nvPr/>
        </p:nvCxnSpPr>
        <p:spPr>
          <a:xfrm flipH="1" flipV="1">
            <a:off x="7543800" y="3786348"/>
            <a:ext cx="2084294" cy="302559"/>
          </a:xfrm>
          <a:prstGeom prst="straightConnector1">
            <a:avLst/>
          </a:prstGeom>
          <a:ln>
            <a:solidFill>
              <a:srgbClr val="FF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3" name="Title 1">
            <a:extLst>
              <a:ext uri="{FF2B5EF4-FFF2-40B4-BE49-F238E27FC236}">
                <a16:creationId xmlns:a16="http://schemas.microsoft.com/office/drawing/2014/main" id="{9149389E-AA59-4C35-BB4A-E72C116E8EC8}"/>
              </a:ext>
            </a:extLst>
          </p:cNvPr>
          <p:cNvSpPr>
            <a:spLocks noGrp="1"/>
          </p:cNvSpPr>
          <p:nvPr>
            <p:ph type="title"/>
          </p:nvPr>
        </p:nvSpPr>
        <p:spPr>
          <a:xfrm>
            <a:off x="454724" y="2095180"/>
            <a:ext cx="4204402" cy="618631"/>
          </a:xfrm>
        </p:spPr>
        <p:txBody>
          <a:bodyPr/>
          <a:lstStyle/>
          <a:p>
            <a:pPr algn="l"/>
            <a:r>
              <a:rPr lang="en-US" dirty="0"/>
              <a:t>Traveling Salesman</a:t>
            </a:r>
          </a:p>
        </p:txBody>
      </p:sp>
      <p:sp>
        <p:nvSpPr>
          <p:cNvPr id="94" name="Content Placeholder 2">
            <a:extLst>
              <a:ext uri="{FF2B5EF4-FFF2-40B4-BE49-F238E27FC236}">
                <a16:creationId xmlns:a16="http://schemas.microsoft.com/office/drawing/2014/main" id="{F270D97A-FB50-43DC-8559-777756B33A7D}"/>
              </a:ext>
            </a:extLst>
          </p:cNvPr>
          <p:cNvSpPr>
            <a:spLocks noGrp="1"/>
          </p:cNvSpPr>
          <p:nvPr>
            <p:ph idx="1"/>
          </p:nvPr>
        </p:nvSpPr>
        <p:spPr>
          <a:xfrm>
            <a:off x="466003" y="3288006"/>
            <a:ext cx="4769947" cy="2517089"/>
          </a:xfrm>
        </p:spPr>
        <p:txBody>
          <a:bodyPr/>
          <a:lstStyle/>
          <a:p>
            <a:r>
              <a:rPr lang="en-US" dirty="0"/>
              <a:t>Find the shortest route that visits every city</a:t>
            </a:r>
          </a:p>
        </p:txBody>
      </p:sp>
    </p:spTree>
    <p:extLst>
      <p:ext uri="{BB962C8B-B14F-4D97-AF65-F5344CB8AC3E}">
        <p14:creationId xmlns:p14="http://schemas.microsoft.com/office/powerpoint/2010/main" val="1619114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B284-7D6E-4D32-9F27-04387616781D}"/>
              </a:ext>
            </a:extLst>
          </p:cNvPr>
          <p:cNvSpPr>
            <a:spLocks noGrp="1"/>
          </p:cNvSpPr>
          <p:nvPr>
            <p:ph type="title"/>
          </p:nvPr>
        </p:nvSpPr>
        <p:spPr/>
        <p:txBody>
          <a:bodyPr/>
          <a:lstStyle/>
          <a:p>
            <a:r>
              <a:rPr lang="en-US" dirty="0"/>
              <a:t>Traveling Salesman</a:t>
            </a:r>
          </a:p>
        </p:txBody>
      </p:sp>
      <p:sp>
        <p:nvSpPr>
          <p:cNvPr id="3" name="Content Placeholder 2">
            <a:extLst>
              <a:ext uri="{FF2B5EF4-FFF2-40B4-BE49-F238E27FC236}">
                <a16:creationId xmlns:a16="http://schemas.microsoft.com/office/drawing/2014/main" id="{19C8BDF9-5D42-4796-8F36-ED07A3FCE82D}"/>
              </a:ext>
            </a:extLst>
          </p:cNvPr>
          <p:cNvSpPr>
            <a:spLocks noGrp="1"/>
          </p:cNvSpPr>
          <p:nvPr>
            <p:ph idx="1"/>
          </p:nvPr>
        </p:nvSpPr>
        <p:spPr/>
        <p:txBody>
          <a:bodyPr/>
          <a:lstStyle/>
          <a:p>
            <a:pPr>
              <a:lnSpc>
                <a:spcPct val="100000"/>
              </a:lnSpc>
              <a:spcBef>
                <a:spcPts val="0"/>
              </a:spcBef>
              <a:spcAft>
                <a:spcPts val="0"/>
              </a:spcAft>
            </a:pPr>
            <a:r>
              <a:rPr lang="en-US" sz="1400" dirty="0" err="1">
                <a:solidFill>
                  <a:srgbClr val="FF0000"/>
                </a:solidFill>
                <a:latin typeface="Lucida Console" panose="020B0609040504020204" pitchFamily="49" charset="0"/>
              </a:rPr>
              <a:t>route_cost</a:t>
            </a:r>
            <a:r>
              <a:rPr lang="en-US" sz="1400" dirty="0">
                <a:solidFill>
                  <a:srgbClr val="FF0000"/>
                </a:solidFill>
                <a:latin typeface="Lucida Console" panose="020B0609040504020204" pitchFamily="49" charset="0"/>
              </a:rPr>
              <a:t> </a:t>
            </a:r>
            <a:r>
              <a:rPr lang="en-US" sz="1400" dirty="0" err="1">
                <a:solidFill>
                  <a:srgbClr val="FF0000"/>
                </a:solidFill>
                <a:latin typeface="Lucida Console" panose="020B0609040504020204" pitchFamily="49" charset="0"/>
              </a:rPr>
              <a:t>find_best_route</a:t>
            </a:r>
            <a:r>
              <a:rPr lang="en-US" sz="1400" dirty="0">
                <a:solidFill>
                  <a:srgbClr val="FF0000"/>
                </a:solidFill>
                <a:latin typeface="Lucida Console" panose="020B0609040504020204" pitchFamily="49" charset="0"/>
              </a:rPr>
              <a:t>(int const* distances, int N)</a:t>
            </a:r>
            <a:r>
              <a:rPr lang="en-US" sz="1400" dirty="0">
                <a:latin typeface="Lucida Console" panose="020B0609040504020204" pitchFamily="49" charset="0"/>
              </a:rPr>
              <a:t> {</a:t>
            </a:r>
          </a:p>
          <a:p>
            <a:pPr>
              <a:lnSpc>
                <a:spcPct val="100000"/>
              </a:lnSpc>
              <a:spcBef>
                <a:spcPts val="0"/>
              </a:spcBef>
              <a:spcAft>
                <a:spcPts val="0"/>
              </a:spcAft>
            </a:pPr>
            <a:r>
              <a:rPr lang="en-US" sz="1400" dirty="0">
                <a:latin typeface="Lucida Console" panose="020B0609040504020204" pitchFamily="49" charset="0"/>
              </a:rPr>
              <a:t>  long </a:t>
            </a:r>
            <a:r>
              <a:rPr lang="en-US" sz="1400" dirty="0" err="1">
                <a:latin typeface="Lucida Console" panose="020B0609040504020204" pitchFamily="49" charset="0"/>
              </a:rPr>
              <a:t>num_routes</a:t>
            </a:r>
            <a:r>
              <a:rPr lang="en-US" sz="1400" dirty="0">
                <a:latin typeface="Lucida Console" panose="020B0609040504020204" pitchFamily="49" charset="0"/>
              </a:rPr>
              <a:t> = factorial(N);</a:t>
            </a:r>
          </a:p>
          <a:p>
            <a:pPr>
              <a:lnSpc>
                <a:spcPct val="100000"/>
              </a:lnSpc>
              <a:spcBef>
                <a:spcPts val="0"/>
              </a:spcBef>
              <a:spcAft>
                <a:spcPts val="0"/>
              </a:spcAft>
            </a:pPr>
            <a:r>
              <a:rPr lang="en-US" sz="1400" dirty="0">
                <a:latin typeface="Lucida Console" panose="020B0609040504020204" pitchFamily="49" charset="0"/>
              </a:rPr>
              <a:t>  </a:t>
            </a:r>
            <a:r>
              <a:rPr lang="en-US" sz="1400" dirty="0" err="1">
                <a:latin typeface="Lucida Console" panose="020B0609040504020204" pitchFamily="49" charset="0"/>
              </a:rPr>
              <a:t>route_cost</a:t>
            </a:r>
            <a:r>
              <a:rPr lang="en-US" sz="1400" dirty="0">
                <a:latin typeface="Lucida Console" panose="020B0609040504020204" pitchFamily="49" charset="0"/>
              </a:rPr>
              <a:t> </a:t>
            </a:r>
            <a:r>
              <a:rPr lang="en-US" sz="1400" dirty="0" err="1">
                <a:latin typeface="Lucida Console" panose="020B0609040504020204" pitchFamily="49" charset="0"/>
              </a:rPr>
              <a:t>best_route</a:t>
            </a:r>
            <a:r>
              <a:rPr lang="en-US" sz="1400" dirty="0">
                <a:latin typeface="Lucida Console" panose="020B0609040504020204" pitchFamily="49" charset="0"/>
              </a:rPr>
              <a:t>;</a:t>
            </a:r>
          </a:p>
          <a:p>
            <a:pPr>
              <a:lnSpc>
                <a:spcPct val="100000"/>
              </a:lnSpc>
              <a:spcBef>
                <a:spcPts val="0"/>
              </a:spcBef>
              <a:spcAft>
                <a:spcPts val="0"/>
              </a:spcAft>
            </a:pPr>
            <a:r>
              <a:rPr lang="en-US" sz="1400" dirty="0">
                <a:latin typeface="Lucida Console" panose="020B0609040504020204" pitchFamily="49" charset="0"/>
              </a:rPr>
              <a:t>  for (long </a:t>
            </a:r>
            <a:r>
              <a:rPr lang="en-US" sz="1400" dirty="0" err="1">
                <a:latin typeface="Lucida Console" panose="020B0609040504020204" pitchFamily="49" charset="0"/>
              </a:rPr>
              <a:t>i</a:t>
            </a:r>
            <a:r>
              <a:rPr lang="en-US" sz="1400" dirty="0">
                <a:latin typeface="Lucida Console" panose="020B0609040504020204" pitchFamily="49" charset="0"/>
              </a:rPr>
              <a:t> = 0; </a:t>
            </a:r>
            <a:r>
              <a:rPr lang="en-US" sz="1400" dirty="0" err="1">
                <a:latin typeface="Lucida Console" panose="020B0609040504020204" pitchFamily="49" charset="0"/>
              </a:rPr>
              <a:t>i</a:t>
            </a:r>
            <a:r>
              <a:rPr lang="en-US" sz="1400" dirty="0">
                <a:latin typeface="Lucida Console" panose="020B0609040504020204" pitchFamily="49" charset="0"/>
              </a:rPr>
              <a:t> &lt; </a:t>
            </a:r>
            <a:r>
              <a:rPr lang="en-US" sz="1400" dirty="0" err="1">
                <a:latin typeface="Lucida Console" panose="020B0609040504020204" pitchFamily="49" charset="0"/>
              </a:rPr>
              <a:t>num_routes</a:t>
            </a:r>
            <a:r>
              <a:rPr lang="en-US" sz="1400" dirty="0">
                <a:latin typeface="Lucida Console" panose="020B0609040504020204" pitchFamily="49" charset="0"/>
              </a:rPr>
              <a:t>; ++</a:t>
            </a:r>
            <a:r>
              <a:rPr lang="en-US" sz="1400" dirty="0" err="1">
                <a:latin typeface="Lucida Console" panose="020B0609040504020204" pitchFamily="49" charset="0"/>
              </a:rPr>
              <a:t>i</a:t>
            </a:r>
            <a:r>
              <a:rPr lang="en-US" sz="1400" dirty="0">
                <a:latin typeface="Lucida Console" panose="020B0609040504020204" pitchFamily="49" charset="0"/>
              </a:rPr>
              <a:t>) {</a:t>
            </a:r>
          </a:p>
          <a:p>
            <a:pPr>
              <a:lnSpc>
                <a:spcPct val="100000"/>
              </a:lnSpc>
              <a:spcBef>
                <a:spcPts val="0"/>
              </a:spcBef>
              <a:spcAft>
                <a:spcPts val="0"/>
              </a:spcAft>
            </a:pPr>
            <a:r>
              <a:rPr lang="en-US" sz="1400" dirty="0">
                <a:latin typeface="Lucida Console" panose="020B0609040504020204" pitchFamily="49" charset="0"/>
              </a:rPr>
              <a:t>    int cost = 0;</a:t>
            </a:r>
          </a:p>
          <a:p>
            <a:pPr>
              <a:lnSpc>
                <a:spcPct val="100000"/>
              </a:lnSpc>
              <a:spcBef>
                <a:spcPts val="0"/>
              </a:spcBef>
              <a:spcAft>
                <a:spcPts val="0"/>
              </a:spcAft>
            </a:pPr>
            <a:r>
              <a:rPr lang="en-US" sz="1400" dirty="0">
                <a:latin typeface="Lucida Console" panose="020B0609040504020204" pitchFamily="49" charset="0"/>
              </a:rPr>
              <a:t>    </a:t>
            </a:r>
            <a:r>
              <a:rPr lang="en-US" sz="1400" dirty="0" err="1">
                <a:latin typeface="Lucida Console" panose="020B0609040504020204" pitchFamily="49" charset="0"/>
              </a:rPr>
              <a:t>route_iterator</a:t>
            </a:r>
            <a:r>
              <a:rPr lang="en-US" sz="1400" dirty="0">
                <a:latin typeface="Lucida Console" panose="020B0609040504020204" pitchFamily="49" charset="0"/>
              </a:rPr>
              <a:t> it(</a:t>
            </a:r>
            <a:r>
              <a:rPr lang="en-US" sz="1400" dirty="0" err="1">
                <a:latin typeface="Lucida Console" panose="020B0609040504020204" pitchFamily="49" charset="0"/>
              </a:rPr>
              <a:t>i</a:t>
            </a:r>
            <a:r>
              <a:rPr lang="en-US" sz="1400" dirty="0">
                <a:latin typeface="Lucida Console" panose="020B0609040504020204" pitchFamily="49" charset="0"/>
              </a:rPr>
              <a:t>, N);</a:t>
            </a:r>
          </a:p>
          <a:p>
            <a:pPr>
              <a:lnSpc>
                <a:spcPct val="100000"/>
              </a:lnSpc>
              <a:spcBef>
                <a:spcPts val="0"/>
              </a:spcBef>
              <a:spcAft>
                <a:spcPts val="0"/>
              </a:spcAft>
            </a:pPr>
            <a:r>
              <a:rPr lang="en-US" sz="1400" dirty="0">
                <a:latin typeface="Lucida Console" panose="020B0609040504020204" pitchFamily="49" charset="0"/>
              </a:rPr>
              <a:t>    int from = </a:t>
            </a:r>
            <a:r>
              <a:rPr lang="en-US" sz="1400" dirty="0" err="1">
                <a:latin typeface="Lucida Console" panose="020B0609040504020204" pitchFamily="49" charset="0"/>
              </a:rPr>
              <a:t>it.first</a:t>
            </a:r>
            <a:r>
              <a:rPr lang="en-US" sz="1400" dirty="0">
                <a:latin typeface="Lucida Console" panose="020B0609040504020204" pitchFamily="49" charset="0"/>
              </a:rPr>
              <a:t>();</a:t>
            </a:r>
          </a:p>
          <a:p>
            <a:pPr>
              <a:lnSpc>
                <a:spcPct val="100000"/>
              </a:lnSpc>
              <a:spcBef>
                <a:spcPts val="0"/>
              </a:spcBef>
              <a:spcAft>
                <a:spcPts val="0"/>
              </a:spcAft>
            </a:pPr>
            <a:r>
              <a:rPr lang="en-US" sz="1400" dirty="0">
                <a:latin typeface="Lucida Console" panose="020B0609040504020204" pitchFamily="49" charset="0"/>
              </a:rPr>
              <a:t>    while (!</a:t>
            </a:r>
            <a:r>
              <a:rPr lang="en-US" sz="1400" dirty="0" err="1">
                <a:latin typeface="Lucida Console" panose="020B0609040504020204" pitchFamily="49" charset="0"/>
              </a:rPr>
              <a:t>it.done</a:t>
            </a:r>
            <a:r>
              <a:rPr lang="en-US" sz="1400" dirty="0">
                <a:latin typeface="Lucida Console" panose="020B0609040504020204" pitchFamily="49" charset="0"/>
              </a:rPr>
              <a:t>()) {</a:t>
            </a:r>
          </a:p>
          <a:p>
            <a:pPr>
              <a:lnSpc>
                <a:spcPct val="100000"/>
              </a:lnSpc>
              <a:spcBef>
                <a:spcPts val="0"/>
              </a:spcBef>
              <a:spcAft>
                <a:spcPts val="0"/>
              </a:spcAft>
            </a:pPr>
            <a:r>
              <a:rPr lang="en-US" sz="1400" dirty="0">
                <a:latin typeface="Lucida Console" panose="020B0609040504020204" pitchFamily="49" charset="0"/>
              </a:rPr>
              <a:t>      int to = </a:t>
            </a:r>
            <a:r>
              <a:rPr lang="en-US" sz="1400" dirty="0" err="1">
                <a:latin typeface="Lucida Console" panose="020B0609040504020204" pitchFamily="49" charset="0"/>
              </a:rPr>
              <a:t>it.next</a:t>
            </a:r>
            <a:r>
              <a:rPr lang="en-US" sz="1400" dirty="0">
                <a:latin typeface="Lucida Console" panose="020B0609040504020204" pitchFamily="49" charset="0"/>
              </a:rPr>
              <a:t>();</a:t>
            </a:r>
          </a:p>
          <a:p>
            <a:pPr>
              <a:lnSpc>
                <a:spcPct val="100000"/>
              </a:lnSpc>
              <a:spcBef>
                <a:spcPts val="0"/>
              </a:spcBef>
              <a:spcAft>
                <a:spcPts val="0"/>
              </a:spcAft>
            </a:pPr>
            <a:r>
              <a:rPr lang="en-US" sz="1400" dirty="0">
                <a:latin typeface="Lucida Console" panose="020B0609040504020204" pitchFamily="49" charset="0"/>
              </a:rPr>
              <a:t>      cost += </a:t>
            </a:r>
            <a:r>
              <a:rPr lang="en-US" sz="1400" dirty="0">
                <a:solidFill>
                  <a:srgbClr val="FF0000"/>
                </a:solidFill>
                <a:latin typeface="Lucida Console" panose="020B0609040504020204" pitchFamily="49" charset="0"/>
              </a:rPr>
              <a:t>distances[from*N + to]</a:t>
            </a:r>
            <a:r>
              <a:rPr lang="en-US" sz="1400" dirty="0">
                <a:latin typeface="Lucida Console" panose="020B0609040504020204" pitchFamily="49" charset="0"/>
              </a:rPr>
              <a:t>;</a:t>
            </a:r>
          </a:p>
          <a:p>
            <a:pPr>
              <a:lnSpc>
                <a:spcPct val="100000"/>
              </a:lnSpc>
              <a:spcBef>
                <a:spcPts val="0"/>
              </a:spcBef>
              <a:spcAft>
                <a:spcPts val="0"/>
              </a:spcAft>
            </a:pPr>
            <a:r>
              <a:rPr lang="en-US" sz="1400" dirty="0">
                <a:latin typeface="Lucida Console" panose="020B0609040504020204" pitchFamily="49" charset="0"/>
              </a:rPr>
              <a:t>      from = to;</a:t>
            </a:r>
          </a:p>
          <a:p>
            <a:pPr>
              <a:lnSpc>
                <a:spcPct val="100000"/>
              </a:lnSpc>
              <a:spcBef>
                <a:spcPts val="0"/>
              </a:spcBef>
              <a:spcAft>
                <a:spcPts val="0"/>
              </a:spcAft>
            </a:pPr>
            <a:r>
              <a:rPr lang="en-US" sz="1400" dirty="0">
                <a:latin typeface="Lucida Console" panose="020B0609040504020204" pitchFamily="49" charset="0"/>
              </a:rPr>
              <a:t>    }</a:t>
            </a:r>
          </a:p>
          <a:p>
            <a:pPr>
              <a:lnSpc>
                <a:spcPct val="100000"/>
              </a:lnSpc>
              <a:spcBef>
                <a:spcPts val="0"/>
              </a:spcBef>
              <a:spcAft>
                <a:spcPts val="0"/>
              </a:spcAft>
            </a:pPr>
            <a:r>
              <a:rPr lang="en-US" sz="1400" dirty="0">
                <a:latin typeface="Lucida Console" panose="020B0609040504020204" pitchFamily="49" charset="0"/>
              </a:rPr>
              <a:t>    </a:t>
            </a:r>
            <a:r>
              <a:rPr lang="en-US" sz="1400" dirty="0" err="1">
                <a:latin typeface="Lucida Console" panose="020B0609040504020204" pitchFamily="49" charset="0"/>
              </a:rPr>
              <a:t>best_route</a:t>
            </a:r>
            <a:r>
              <a:rPr lang="en-US" sz="1400" dirty="0">
                <a:latin typeface="Lucida Console" panose="020B0609040504020204" pitchFamily="49" charset="0"/>
              </a:rPr>
              <a:t> = </a:t>
            </a:r>
            <a:r>
              <a:rPr lang="en-US" sz="1400" dirty="0" err="1">
                <a:latin typeface="Lucida Console" panose="020B0609040504020204" pitchFamily="49" charset="0"/>
              </a:rPr>
              <a:t>route_cost</a:t>
            </a:r>
            <a:r>
              <a:rPr lang="en-US" sz="1400" dirty="0">
                <a:latin typeface="Lucida Console" panose="020B0609040504020204" pitchFamily="49" charset="0"/>
              </a:rPr>
              <a:t>::</a:t>
            </a:r>
            <a:r>
              <a:rPr lang="en-US" sz="1400" dirty="0" err="1">
                <a:latin typeface="Lucida Console" panose="020B0609040504020204" pitchFamily="49" charset="0"/>
              </a:rPr>
              <a:t>minf</a:t>
            </a:r>
            <a:r>
              <a:rPr lang="en-US" sz="1400" dirty="0">
                <a:latin typeface="Lucida Console" panose="020B0609040504020204" pitchFamily="49" charset="0"/>
              </a:rPr>
              <a:t>(</a:t>
            </a:r>
            <a:r>
              <a:rPr lang="en-US" sz="1400" dirty="0" err="1">
                <a:latin typeface="Lucida Console" panose="020B0609040504020204" pitchFamily="49" charset="0"/>
              </a:rPr>
              <a:t>best_route</a:t>
            </a:r>
            <a:r>
              <a:rPr lang="en-US" sz="1400" dirty="0">
                <a:latin typeface="Lucida Console" panose="020B0609040504020204" pitchFamily="49" charset="0"/>
              </a:rPr>
              <a:t>, </a:t>
            </a:r>
            <a:r>
              <a:rPr lang="en-US" sz="1400" dirty="0" err="1">
                <a:latin typeface="Lucida Console" panose="020B0609040504020204" pitchFamily="49" charset="0"/>
              </a:rPr>
              <a:t>route_cost</a:t>
            </a:r>
            <a:r>
              <a:rPr lang="en-US" sz="1400" dirty="0">
                <a:latin typeface="Lucida Console" panose="020B0609040504020204" pitchFamily="49" charset="0"/>
              </a:rPr>
              <a:t>(</a:t>
            </a:r>
            <a:r>
              <a:rPr lang="en-US" sz="1400" dirty="0" err="1">
                <a:latin typeface="Lucida Console" panose="020B0609040504020204" pitchFamily="49" charset="0"/>
              </a:rPr>
              <a:t>i</a:t>
            </a:r>
            <a:r>
              <a:rPr lang="en-US" sz="1400" dirty="0">
                <a:latin typeface="Lucida Console" panose="020B0609040504020204" pitchFamily="49" charset="0"/>
              </a:rPr>
              <a:t>, cost));</a:t>
            </a:r>
          </a:p>
          <a:p>
            <a:pPr>
              <a:lnSpc>
                <a:spcPct val="100000"/>
              </a:lnSpc>
              <a:spcBef>
                <a:spcPts val="0"/>
              </a:spcBef>
              <a:spcAft>
                <a:spcPts val="0"/>
              </a:spcAft>
            </a:pPr>
            <a:r>
              <a:rPr lang="en-US" sz="1400" dirty="0">
                <a:latin typeface="Lucida Console" panose="020B0609040504020204" pitchFamily="49" charset="0"/>
              </a:rPr>
              <a:t>  }</a:t>
            </a:r>
          </a:p>
          <a:p>
            <a:pPr>
              <a:lnSpc>
                <a:spcPct val="100000"/>
              </a:lnSpc>
              <a:spcBef>
                <a:spcPts val="0"/>
              </a:spcBef>
              <a:spcAft>
                <a:spcPts val="0"/>
              </a:spcAft>
            </a:pPr>
            <a:r>
              <a:rPr lang="en-US" sz="1400" dirty="0">
                <a:latin typeface="Lucida Console" panose="020B0609040504020204" pitchFamily="49" charset="0"/>
              </a:rPr>
              <a:t>  return </a:t>
            </a:r>
            <a:r>
              <a:rPr lang="en-US" sz="1400" dirty="0" err="1">
                <a:latin typeface="Lucida Console" panose="020B0609040504020204" pitchFamily="49" charset="0"/>
              </a:rPr>
              <a:t>best_route</a:t>
            </a:r>
            <a:r>
              <a:rPr lang="en-US" sz="1400" dirty="0">
                <a:latin typeface="Lucida Console" panose="020B0609040504020204" pitchFamily="49" charset="0"/>
              </a:rPr>
              <a:t>;</a:t>
            </a:r>
          </a:p>
          <a:p>
            <a:pPr>
              <a:lnSpc>
                <a:spcPct val="100000"/>
              </a:lnSpc>
              <a:spcBef>
                <a:spcPts val="0"/>
              </a:spcBef>
              <a:spcAft>
                <a:spcPts val="0"/>
              </a:spcAft>
            </a:pPr>
            <a:r>
              <a:rPr lang="en-US" sz="1400" dirty="0">
                <a:latin typeface="Lucida Console" panose="020B0609040504020204" pitchFamily="49" charset="0"/>
              </a:rPr>
              <a:t>}</a:t>
            </a:r>
          </a:p>
          <a:p>
            <a:endParaRPr lang="en-US" dirty="0"/>
          </a:p>
        </p:txBody>
      </p:sp>
      <p:sp>
        <p:nvSpPr>
          <p:cNvPr id="4" name="Text Placeholder 3">
            <a:extLst>
              <a:ext uri="{FF2B5EF4-FFF2-40B4-BE49-F238E27FC236}">
                <a16:creationId xmlns:a16="http://schemas.microsoft.com/office/drawing/2014/main" id="{075E6E56-5620-4570-9EA0-257C747EFC44}"/>
              </a:ext>
            </a:extLst>
          </p:cNvPr>
          <p:cNvSpPr>
            <a:spLocks noGrp="1"/>
          </p:cNvSpPr>
          <p:nvPr>
            <p:ph type="body" sz="quarter" idx="10"/>
          </p:nvPr>
        </p:nvSpPr>
        <p:spPr/>
        <p:txBody>
          <a:bodyPr/>
          <a:lstStyle/>
          <a:p>
            <a:r>
              <a:rPr lang="en-US" dirty="0"/>
              <a:t>Sequential code</a:t>
            </a:r>
          </a:p>
        </p:txBody>
      </p:sp>
    </p:spTree>
    <p:extLst>
      <p:ext uri="{BB962C8B-B14F-4D97-AF65-F5344CB8AC3E}">
        <p14:creationId xmlns:p14="http://schemas.microsoft.com/office/powerpoint/2010/main" val="34113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02884-4378-4268-82F2-9AC98812FB0B}"/>
              </a:ext>
            </a:extLst>
          </p:cNvPr>
          <p:cNvSpPr>
            <a:spLocks noGrp="1"/>
          </p:cNvSpPr>
          <p:nvPr>
            <p:ph type="title"/>
          </p:nvPr>
        </p:nvSpPr>
        <p:spPr/>
        <p:txBody>
          <a:bodyPr/>
          <a:lstStyle/>
          <a:p>
            <a:r>
              <a:rPr lang="en-US" dirty="0"/>
              <a:t>Traveling Salesman</a:t>
            </a:r>
          </a:p>
        </p:txBody>
      </p:sp>
      <p:sp>
        <p:nvSpPr>
          <p:cNvPr id="3" name="Content Placeholder 2">
            <a:extLst>
              <a:ext uri="{FF2B5EF4-FFF2-40B4-BE49-F238E27FC236}">
                <a16:creationId xmlns:a16="http://schemas.microsoft.com/office/drawing/2014/main" id="{9FAFD463-9BC7-4532-8859-3D9A8E309299}"/>
              </a:ext>
            </a:extLst>
          </p:cNvPr>
          <p:cNvSpPr>
            <a:spLocks noGrp="1"/>
          </p:cNvSpPr>
          <p:nvPr>
            <p:ph idx="1"/>
          </p:nvPr>
        </p:nvSpPr>
        <p:spPr/>
        <p:txBody>
          <a:bodyPr/>
          <a:lstStyle/>
          <a:p>
            <a:r>
              <a:rPr lang="en-US" dirty="0" err="1">
                <a:solidFill>
                  <a:schemeClr val="tx2"/>
                </a:solidFill>
                <a:latin typeface="Lucida Console" panose="020B0609040504020204" pitchFamily="49" charset="0"/>
              </a:rPr>
              <a:t>route_cost</a:t>
            </a:r>
            <a:r>
              <a:rPr lang="en-US" dirty="0"/>
              <a:t> is a [route ID, cost] pair with a </a:t>
            </a:r>
            <a:r>
              <a:rPr lang="en-US" dirty="0" err="1">
                <a:solidFill>
                  <a:schemeClr val="tx2"/>
                </a:solidFill>
                <a:latin typeface="Lucida Console" panose="020B0609040504020204" pitchFamily="49" charset="0"/>
              </a:rPr>
              <a:t>minf</a:t>
            </a:r>
            <a:r>
              <a:rPr lang="en-US" dirty="0"/>
              <a:t> function and a </a:t>
            </a:r>
            <a:r>
              <a:rPr lang="en-US" dirty="0">
                <a:solidFill>
                  <a:schemeClr val="tx2"/>
                </a:solidFill>
                <a:latin typeface="Lucida Console" panose="020B0609040504020204" pitchFamily="49" charset="0"/>
              </a:rPr>
              <a:t>min</a:t>
            </a:r>
            <a:r>
              <a:rPr lang="en-US" dirty="0"/>
              <a:t> function object to return the lest costly route</a:t>
            </a:r>
          </a:p>
          <a:p>
            <a:pPr>
              <a:spcBef>
                <a:spcPts val="0"/>
              </a:spcBef>
              <a:spcAft>
                <a:spcPts val="0"/>
              </a:spcAft>
            </a:pPr>
            <a:r>
              <a:rPr lang="en-US" sz="1400" dirty="0">
                <a:latin typeface="Lucida Console" panose="020B0609040504020204" pitchFamily="49" charset="0"/>
              </a:rPr>
              <a:t>struct </a:t>
            </a:r>
            <a:r>
              <a:rPr lang="en-US" sz="1400" dirty="0" err="1">
                <a:latin typeface="Lucida Console" panose="020B0609040504020204" pitchFamily="49" charset="0"/>
              </a:rPr>
              <a:t>route_cost</a:t>
            </a:r>
            <a:r>
              <a:rPr lang="en-US" sz="1400" dirty="0">
                <a:latin typeface="Lucida Console" panose="020B0609040504020204" pitchFamily="49" charset="0"/>
              </a:rPr>
              <a:t> {</a:t>
            </a:r>
          </a:p>
          <a:p>
            <a:pPr>
              <a:spcBef>
                <a:spcPts val="0"/>
              </a:spcBef>
              <a:spcAft>
                <a:spcPts val="0"/>
              </a:spcAft>
            </a:pPr>
            <a:r>
              <a:rPr lang="en-US" sz="1400" dirty="0">
                <a:latin typeface="Lucida Console" panose="020B0609040504020204" pitchFamily="49" charset="0"/>
              </a:rPr>
              <a:t>  long route;</a:t>
            </a:r>
          </a:p>
          <a:p>
            <a:pPr>
              <a:spcBef>
                <a:spcPts val="0"/>
              </a:spcBef>
              <a:spcAft>
                <a:spcPts val="0"/>
              </a:spcAft>
            </a:pPr>
            <a:r>
              <a:rPr lang="en-US" sz="1400" dirty="0">
                <a:latin typeface="Lucida Console" panose="020B0609040504020204" pitchFamily="49" charset="0"/>
              </a:rPr>
              <a:t>  int cost;</a:t>
            </a:r>
          </a:p>
          <a:p>
            <a:pPr>
              <a:spcBef>
                <a:spcPts val="0"/>
              </a:spcBef>
              <a:spcAft>
                <a:spcPts val="0"/>
              </a:spcAft>
            </a:pPr>
            <a:r>
              <a:rPr lang="en-US" sz="1400" dirty="0">
                <a:latin typeface="Lucida Console" panose="020B0609040504020204" pitchFamily="49" charset="0"/>
              </a:rPr>
              <a:t>  </a:t>
            </a:r>
            <a:r>
              <a:rPr lang="en-US" sz="1400" dirty="0" err="1">
                <a:latin typeface="Lucida Console" panose="020B0609040504020204" pitchFamily="49" charset="0"/>
              </a:rPr>
              <a:t>route_cost</a:t>
            </a:r>
            <a:r>
              <a:rPr lang="en-US" sz="1400" dirty="0">
                <a:latin typeface="Lucida Console" panose="020B0609040504020204" pitchFamily="49" charset="0"/>
              </a:rPr>
              <a:t>() : route(-1), cost(std::</a:t>
            </a:r>
            <a:r>
              <a:rPr lang="en-US" sz="1400" dirty="0" err="1">
                <a:latin typeface="Lucida Console" panose="020B0609040504020204" pitchFamily="49" charset="0"/>
              </a:rPr>
              <a:t>numeric_limits</a:t>
            </a:r>
            <a:r>
              <a:rPr lang="en-US" sz="1400" dirty="0">
                <a:latin typeface="Lucida Console" panose="020B0609040504020204" pitchFamily="49" charset="0"/>
              </a:rPr>
              <a:t>&lt;int&gt;::max()) { }</a:t>
            </a:r>
          </a:p>
          <a:p>
            <a:pPr>
              <a:spcBef>
                <a:spcPts val="0"/>
              </a:spcBef>
              <a:spcAft>
                <a:spcPts val="0"/>
              </a:spcAft>
            </a:pPr>
            <a:r>
              <a:rPr lang="en-US" sz="1400" dirty="0">
                <a:latin typeface="Lucida Console" panose="020B0609040504020204" pitchFamily="49" charset="0"/>
              </a:rPr>
              <a:t>  </a:t>
            </a:r>
            <a:r>
              <a:rPr lang="en-US" sz="1400" dirty="0" err="1">
                <a:latin typeface="Lucida Console" panose="020B0609040504020204" pitchFamily="49" charset="0"/>
              </a:rPr>
              <a:t>route_cost</a:t>
            </a:r>
            <a:r>
              <a:rPr lang="en-US" sz="1400" dirty="0">
                <a:latin typeface="Lucida Console" panose="020B0609040504020204" pitchFamily="49" charset="0"/>
              </a:rPr>
              <a:t>(long route, int cost) : route(route), cost(cost) { }</a:t>
            </a:r>
          </a:p>
          <a:p>
            <a:pPr>
              <a:spcBef>
                <a:spcPts val="0"/>
              </a:spcBef>
              <a:spcAft>
                <a:spcPts val="0"/>
              </a:spcAft>
            </a:pPr>
            <a:r>
              <a:rPr lang="en-US" sz="1400" dirty="0">
                <a:latin typeface="Lucida Console" panose="020B0609040504020204" pitchFamily="49" charset="0"/>
              </a:rPr>
              <a:t>  static struct </a:t>
            </a:r>
            <a:r>
              <a:rPr lang="en-US" sz="1400" dirty="0" err="1">
                <a:latin typeface="Lucida Console" panose="020B0609040504020204" pitchFamily="49" charset="0"/>
              </a:rPr>
              <a:t>min_class</a:t>
            </a:r>
            <a:r>
              <a:rPr lang="en-US" sz="1400" dirty="0">
                <a:latin typeface="Lucida Console" panose="020B0609040504020204" pitchFamily="49" charset="0"/>
              </a:rPr>
              <a:t> {</a:t>
            </a:r>
          </a:p>
          <a:p>
            <a:pPr>
              <a:spcBef>
                <a:spcPts val="0"/>
              </a:spcBef>
              <a:spcAft>
                <a:spcPts val="0"/>
              </a:spcAft>
            </a:pPr>
            <a:r>
              <a:rPr lang="en-US" sz="1400" dirty="0">
                <a:latin typeface="Lucida Console" panose="020B0609040504020204" pitchFamily="49" charset="0"/>
              </a:rPr>
              <a:t>    </a:t>
            </a:r>
            <a:r>
              <a:rPr lang="en-US" sz="1400" dirty="0" err="1">
                <a:latin typeface="Lucida Console" panose="020B0609040504020204" pitchFamily="49" charset="0"/>
              </a:rPr>
              <a:t>route_cost</a:t>
            </a:r>
            <a:r>
              <a:rPr lang="en-US" sz="1400" dirty="0">
                <a:latin typeface="Lucida Console" panose="020B0609040504020204" pitchFamily="49" charset="0"/>
              </a:rPr>
              <a:t> operator()(</a:t>
            </a:r>
            <a:r>
              <a:rPr lang="en-US" sz="1400" dirty="0" err="1">
                <a:latin typeface="Lucida Console" panose="020B0609040504020204" pitchFamily="49" charset="0"/>
              </a:rPr>
              <a:t>route_cost</a:t>
            </a:r>
            <a:r>
              <a:rPr lang="en-US" sz="1400" dirty="0">
                <a:latin typeface="Lucida Console" panose="020B0609040504020204" pitchFamily="49" charset="0"/>
              </a:rPr>
              <a:t> const&amp; x, </a:t>
            </a:r>
            <a:r>
              <a:rPr lang="en-US" sz="1400" dirty="0" err="1">
                <a:latin typeface="Lucida Console" panose="020B0609040504020204" pitchFamily="49" charset="0"/>
              </a:rPr>
              <a:t>route_cost</a:t>
            </a:r>
            <a:r>
              <a:rPr lang="en-US" sz="1400" dirty="0">
                <a:latin typeface="Lucida Console" panose="020B0609040504020204" pitchFamily="49" charset="0"/>
              </a:rPr>
              <a:t> const&amp; y) const {</a:t>
            </a:r>
          </a:p>
          <a:p>
            <a:pPr>
              <a:spcBef>
                <a:spcPts val="0"/>
              </a:spcBef>
              <a:spcAft>
                <a:spcPts val="0"/>
              </a:spcAft>
            </a:pPr>
            <a:r>
              <a:rPr lang="en-US" sz="1400" dirty="0">
                <a:latin typeface="Lucida Console" panose="020B0609040504020204" pitchFamily="49" charset="0"/>
              </a:rPr>
              <a:t>      return </a:t>
            </a:r>
            <a:r>
              <a:rPr lang="en-US" sz="1400" dirty="0" err="1">
                <a:latin typeface="Lucida Console" panose="020B0609040504020204" pitchFamily="49" charset="0"/>
              </a:rPr>
              <a:t>x.cost</a:t>
            </a:r>
            <a:r>
              <a:rPr lang="en-US" sz="1400" dirty="0">
                <a:latin typeface="Lucida Console" panose="020B0609040504020204" pitchFamily="49" charset="0"/>
              </a:rPr>
              <a:t> &lt; </a:t>
            </a:r>
            <a:r>
              <a:rPr lang="en-US" sz="1400" dirty="0" err="1">
                <a:latin typeface="Lucida Console" panose="020B0609040504020204" pitchFamily="49" charset="0"/>
              </a:rPr>
              <a:t>y.cost</a:t>
            </a:r>
            <a:r>
              <a:rPr lang="en-US" sz="1400" dirty="0">
                <a:latin typeface="Lucida Console" panose="020B0609040504020204" pitchFamily="49" charset="0"/>
              </a:rPr>
              <a:t> ? x : y;</a:t>
            </a:r>
          </a:p>
          <a:p>
            <a:pPr>
              <a:spcBef>
                <a:spcPts val="0"/>
              </a:spcBef>
              <a:spcAft>
                <a:spcPts val="0"/>
              </a:spcAft>
            </a:pPr>
            <a:r>
              <a:rPr lang="en-US" sz="1400" dirty="0">
                <a:latin typeface="Lucida Console" panose="020B0609040504020204" pitchFamily="49" charset="0"/>
              </a:rPr>
              <a:t>    }</a:t>
            </a:r>
          </a:p>
          <a:p>
            <a:pPr>
              <a:spcBef>
                <a:spcPts val="0"/>
              </a:spcBef>
              <a:spcAft>
                <a:spcPts val="0"/>
              </a:spcAft>
            </a:pPr>
            <a:r>
              <a:rPr lang="en-US" sz="1400" dirty="0">
                <a:latin typeface="Lucida Console" panose="020B0609040504020204" pitchFamily="49" charset="0"/>
              </a:rPr>
              <a:t>  } min;</a:t>
            </a:r>
          </a:p>
          <a:p>
            <a:pPr>
              <a:spcBef>
                <a:spcPts val="0"/>
              </a:spcBef>
              <a:spcAft>
                <a:spcPts val="0"/>
              </a:spcAft>
            </a:pPr>
            <a:r>
              <a:rPr lang="en-US" sz="1400" dirty="0">
                <a:latin typeface="Lucida Console" panose="020B0609040504020204" pitchFamily="49" charset="0"/>
              </a:rPr>
              <a:t>  static </a:t>
            </a:r>
            <a:r>
              <a:rPr lang="en-US" sz="1400" dirty="0" err="1">
                <a:latin typeface="Lucida Console" panose="020B0609040504020204" pitchFamily="49" charset="0"/>
              </a:rPr>
              <a:t>route_cost</a:t>
            </a:r>
            <a:r>
              <a:rPr lang="en-US" sz="1400" dirty="0">
                <a:latin typeface="Lucida Console" panose="020B0609040504020204" pitchFamily="49" charset="0"/>
              </a:rPr>
              <a:t> </a:t>
            </a:r>
            <a:r>
              <a:rPr lang="en-US" sz="1400" dirty="0" err="1">
                <a:latin typeface="Lucida Console" panose="020B0609040504020204" pitchFamily="49" charset="0"/>
              </a:rPr>
              <a:t>minf</a:t>
            </a:r>
            <a:r>
              <a:rPr lang="en-US" sz="1400" dirty="0">
                <a:latin typeface="Lucida Console" panose="020B0609040504020204" pitchFamily="49" charset="0"/>
              </a:rPr>
              <a:t>(</a:t>
            </a:r>
            <a:r>
              <a:rPr lang="en-US" sz="1400" dirty="0" err="1">
                <a:latin typeface="Lucida Console" panose="020B0609040504020204" pitchFamily="49" charset="0"/>
              </a:rPr>
              <a:t>route_cost</a:t>
            </a:r>
            <a:r>
              <a:rPr lang="en-US" sz="1400" dirty="0">
                <a:latin typeface="Lucida Console" panose="020B0609040504020204" pitchFamily="49" charset="0"/>
              </a:rPr>
              <a:t> const&amp; x, </a:t>
            </a:r>
            <a:r>
              <a:rPr lang="en-US" sz="1400" dirty="0" err="1">
                <a:latin typeface="Lucida Console" panose="020B0609040504020204" pitchFamily="49" charset="0"/>
              </a:rPr>
              <a:t>route_cost</a:t>
            </a:r>
            <a:r>
              <a:rPr lang="en-US" sz="1400" dirty="0">
                <a:latin typeface="Lucida Console" panose="020B0609040504020204" pitchFamily="49" charset="0"/>
              </a:rPr>
              <a:t> const&amp; y) {</a:t>
            </a:r>
          </a:p>
          <a:p>
            <a:pPr>
              <a:spcBef>
                <a:spcPts val="0"/>
              </a:spcBef>
              <a:spcAft>
                <a:spcPts val="0"/>
              </a:spcAft>
            </a:pPr>
            <a:r>
              <a:rPr lang="en-US" sz="1400" dirty="0">
                <a:latin typeface="Lucida Console" panose="020B0609040504020204" pitchFamily="49" charset="0"/>
              </a:rPr>
              <a:t>    return </a:t>
            </a:r>
            <a:r>
              <a:rPr lang="en-US" sz="1400" dirty="0" err="1">
                <a:latin typeface="Lucida Console" panose="020B0609040504020204" pitchFamily="49" charset="0"/>
              </a:rPr>
              <a:t>x.cost</a:t>
            </a:r>
            <a:r>
              <a:rPr lang="en-US" sz="1400" dirty="0">
                <a:latin typeface="Lucida Console" panose="020B0609040504020204" pitchFamily="49" charset="0"/>
              </a:rPr>
              <a:t> &lt; </a:t>
            </a:r>
            <a:r>
              <a:rPr lang="en-US" sz="1400" dirty="0" err="1">
                <a:latin typeface="Lucida Console" panose="020B0609040504020204" pitchFamily="49" charset="0"/>
              </a:rPr>
              <a:t>y.cost</a:t>
            </a:r>
            <a:r>
              <a:rPr lang="en-US" sz="1400" dirty="0">
                <a:latin typeface="Lucida Console" panose="020B0609040504020204" pitchFamily="49" charset="0"/>
              </a:rPr>
              <a:t> ? x : y;</a:t>
            </a:r>
          </a:p>
          <a:p>
            <a:pPr>
              <a:spcBef>
                <a:spcPts val="0"/>
              </a:spcBef>
              <a:spcAft>
                <a:spcPts val="0"/>
              </a:spcAft>
            </a:pPr>
            <a:r>
              <a:rPr lang="en-US" sz="1400" dirty="0">
                <a:latin typeface="Lucida Console" panose="020B0609040504020204" pitchFamily="49" charset="0"/>
              </a:rPr>
              <a:t>  }</a:t>
            </a:r>
          </a:p>
          <a:p>
            <a:pPr>
              <a:spcBef>
                <a:spcPts val="0"/>
              </a:spcBef>
              <a:spcAft>
                <a:spcPts val="0"/>
              </a:spcAft>
            </a:pPr>
            <a:r>
              <a:rPr lang="en-US" sz="1400" dirty="0">
                <a:latin typeface="Lucida Console" panose="020B0609040504020204" pitchFamily="49" charset="0"/>
              </a:rPr>
              <a:t>};</a:t>
            </a:r>
          </a:p>
          <a:p>
            <a:pPr>
              <a:spcBef>
                <a:spcPts val="0"/>
              </a:spcBef>
              <a:spcAft>
                <a:spcPts val="0"/>
              </a:spcAft>
            </a:pPr>
            <a:r>
              <a:rPr lang="en-US" sz="1400" dirty="0" err="1">
                <a:latin typeface="Lucida Console" panose="020B0609040504020204" pitchFamily="49" charset="0"/>
              </a:rPr>
              <a:t>route_cost</a:t>
            </a:r>
            <a:r>
              <a:rPr lang="en-US" sz="1400" dirty="0">
                <a:latin typeface="Lucida Console" panose="020B0609040504020204" pitchFamily="49" charset="0"/>
              </a:rPr>
              <a:t>::</a:t>
            </a:r>
            <a:r>
              <a:rPr lang="en-US" sz="1400" dirty="0" err="1">
                <a:latin typeface="Lucida Console" panose="020B0609040504020204" pitchFamily="49" charset="0"/>
              </a:rPr>
              <a:t>min_class</a:t>
            </a:r>
            <a:r>
              <a:rPr lang="en-US" sz="1400" dirty="0">
                <a:latin typeface="Lucida Console" panose="020B0609040504020204" pitchFamily="49" charset="0"/>
              </a:rPr>
              <a:t> </a:t>
            </a:r>
            <a:r>
              <a:rPr lang="en-US" sz="1400" dirty="0" err="1">
                <a:latin typeface="Lucida Console" panose="020B0609040504020204" pitchFamily="49" charset="0"/>
              </a:rPr>
              <a:t>route_cost</a:t>
            </a:r>
            <a:r>
              <a:rPr lang="en-US" sz="1400" dirty="0">
                <a:latin typeface="Lucida Console" panose="020B0609040504020204" pitchFamily="49" charset="0"/>
              </a:rPr>
              <a:t>::min;</a:t>
            </a:r>
          </a:p>
          <a:p>
            <a:endParaRPr lang="en-US" dirty="0"/>
          </a:p>
        </p:txBody>
      </p:sp>
      <p:sp>
        <p:nvSpPr>
          <p:cNvPr id="4" name="Text Placeholder 3">
            <a:extLst>
              <a:ext uri="{FF2B5EF4-FFF2-40B4-BE49-F238E27FC236}">
                <a16:creationId xmlns:a16="http://schemas.microsoft.com/office/drawing/2014/main" id="{384C711F-8153-4490-883E-E4EC9F41B86D}"/>
              </a:ext>
            </a:extLst>
          </p:cNvPr>
          <p:cNvSpPr>
            <a:spLocks noGrp="1"/>
          </p:cNvSpPr>
          <p:nvPr>
            <p:ph type="body" sz="quarter" idx="10"/>
          </p:nvPr>
        </p:nvSpPr>
        <p:spPr/>
        <p:txBody>
          <a:bodyPr/>
          <a:lstStyle/>
          <a:p>
            <a:r>
              <a:rPr lang="en-US" dirty="0"/>
              <a:t>Helper code</a:t>
            </a:r>
          </a:p>
        </p:txBody>
      </p:sp>
    </p:spTree>
    <p:extLst>
      <p:ext uri="{BB962C8B-B14F-4D97-AF65-F5344CB8AC3E}">
        <p14:creationId xmlns:p14="http://schemas.microsoft.com/office/powerpoint/2010/main" val="129284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02884-4378-4268-82F2-9AC98812FB0B}"/>
              </a:ext>
            </a:extLst>
          </p:cNvPr>
          <p:cNvSpPr>
            <a:spLocks noGrp="1"/>
          </p:cNvSpPr>
          <p:nvPr>
            <p:ph type="title"/>
          </p:nvPr>
        </p:nvSpPr>
        <p:spPr/>
        <p:txBody>
          <a:bodyPr/>
          <a:lstStyle/>
          <a:p>
            <a:r>
              <a:rPr lang="en-US" dirty="0"/>
              <a:t>Traveling Salesman</a:t>
            </a:r>
          </a:p>
        </p:txBody>
      </p:sp>
      <p:sp>
        <p:nvSpPr>
          <p:cNvPr id="3" name="Content Placeholder 2">
            <a:extLst>
              <a:ext uri="{FF2B5EF4-FFF2-40B4-BE49-F238E27FC236}">
                <a16:creationId xmlns:a16="http://schemas.microsoft.com/office/drawing/2014/main" id="{9FAFD463-9BC7-4532-8859-3D9A8E309299}"/>
              </a:ext>
            </a:extLst>
          </p:cNvPr>
          <p:cNvSpPr>
            <a:spLocks noGrp="1"/>
          </p:cNvSpPr>
          <p:nvPr>
            <p:ph idx="1"/>
          </p:nvPr>
        </p:nvSpPr>
        <p:spPr/>
        <p:txBody>
          <a:bodyPr/>
          <a:lstStyle/>
          <a:p>
            <a:r>
              <a:rPr lang="en-US" dirty="0" err="1">
                <a:solidFill>
                  <a:schemeClr val="tx2"/>
                </a:solidFill>
                <a:latin typeface="Lucida Console" panose="020B0609040504020204" pitchFamily="49" charset="0"/>
              </a:rPr>
              <a:t>route_iterator</a:t>
            </a:r>
            <a:r>
              <a:rPr lang="en-US" dirty="0"/>
              <a:t> calculates a route, given a route ID and the number of cities</a:t>
            </a:r>
          </a:p>
          <a:p>
            <a:pPr>
              <a:spcBef>
                <a:spcPts val="0"/>
              </a:spcBef>
              <a:spcAft>
                <a:spcPts val="0"/>
              </a:spcAft>
            </a:pPr>
            <a:endParaRPr lang="en-US" sz="1400" dirty="0">
              <a:latin typeface="Lucida Console" panose="020B0609040504020204" pitchFamily="49" charset="0"/>
            </a:endParaRPr>
          </a:p>
          <a:p>
            <a:pPr>
              <a:spcBef>
                <a:spcPts val="0"/>
              </a:spcBef>
              <a:spcAft>
                <a:spcPts val="0"/>
              </a:spcAft>
            </a:pPr>
            <a:r>
              <a:rPr lang="en-US" dirty="0">
                <a:latin typeface="Lucida Console" panose="020B0609040504020204" pitchFamily="49" charset="0"/>
              </a:rPr>
              <a:t>struct </a:t>
            </a:r>
            <a:r>
              <a:rPr lang="en-US" dirty="0" err="1">
                <a:latin typeface="Lucida Console" panose="020B0609040504020204" pitchFamily="49" charset="0"/>
              </a:rPr>
              <a:t>route_iterator</a:t>
            </a:r>
            <a:r>
              <a:rPr lang="en-US" dirty="0">
                <a:latin typeface="Lucida Console" panose="020B0609040504020204" pitchFamily="49" charset="0"/>
              </a:rPr>
              <a:t> {</a:t>
            </a:r>
          </a:p>
          <a:p>
            <a:pPr>
              <a:spcBef>
                <a:spcPts val="0"/>
              </a:spcBef>
              <a:spcAft>
                <a:spcPts val="0"/>
              </a:spcAft>
            </a:pPr>
            <a:endParaRPr lang="en-US" dirty="0">
              <a:latin typeface="Lucida Console" panose="020B0609040504020204" pitchFamily="49" charset="0"/>
            </a:endParaRPr>
          </a:p>
          <a:p>
            <a:pPr>
              <a:spcBef>
                <a:spcPts val="0"/>
              </a:spcBef>
              <a:spcAft>
                <a:spcPts val="0"/>
              </a:spcAft>
            </a:pPr>
            <a:r>
              <a:rPr lang="en-US" dirty="0">
                <a:latin typeface="Lucida Console" panose="020B0609040504020204" pitchFamily="49" charset="0"/>
              </a:rPr>
              <a:t>  </a:t>
            </a:r>
            <a:r>
              <a:rPr lang="en-US" dirty="0" err="1">
                <a:latin typeface="Lucida Console" panose="020B0609040504020204" pitchFamily="49" charset="0"/>
              </a:rPr>
              <a:t>route_iterator</a:t>
            </a:r>
            <a:r>
              <a:rPr lang="en-US" dirty="0">
                <a:latin typeface="Lucida Console" panose="020B0609040504020204" pitchFamily="49" charset="0"/>
              </a:rPr>
              <a:t>(long </a:t>
            </a:r>
            <a:r>
              <a:rPr lang="en-US" dirty="0" err="1">
                <a:latin typeface="Lucida Console" panose="020B0609040504020204" pitchFamily="49" charset="0"/>
              </a:rPr>
              <a:t>route_id</a:t>
            </a:r>
            <a:r>
              <a:rPr lang="en-US" dirty="0">
                <a:latin typeface="Lucida Console" panose="020B0609040504020204" pitchFamily="49" charset="0"/>
              </a:rPr>
              <a:t>, int </a:t>
            </a:r>
            <a:r>
              <a:rPr lang="en-US" dirty="0" err="1">
                <a:latin typeface="Lucida Console" panose="020B0609040504020204" pitchFamily="49" charset="0"/>
              </a:rPr>
              <a:t>num_hops</a:t>
            </a:r>
            <a:r>
              <a:rPr lang="en-US" dirty="0">
                <a:latin typeface="Lucida Console" panose="020B0609040504020204" pitchFamily="49" charset="0"/>
              </a:rPr>
              <a:t>);</a:t>
            </a:r>
          </a:p>
          <a:p>
            <a:pPr>
              <a:spcBef>
                <a:spcPts val="0"/>
              </a:spcBef>
              <a:spcAft>
                <a:spcPts val="0"/>
              </a:spcAft>
            </a:pPr>
            <a:endParaRPr lang="en-US" dirty="0">
              <a:latin typeface="Lucida Console" panose="020B0609040504020204" pitchFamily="49" charset="0"/>
            </a:endParaRPr>
          </a:p>
          <a:p>
            <a:pPr>
              <a:spcBef>
                <a:spcPts val="0"/>
              </a:spcBef>
              <a:spcAft>
                <a:spcPts val="0"/>
              </a:spcAft>
            </a:pPr>
            <a:r>
              <a:rPr lang="en-US" dirty="0">
                <a:latin typeface="Lucida Console" panose="020B0609040504020204" pitchFamily="49" charset="0"/>
              </a:rPr>
              <a:t>  bool done() const; </a:t>
            </a:r>
            <a:r>
              <a:rPr lang="en-US" dirty="0">
                <a:latin typeface="+mn-lt"/>
              </a:rPr>
              <a:t>// at the end of the route?</a:t>
            </a:r>
          </a:p>
          <a:p>
            <a:pPr>
              <a:spcBef>
                <a:spcPts val="0"/>
              </a:spcBef>
              <a:spcAft>
                <a:spcPts val="0"/>
              </a:spcAft>
            </a:pPr>
            <a:endParaRPr lang="en-US" dirty="0">
              <a:latin typeface="Lucida Console" panose="020B0609040504020204" pitchFamily="49" charset="0"/>
            </a:endParaRPr>
          </a:p>
          <a:p>
            <a:pPr>
              <a:spcBef>
                <a:spcPts val="0"/>
              </a:spcBef>
              <a:spcAft>
                <a:spcPts val="0"/>
              </a:spcAft>
            </a:pPr>
            <a:r>
              <a:rPr lang="en-US" dirty="0">
                <a:latin typeface="Lucida Console" panose="020B0609040504020204" pitchFamily="49" charset="0"/>
              </a:rPr>
              <a:t>  int first(); </a:t>
            </a:r>
            <a:r>
              <a:rPr lang="en-US" dirty="0">
                <a:latin typeface="+mn-lt"/>
              </a:rPr>
              <a:t>// first city of the route</a:t>
            </a:r>
          </a:p>
          <a:p>
            <a:pPr>
              <a:spcBef>
                <a:spcPts val="0"/>
              </a:spcBef>
              <a:spcAft>
                <a:spcPts val="0"/>
              </a:spcAft>
            </a:pPr>
            <a:endParaRPr lang="en-US" dirty="0">
              <a:latin typeface="Lucida Console" panose="020B0609040504020204" pitchFamily="49" charset="0"/>
            </a:endParaRPr>
          </a:p>
          <a:p>
            <a:pPr>
              <a:spcBef>
                <a:spcPts val="0"/>
              </a:spcBef>
              <a:spcAft>
                <a:spcPts val="0"/>
              </a:spcAft>
            </a:pPr>
            <a:r>
              <a:rPr lang="en-US" dirty="0">
                <a:latin typeface="Lucida Console" panose="020B0609040504020204" pitchFamily="49" charset="0"/>
              </a:rPr>
              <a:t>  int next(); </a:t>
            </a:r>
            <a:r>
              <a:rPr lang="en-US" dirty="0">
                <a:latin typeface="+mn-lt"/>
              </a:rPr>
              <a:t>// next city of the route</a:t>
            </a:r>
          </a:p>
          <a:p>
            <a:pPr>
              <a:spcBef>
                <a:spcPts val="0"/>
              </a:spcBef>
              <a:spcAft>
                <a:spcPts val="0"/>
              </a:spcAft>
            </a:pPr>
            <a:r>
              <a:rPr lang="en-US" dirty="0">
                <a:latin typeface="Lucida Console" panose="020B0609040504020204" pitchFamily="49" charset="0"/>
              </a:rPr>
              <a:t>};</a:t>
            </a:r>
          </a:p>
          <a:p>
            <a:endParaRPr lang="en-US" dirty="0"/>
          </a:p>
        </p:txBody>
      </p:sp>
      <p:sp>
        <p:nvSpPr>
          <p:cNvPr id="4" name="Text Placeholder 3">
            <a:extLst>
              <a:ext uri="{FF2B5EF4-FFF2-40B4-BE49-F238E27FC236}">
                <a16:creationId xmlns:a16="http://schemas.microsoft.com/office/drawing/2014/main" id="{384C711F-8153-4490-883E-E4EC9F41B86D}"/>
              </a:ext>
            </a:extLst>
          </p:cNvPr>
          <p:cNvSpPr>
            <a:spLocks noGrp="1"/>
          </p:cNvSpPr>
          <p:nvPr>
            <p:ph type="body" sz="quarter" idx="10"/>
          </p:nvPr>
        </p:nvSpPr>
        <p:spPr/>
        <p:txBody>
          <a:bodyPr/>
          <a:lstStyle/>
          <a:p>
            <a:r>
              <a:rPr lang="en-US" dirty="0"/>
              <a:t>Helper code</a:t>
            </a:r>
          </a:p>
        </p:txBody>
      </p:sp>
    </p:spTree>
    <p:extLst>
      <p:ext uri="{BB962C8B-B14F-4D97-AF65-F5344CB8AC3E}">
        <p14:creationId xmlns:p14="http://schemas.microsoft.com/office/powerpoint/2010/main" val="3735321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B284-7D6E-4D32-9F27-04387616781D}"/>
              </a:ext>
            </a:extLst>
          </p:cNvPr>
          <p:cNvSpPr>
            <a:spLocks noGrp="1"/>
          </p:cNvSpPr>
          <p:nvPr>
            <p:ph type="title"/>
          </p:nvPr>
        </p:nvSpPr>
        <p:spPr/>
        <p:txBody>
          <a:bodyPr/>
          <a:lstStyle/>
          <a:p>
            <a:r>
              <a:rPr lang="en-US" dirty="0"/>
              <a:t>Traveling Salesman</a:t>
            </a:r>
          </a:p>
        </p:txBody>
      </p:sp>
      <p:sp>
        <p:nvSpPr>
          <p:cNvPr id="3" name="Content Placeholder 2">
            <a:extLst>
              <a:ext uri="{FF2B5EF4-FFF2-40B4-BE49-F238E27FC236}">
                <a16:creationId xmlns:a16="http://schemas.microsoft.com/office/drawing/2014/main" id="{19C8BDF9-5D42-4796-8F36-ED07A3FCE82D}"/>
              </a:ext>
            </a:extLst>
          </p:cNvPr>
          <p:cNvSpPr>
            <a:spLocks noGrp="1"/>
          </p:cNvSpPr>
          <p:nvPr>
            <p:ph idx="1"/>
          </p:nvPr>
        </p:nvSpPr>
        <p:spPr>
          <a:xfrm>
            <a:off x="512064" y="1850464"/>
            <a:ext cx="9948672" cy="3947532"/>
          </a:xfrm>
        </p:spPr>
        <p:txBody>
          <a:bodyPr numCol="2"/>
          <a:lstStyle/>
          <a:p>
            <a:pPr>
              <a:lnSpc>
                <a:spcPct val="100000"/>
              </a:lnSpc>
              <a:spcBef>
                <a:spcPts val="0"/>
              </a:spcBef>
              <a:spcAft>
                <a:spcPts val="0"/>
              </a:spcAft>
            </a:pPr>
            <a:r>
              <a:rPr lang="en-US" sz="1400" dirty="0">
                <a:latin typeface="Lucida Console" panose="020B0609040504020204" pitchFamily="49" charset="0"/>
              </a:rPr>
              <a:t>struct </a:t>
            </a:r>
            <a:r>
              <a:rPr lang="en-US" sz="1400" dirty="0" err="1">
                <a:latin typeface="Lucida Console" panose="020B0609040504020204" pitchFamily="49" charset="0"/>
              </a:rPr>
              <a:t>route_iterator</a:t>
            </a:r>
            <a:r>
              <a:rPr lang="en-US" sz="1400" dirty="0">
                <a:latin typeface="Lucida Console" panose="020B0609040504020204" pitchFamily="49" charset="0"/>
              </a:rPr>
              <a:t> {</a:t>
            </a:r>
          </a:p>
          <a:p>
            <a:pPr>
              <a:lnSpc>
                <a:spcPct val="100000"/>
              </a:lnSpc>
              <a:spcBef>
                <a:spcPts val="0"/>
              </a:spcBef>
              <a:spcAft>
                <a:spcPts val="0"/>
              </a:spcAft>
            </a:pPr>
            <a:r>
              <a:rPr lang="en-US" sz="1400" dirty="0">
                <a:latin typeface="Lucida Console" panose="020B0609040504020204" pitchFamily="49" charset="0"/>
              </a:rPr>
              <a:t>  long remainder;</a:t>
            </a:r>
          </a:p>
          <a:p>
            <a:pPr>
              <a:lnSpc>
                <a:spcPct val="100000"/>
              </a:lnSpc>
              <a:spcBef>
                <a:spcPts val="0"/>
              </a:spcBef>
              <a:spcAft>
                <a:spcPts val="0"/>
              </a:spcAft>
            </a:pPr>
            <a:r>
              <a:rPr lang="en-US" sz="1400" dirty="0">
                <a:latin typeface="Lucida Console" panose="020B0609040504020204" pitchFamily="49" charset="0"/>
              </a:rPr>
              <a:t>  int </a:t>
            </a:r>
            <a:r>
              <a:rPr lang="en-US" sz="1400" dirty="0" err="1">
                <a:latin typeface="Lucida Console" panose="020B0609040504020204" pitchFamily="49" charset="0"/>
              </a:rPr>
              <a:t>hops_left</a:t>
            </a:r>
            <a:r>
              <a:rPr lang="en-US" sz="1400" dirty="0">
                <a:latin typeface="Lucida Console" panose="020B0609040504020204" pitchFamily="49" charset="0"/>
              </a:rPr>
              <a:t>;</a:t>
            </a:r>
          </a:p>
          <a:p>
            <a:pPr>
              <a:lnSpc>
                <a:spcPct val="100000"/>
              </a:lnSpc>
              <a:spcBef>
                <a:spcPts val="0"/>
              </a:spcBef>
              <a:spcAft>
                <a:spcPts val="0"/>
              </a:spcAft>
            </a:pPr>
            <a:r>
              <a:rPr lang="en-US" sz="1400" dirty="0">
                <a:latin typeface="Lucida Console" panose="020B0609040504020204" pitchFamily="49" charset="0"/>
              </a:rPr>
              <a:t>  unsigned visited = 0;</a:t>
            </a:r>
          </a:p>
          <a:p>
            <a:pPr>
              <a:lnSpc>
                <a:spcPct val="100000"/>
              </a:lnSpc>
              <a:spcBef>
                <a:spcPts val="0"/>
              </a:spcBef>
              <a:spcAft>
                <a:spcPts val="0"/>
              </a:spcAft>
            </a:pPr>
            <a:r>
              <a:rPr lang="en-US" sz="1400" dirty="0">
                <a:latin typeface="Lucida Console" panose="020B0609040504020204" pitchFamily="49" charset="0"/>
              </a:rPr>
              <a:t>  </a:t>
            </a:r>
            <a:r>
              <a:rPr lang="en-US" sz="1400" dirty="0" err="1">
                <a:latin typeface="Lucida Console" panose="020B0609040504020204" pitchFamily="49" charset="0"/>
              </a:rPr>
              <a:t>route_iterator</a:t>
            </a:r>
            <a:r>
              <a:rPr lang="en-US" sz="1400" dirty="0">
                <a:latin typeface="Lucida Console" panose="020B0609040504020204" pitchFamily="49" charset="0"/>
              </a:rPr>
              <a:t>(long </a:t>
            </a:r>
            <a:r>
              <a:rPr lang="en-US" sz="1400" dirty="0" err="1">
                <a:latin typeface="Lucida Console" panose="020B0609040504020204" pitchFamily="49" charset="0"/>
              </a:rPr>
              <a:t>route_id</a:t>
            </a:r>
            <a:r>
              <a:rPr lang="en-US" sz="1400" dirty="0">
                <a:latin typeface="Lucida Console" panose="020B0609040504020204" pitchFamily="49" charset="0"/>
              </a:rPr>
              <a:t>, int </a:t>
            </a:r>
            <a:r>
              <a:rPr lang="en-US" sz="1400" dirty="0" err="1">
                <a:latin typeface="Lucida Console" panose="020B0609040504020204" pitchFamily="49" charset="0"/>
              </a:rPr>
              <a:t>num_hops</a:t>
            </a:r>
            <a:r>
              <a:rPr lang="en-US" sz="1400" dirty="0">
                <a:latin typeface="Lucida Console" panose="020B0609040504020204" pitchFamily="49" charset="0"/>
              </a:rPr>
              <a:t>)</a:t>
            </a:r>
          </a:p>
          <a:p>
            <a:pPr>
              <a:lnSpc>
                <a:spcPct val="100000"/>
              </a:lnSpc>
              <a:spcBef>
                <a:spcPts val="0"/>
              </a:spcBef>
              <a:spcAft>
                <a:spcPts val="0"/>
              </a:spcAft>
            </a:pPr>
            <a:r>
              <a:rPr lang="en-US" sz="1400" dirty="0">
                <a:latin typeface="Lucida Console" panose="020B0609040504020204" pitchFamily="49" charset="0"/>
              </a:rPr>
              <a:t>    : remainder(</a:t>
            </a:r>
            <a:r>
              <a:rPr lang="en-US" sz="1400" dirty="0" err="1">
                <a:latin typeface="Lucida Console" panose="020B0609040504020204" pitchFamily="49" charset="0"/>
              </a:rPr>
              <a:t>route_id</a:t>
            </a:r>
            <a:r>
              <a:rPr lang="en-US" sz="1400" dirty="0">
                <a:latin typeface="Lucida Console" panose="020B0609040504020204" pitchFamily="49" charset="0"/>
              </a:rPr>
              <a:t>), </a:t>
            </a:r>
          </a:p>
          <a:p>
            <a:pPr>
              <a:lnSpc>
                <a:spcPct val="100000"/>
              </a:lnSpc>
              <a:spcBef>
                <a:spcPts val="0"/>
              </a:spcBef>
              <a:spcAft>
                <a:spcPts val="0"/>
              </a:spcAft>
            </a:pPr>
            <a:r>
              <a:rPr lang="en-US" sz="1400" dirty="0">
                <a:latin typeface="Lucida Console" panose="020B0609040504020204" pitchFamily="49" charset="0"/>
              </a:rPr>
              <a:t>      </a:t>
            </a:r>
            <a:r>
              <a:rPr lang="en-US" sz="1400" dirty="0" err="1">
                <a:latin typeface="Lucida Console" panose="020B0609040504020204" pitchFamily="49" charset="0"/>
              </a:rPr>
              <a:t>hops_left</a:t>
            </a:r>
            <a:r>
              <a:rPr lang="en-US" sz="1400" dirty="0">
                <a:latin typeface="Lucida Console" panose="020B0609040504020204" pitchFamily="49" charset="0"/>
              </a:rPr>
              <a:t>(</a:t>
            </a:r>
            <a:r>
              <a:rPr lang="en-US" sz="1400" dirty="0" err="1">
                <a:latin typeface="Lucida Console" panose="020B0609040504020204" pitchFamily="49" charset="0"/>
              </a:rPr>
              <a:t>num_hops</a:t>
            </a:r>
            <a:r>
              <a:rPr lang="en-US" sz="1400" dirty="0">
                <a:latin typeface="Lucida Console" panose="020B0609040504020204" pitchFamily="49" charset="0"/>
              </a:rPr>
              <a:t>)</a:t>
            </a:r>
          </a:p>
          <a:p>
            <a:pPr>
              <a:lnSpc>
                <a:spcPct val="100000"/>
              </a:lnSpc>
              <a:spcBef>
                <a:spcPts val="0"/>
              </a:spcBef>
              <a:spcAft>
                <a:spcPts val="0"/>
              </a:spcAft>
            </a:pPr>
            <a:r>
              <a:rPr lang="en-US" sz="1400" dirty="0">
                <a:latin typeface="Lucida Console" panose="020B0609040504020204" pitchFamily="49" charset="0"/>
              </a:rPr>
              <a:t>  { }</a:t>
            </a:r>
          </a:p>
          <a:p>
            <a:pPr>
              <a:lnSpc>
                <a:spcPct val="100000"/>
              </a:lnSpc>
              <a:spcBef>
                <a:spcPts val="0"/>
              </a:spcBef>
              <a:spcAft>
                <a:spcPts val="0"/>
              </a:spcAft>
            </a:pPr>
            <a:r>
              <a:rPr lang="en-US" sz="1400" dirty="0">
                <a:latin typeface="Lucida Console" panose="020B0609040504020204" pitchFamily="49" charset="0"/>
              </a:rPr>
              <a:t>  bool done() const {</a:t>
            </a:r>
          </a:p>
          <a:p>
            <a:pPr>
              <a:lnSpc>
                <a:spcPct val="100000"/>
              </a:lnSpc>
              <a:spcBef>
                <a:spcPts val="0"/>
              </a:spcBef>
              <a:spcAft>
                <a:spcPts val="0"/>
              </a:spcAft>
            </a:pPr>
            <a:r>
              <a:rPr lang="en-US" sz="1400" dirty="0">
                <a:latin typeface="Lucida Console" panose="020B0609040504020204" pitchFamily="49" charset="0"/>
              </a:rPr>
              <a:t>    return </a:t>
            </a:r>
            <a:r>
              <a:rPr lang="en-US" sz="1400" dirty="0" err="1">
                <a:latin typeface="Lucida Console" panose="020B0609040504020204" pitchFamily="49" charset="0"/>
              </a:rPr>
              <a:t>hops_left</a:t>
            </a:r>
            <a:r>
              <a:rPr lang="en-US" sz="1400" dirty="0">
                <a:latin typeface="Lucida Console" panose="020B0609040504020204" pitchFamily="49" charset="0"/>
              </a:rPr>
              <a:t> &lt;= 0;</a:t>
            </a:r>
          </a:p>
          <a:p>
            <a:pPr>
              <a:lnSpc>
                <a:spcPct val="100000"/>
              </a:lnSpc>
              <a:spcBef>
                <a:spcPts val="0"/>
              </a:spcBef>
              <a:spcAft>
                <a:spcPts val="0"/>
              </a:spcAft>
            </a:pPr>
            <a:r>
              <a:rPr lang="en-US" sz="1400" dirty="0">
                <a:latin typeface="Lucida Console" panose="020B0609040504020204" pitchFamily="49" charset="0"/>
              </a:rPr>
              <a:t>  }</a:t>
            </a:r>
          </a:p>
          <a:p>
            <a:pPr>
              <a:lnSpc>
                <a:spcPct val="100000"/>
              </a:lnSpc>
              <a:spcBef>
                <a:spcPts val="0"/>
              </a:spcBef>
              <a:spcAft>
                <a:spcPts val="0"/>
              </a:spcAft>
            </a:pPr>
            <a:r>
              <a:rPr lang="en-US" sz="1400" dirty="0">
                <a:latin typeface="Lucida Console" panose="020B0609040504020204" pitchFamily="49" charset="0"/>
              </a:rPr>
              <a:t>  int first() {</a:t>
            </a:r>
          </a:p>
          <a:p>
            <a:pPr>
              <a:lnSpc>
                <a:spcPct val="100000"/>
              </a:lnSpc>
              <a:spcBef>
                <a:spcPts val="0"/>
              </a:spcBef>
              <a:spcAft>
                <a:spcPts val="0"/>
              </a:spcAft>
            </a:pPr>
            <a:r>
              <a:rPr lang="en-US" sz="1400" dirty="0">
                <a:latin typeface="Lucida Console" panose="020B0609040504020204" pitchFamily="49" charset="0"/>
              </a:rPr>
              <a:t>    int index = (int)(remainder % </a:t>
            </a:r>
            <a:r>
              <a:rPr lang="en-US" sz="1400" dirty="0" err="1">
                <a:latin typeface="Lucida Console" panose="020B0609040504020204" pitchFamily="49" charset="0"/>
              </a:rPr>
              <a:t>hops_left</a:t>
            </a:r>
            <a:r>
              <a:rPr lang="en-US" sz="1400" dirty="0">
                <a:latin typeface="Lucida Console" panose="020B0609040504020204" pitchFamily="49" charset="0"/>
              </a:rPr>
              <a:t>);</a:t>
            </a:r>
          </a:p>
          <a:p>
            <a:pPr>
              <a:lnSpc>
                <a:spcPct val="100000"/>
              </a:lnSpc>
              <a:spcBef>
                <a:spcPts val="0"/>
              </a:spcBef>
              <a:spcAft>
                <a:spcPts val="0"/>
              </a:spcAft>
            </a:pPr>
            <a:r>
              <a:rPr lang="en-US" sz="1400" dirty="0">
                <a:latin typeface="Lucida Console" panose="020B0609040504020204" pitchFamily="49" charset="0"/>
              </a:rPr>
              <a:t>    remainder /= </a:t>
            </a:r>
            <a:r>
              <a:rPr lang="en-US" sz="1400" dirty="0" err="1">
                <a:latin typeface="Lucida Console" panose="020B0609040504020204" pitchFamily="49" charset="0"/>
              </a:rPr>
              <a:t>hops_left</a:t>
            </a:r>
            <a:r>
              <a:rPr lang="en-US" sz="1400" dirty="0">
                <a:latin typeface="Lucida Console" panose="020B0609040504020204" pitchFamily="49" charset="0"/>
              </a:rPr>
              <a:t>;</a:t>
            </a:r>
          </a:p>
          <a:p>
            <a:pPr>
              <a:lnSpc>
                <a:spcPct val="100000"/>
              </a:lnSpc>
              <a:spcBef>
                <a:spcPts val="0"/>
              </a:spcBef>
              <a:spcAft>
                <a:spcPts val="0"/>
              </a:spcAft>
            </a:pPr>
            <a:r>
              <a:rPr lang="en-US" sz="1400" dirty="0">
                <a:latin typeface="Lucida Console" panose="020B0609040504020204" pitchFamily="49" charset="0"/>
              </a:rPr>
              <a:t>    --</a:t>
            </a:r>
            <a:r>
              <a:rPr lang="en-US" sz="1400" dirty="0" err="1">
                <a:latin typeface="Lucida Console" panose="020B0609040504020204" pitchFamily="49" charset="0"/>
              </a:rPr>
              <a:t>hops_left</a:t>
            </a:r>
            <a:r>
              <a:rPr lang="en-US" sz="1400" dirty="0">
                <a:latin typeface="Lucida Console" panose="020B0609040504020204" pitchFamily="49" charset="0"/>
              </a:rPr>
              <a:t>;</a:t>
            </a:r>
          </a:p>
          <a:p>
            <a:pPr>
              <a:lnSpc>
                <a:spcPct val="100000"/>
              </a:lnSpc>
              <a:spcBef>
                <a:spcPts val="0"/>
              </a:spcBef>
              <a:spcAft>
                <a:spcPts val="0"/>
              </a:spcAft>
            </a:pPr>
            <a:r>
              <a:rPr lang="en-US" sz="1400" dirty="0">
                <a:latin typeface="Lucida Console" panose="020B0609040504020204" pitchFamily="49" charset="0"/>
              </a:rPr>
              <a:t>    visited = (1 &lt;&lt; index);</a:t>
            </a:r>
          </a:p>
          <a:p>
            <a:pPr>
              <a:lnSpc>
                <a:spcPct val="100000"/>
              </a:lnSpc>
              <a:spcBef>
                <a:spcPts val="0"/>
              </a:spcBef>
              <a:spcAft>
                <a:spcPts val="0"/>
              </a:spcAft>
            </a:pPr>
            <a:r>
              <a:rPr lang="en-US" sz="1400" dirty="0">
                <a:latin typeface="Lucida Console" panose="020B0609040504020204" pitchFamily="49" charset="0"/>
              </a:rPr>
              <a:t>    return index;</a:t>
            </a:r>
          </a:p>
          <a:p>
            <a:pPr>
              <a:lnSpc>
                <a:spcPct val="100000"/>
              </a:lnSpc>
              <a:spcBef>
                <a:spcPts val="0"/>
              </a:spcBef>
              <a:spcAft>
                <a:spcPts val="0"/>
              </a:spcAft>
            </a:pPr>
            <a:r>
              <a:rPr lang="en-US" sz="1400" dirty="0">
                <a:latin typeface="Lucida Console" panose="020B0609040504020204" pitchFamily="49" charset="0"/>
              </a:rPr>
              <a:t>  }</a:t>
            </a:r>
          </a:p>
          <a:p>
            <a:pPr>
              <a:lnSpc>
                <a:spcPct val="100000"/>
              </a:lnSpc>
              <a:spcBef>
                <a:spcPts val="0"/>
              </a:spcBef>
              <a:spcAft>
                <a:spcPts val="0"/>
              </a:spcAft>
            </a:pPr>
            <a:endParaRPr lang="en-US" sz="1400" dirty="0">
              <a:latin typeface="Lucida Console" panose="020B0609040504020204" pitchFamily="49" charset="0"/>
            </a:endParaRPr>
          </a:p>
          <a:p>
            <a:pPr>
              <a:lnSpc>
                <a:spcPct val="100000"/>
              </a:lnSpc>
              <a:spcBef>
                <a:spcPts val="0"/>
              </a:spcBef>
              <a:spcAft>
                <a:spcPts val="0"/>
              </a:spcAft>
            </a:pPr>
            <a:r>
              <a:rPr lang="en-US" sz="1400" dirty="0">
                <a:latin typeface="Lucida Console" panose="020B0609040504020204" pitchFamily="49" charset="0"/>
              </a:rPr>
              <a:t>  int next() {</a:t>
            </a:r>
          </a:p>
          <a:p>
            <a:pPr>
              <a:lnSpc>
                <a:spcPct val="100000"/>
              </a:lnSpc>
              <a:spcBef>
                <a:spcPts val="0"/>
              </a:spcBef>
              <a:spcAft>
                <a:spcPts val="0"/>
              </a:spcAft>
            </a:pPr>
            <a:r>
              <a:rPr lang="en-US" sz="1400" dirty="0">
                <a:latin typeface="Lucida Console" panose="020B0609040504020204" pitchFamily="49" charset="0"/>
              </a:rPr>
              <a:t>    long available = remainder % </a:t>
            </a:r>
            <a:r>
              <a:rPr lang="en-US" sz="1400" dirty="0" err="1">
                <a:latin typeface="Lucida Console" panose="020B0609040504020204" pitchFamily="49" charset="0"/>
              </a:rPr>
              <a:t>hops_left</a:t>
            </a:r>
            <a:r>
              <a:rPr lang="en-US" sz="1400" dirty="0">
                <a:latin typeface="Lucida Console" panose="020B0609040504020204" pitchFamily="49" charset="0"/>
              </a:rPr>
              <a:t>;</a:t>
            </a:r>
          </a:p>
          <a:p>
            <a:pPr>
              <a:lnSpc>
                <a:spcPct val="100000"/>
              </a:lnSpc>
              <a:spcBef>
                <a:spcPts val="0"/>
              </a:spcBef>
              <a:spcAft>
                <a:spcPts val="0"/>
              </a:spcAft>
            </a:pPr>
            <a:r>
              <a:rPr lang="en-US" sz="1400" dirty="0">
                <a:latin typeface="Lucida Console" panose="020B0609040504020204" pitchFamily="49" charset="0"/>
              </a:rPr>
              <a:t>    remainder /= </a:t>
            </a:r>
            <a:r>
              <a:rPr lang="en-US" sz="1400" dirty="0" err="1">
                <a:latin typeface="Lucida Console" panose="020B0609040504020204" pitchFamily="49" charset="0"/>
              </a:rPr>
              <a:t>hops_left</a:t>
            </a:r>
            <a:r>
              <a:rPr lang="en-US" sz="1400" dirty="0">
                <a:latin typeface="Lucida Console" panose="020B0609040504020204" pitchFamily="49" charset="0"/>
              </a:rPr>
              <a:t>;</a:t>
            </a:r>
          </a:p>
          <a:p>
            <a:pPr>
              <a:lnSpc>
                <a:spcPct val="100000"/>
              </a:lnSpc>
              <a:spcBef>
                <a:spcPts val="0"/>
              </a:spcBef>
              <a:spcAft>
                <a:spcPts val="0"/>
              </a:spcAft>
            </a:pPr>
            <a:r>
              <a:rPr lang="en-US" sz="1400" dirty="0">
                <a:latin typeface="Lucida Console" panose="020B0609040504020204" pitchFamily="49" charset="0"/>
              </a:rPr>
              <a:t>    --</a:t>
            </a:r>
            <a:r>
              <a:rPr lang="en-US" sz="1400" dirty="0" err="1">
                <a:latin typeface="Lucida Console" panose="020B0609040504020204" pitchFamily="49" charset="0"/>
              </a:rPr>
              <a:t>hops_left</a:t>
            </a:r>
            <a:r>
              <a:rPr lang="en-US" sz="1400" dirty="0">
                <a:latin typeface="Lucida Console" panose="020B0609040504020204" pitchFamily="49" charset="0"/>
              </a:rPr>
              <a:t>;</a:t>
            </a:r>
          </a:p>
          <a:p>
            <a:pPr>
              <a:lnSpc>
                <a:spcPct val="100000"/>
              </a:lnSpc>
              <a:spcBef>
                <a:spcPts val="0"/>
              </a:spcBef>
              <a:spcAft>
                <a:spcPts val="0"/>
              </a:spcAft>
            </a:pPr>
            <a:r>
              <a:rPr lang="en-US" sz="1400" dirty="0">
                <a:latin typeface="Lucida Console" panose="020B0609040504020204" pitchFamily="49" charset="0"/>
              </a:rPr>
              <a:t>    int index = 0;</a:t>
            </a:r>
          </a:p>
          <a:p>
            <a:pPr>
              <a:lnSpc>
                <a:spcPct val="100000"/>
              </a:lnSpc>
              <a:spcBef>
                <a:spcPts val="0"/>
              </a:spcBef>
              <a:spcAft>
                <a:spcPts val="0"/>
              </a:spcAft>
            </a:pPr>
            <a:r>
              <a:rPr lang="en-US" sz="1400" dirty="0">
                <a:latin typeface="Lucida Console" panose="020B0609040504020204" pitchFamily="49" charset="0"/>
              </a:rPr>
              <a:t>    while (true) {</a:t>
            </a:r>
          </a:p>
          <a:p>
            <a:pPr>
              <a:lnSpc>
                <a:spcPct val="100000"/>
              </a:lnSpc>
              <a:spcBef>
                <a:spcPts val="0"/>
              </a:spcBef>
              <a:spcAft>
                <a:spcPts val="0"/>
              </a:spcAft>
            </a:pPr>
            <a:r>
              <a:rPr lang="en-US" sz="1400" dirty="0">
                <a:latin typeface="Lucida Console" panose="020B0609040504020204" pitchFamily="49" charset="0"/>
              </a:rPr>
              <a:t>      if ((visited &amp; (1 &lt;&lt; index)) == 0) {</a:t>
            </a:r>
          </a:p>
          <a:p>
            <a:pPr>
              <a:lnSpc>
                <a:spcPct val="100000"/>
              </a:lnSpc>
              <a:spcBef>
                <a:spcPts val="0"/>
              </a:spcBef>
              <a:spcAft>
                <a:spcPts val="0"/>
              </a:spcAft>
            </a:pPr>
            <a:r>
              <a:rPr lang="en-US" sz="1400" dirty="0">
                <a:latin typeface="Lucida Console" panose="020B0609040504020204" pitchFamily="49" charset="0"/>
              </a:rPr>
              <a:t>        if (--available &lt; 0) {</a:t>
            </a:r>
          </a:p>
          <a:p>
            <a:pPr>
              <a:lnSpc>
                <a:spcPct val="100000"/>
              </a:lnSpc>
              <a:spcBef>
                <a:spcPts val="0"/>
              </a:spcBef>
              <a:spcAft>
                <a:spcPts val="0"/>
              </a:spcAft>
            </a:pPr>
            <a:r>
              <a:rPr lang="en-US" sz="1400" dirty="0">
                <a:latin typeface="Lucida Console" panose="020B0609040504020204" pitchFamily="49" charset="0"/>
              </a:rPr>
              <a:t>          break;</a:t>
            </a:r>
          </a:p>
          <a:p>
            <a:pPr>
              <a:lnSpc>
                <a:spcPct val="100000"/>
              </a:lnSpc>
              <a:spcBef>
                <a:spcPts val="0"/>
              </a:spcBef>
              <a:spcAft>
                <a:spcPts val="0"/>
              </a:spcAft>
            </a:pPr>
            <a:r>
              <a:rPr lang="en-US" sz="1400" dirty="0">
                <a:latin typeface="Lucida Console" panose="020B0609040504020204" pitchFamily="49" charset="0"/>
              </a:rPr>
              <a:t>        }</a:t>
            </a:r>
          </a:p>
          <a:p>
            <a:pPr>
              <a:lnSpc>
                <a:spcPct val="100000"/>
              </a:lnSpc>
              <a:spcBef>
                <a:spcPts val="0"/>
              </a:spcBef>
              <a:spcAft>
                <a:spcPts val="0"/>
              </a:spcAft>
            </a:pPr>
            <a:r>
              <a:rPr lang="en-US" sz="1400" dirty="0">
                <a:latin typeface="Lucida Console" panose="020B0609040504020204" pitchFamily="49" charset="0"/>
              </a:rPr>
              <a:t>      }</a:t>
            </a:r>
          </a:p>
          <a:p>
            <a:pPr>
              <a:lnSpc>
                <a:spcPct val="100000"/>
              </a:lnSpc>
              <a:spcBef>
                <a:spcPts val="0"/>
              </a:spcBef>
              <a:spcAft>
                <a:spcPts val="0"/>
              </a:spcAft>
            </a:pPr>
            <a:r>
              <a:rPr lang="en-US" sz="1400" dirty="0">
                <a:latin typeface="Lucida Console" panose="020B0609040504020204" pitchFamily="49" charset="0"/>
              </a:rPr>
              <a:t>      ++index;</a:t>
            </a:r>
          </a:p>
          <a:p>
            <a:pPr>
              <a:lnSpc>
                <a:spcPct val="100000"/>
              </a:lnSpc>
              <a:spcBef>
                <a:spcPts val="0"/>
              </a:spcBef>
              <a:spcAft>
                <a:spcPts val="0"/>
              </a:spcAft>
            </a:pPr>
            <a:r>
              <a:rPr lang="en-US" sz="1400" dirty="0">
                <a:latin typeface="Lucida Console" panose="020B0609040504020204" pitchFamily="49" charset="0"/>
              </a:rPr>
              <a:t>    }</a:t>
            </a:r>
          </a:p>
          <a:p>
            <a:pPr>
              <a:lnSpc>
                <a:spcPct val="100000"/>
              </a:lnSpc>
              <a:spcBef>
                <a:spcPts val="0"/>
              </a:spcBef>
              <a:spcAft>
                <a:spcPts val="0"/>
              </a:spcAft>
            </a:pPr>
            <a:r>
              <a:rPr lang="en-US" sz="1400" dirty="0">
                <a:latin typeface="Lucida Console" panose="020B0609040504020204" pitchFamily="49" charset="0"/>
              </a:rPr>
              <a:t>    visited |= (1 &lt;&lt; index);</a:t>
            </a:r>
          </a:p>
          <a:p>
            <a:pPr>
              <a:lnSpc>
                <a:spcPct val="100000"/>
              </a:lnSpc>
              <a:spcBef>
                <a:spcPts val="0"/>
              </a:spcBef>
              <a:spcAft>
                <a:spcPts val="0"/>
              </a:spcAft>
            </a:pPr>
            <a:r>
              <a:rPr lang="en-US" sz="1400" dirty="0">
                <a:latin typeface="Lucida Console" panose="020B0609040504020204" pitchFamily="49" charset="0"/>
              </a:rPr>
              <a:t>    return index;</a:t>
            </a:r>
          </a:p>
          <a:p>
            <a:pPr>
              <a:lnSpc>
                <a:spcPct val="100000"/>
              </a:lnSpc>
              <a:spcBef>
                <a:spcPts val="0"/>
              </a:spcBef>
              <a:spcAft>
                <a:spcPts val="0"/>
              </a:spcAft>
            </a:pPr>
            <a:r>
              <a:rPr lang="en-US" sz="1400" dirty="0">
                <a:latin typeface="Lucida Console" panose="020B0609040504020204" pitchFamily="49" charset="0"/>
              </a:rPr>
              <a:t>  }</a:t>
            </a:r>
          </a:p>
          <a:p>
            <a:pPr>
              <a:lnSpc>
                <a:spcPct val="100000"/>
              </a:lnSpc>
              <a:spcBef>
                <a:spcPts val="0"/>
              </a:spcBef>
              <a:spcAft>
                <a:spcPts val="0"/>
              </a:spcAft>
            </a:pPr>
            <a:r>
              <a:rPr lang="en-US" sz="1400" dirty="0">
                <a:latin typeface="Lucida Console" panose="020B0609040504020204" pitchFamily="49" charset="0"/>
              </a:rPr>
              <a:t>};</a:t>
            </a:r>
          </a:p>
          <a:p>
            <a:endParaRPr lang="en-US" dirty="0"/>
          </a:p>
        </p:txBody>
      </p:sp>
      <p:sp>
        <p:nvSpPr>
          <p:cNvPr id="4" name="Text Placeholder 3">
            <a:extLst>
              <a:ext uri="{FF2B5EF4-FFF2-40B4-BE49-F238E27FC236}">
                <a16:creationId xmlns:a16="http://schemas.microsoft.com/office/drawing/2014/main" id="{075E6E56-5620-4570-9EA0-257C747EFC44}"/>
              </a:ext>
            </a:extLst>
          </p:cNvPr>
          <p:cNvSpPr>
            <a:spLocks noGrp="1"/>
          </p:cNvSpPr>
          <p:nvPr>
            <p:ph type="body" sz="quarter" idx="10"/>
          </p:nvPr>
        </p:nvSpPr>
        <p:spPr/>
        <p:txBody>
          <a:bodyPr/>
          <a:lstStyle/>
          <a:p>
            <a:r>
              <a:rPr lang="en-US" dirty="0"/>
              <a:t>Helper code</a:t>
            </a:r>
          </a:p>
        </p:txBody>
      </p:sp>
      <p:cxnSp>
        <p:nvCxnSpPr>
          <p:cNvPr id="6" name="Straight Connector 5">
            <a:extLst>
              <a:ext uri="{FF2B5EF4-FFF2-40B4-BE49-F238E27FC236}">
                <a16:creationId xmlns:a16="http://schemas.microsoft.com/office/drawing/2014/main" id="{896DF633-39F6-486C-9BF1-2622068BCC79}"/>
              </a:ext>
            </a:extLst>
          </p:cNvPr>
          <p:cNvCxnSpPr>
            <a:cxnSpLocks/>
            <a:stCxn id="3" idx="0"/>
            <a:endCxn id="3" idx="2"/>
          </p:cNvCxnSpPr>
          <p:nvPr/>
        </p:nvCxnSpPr>
        <p:spPr>
          <a:xfrm>
            <a:off x="5486400" y="1850464"/>
            <a:ext cx="0" cy="3947532"/>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25594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B284-7D6E-4D32-9F27-04387616781D}"/>
              </a:ext>
            </a:extLst>
          </p:cNvPr>
          <p:cNvSpPr>
            <a:spLocks noGrp="1"/>
          </p:cNvSpPr>
          <p:nvPr>
            <p:ph type="title"/>
          </p:nvPr>
        </p:nvSpPr>
        <p:spPr/>
        <p:txBody>
          <a:bodyPr/>
          <a:lstStyle/>
          <a:p>
            <a:r>
              <a:rPr lang="en-US" dirty="0"/>
              <a:t>Traveling Salesman</a:t>
            </a:r>
          </a:p>
        </p:txBody>
      </p:sp>
      <p:sp>
        <p:nvSpPr>
          <p:cNvPr id="3" name="Content Placeholder 2">
            <a:extLst>
              <a:ext uri="{FF2B5EF4-FFF2-40B4-BE49-F238E27FC236}">
                <a16:creationId xmlns:a16="http://schemas.microsoft.com/office/drawing/2014/main" id="{19C8BDF9-5D42-4796-8F36-ED07A3FCE82D}"/>
              </a:ext>
            </a:extLst>
          </p:cNvPr>
          <p:cNvSpPr>
            <a:spLocks noGrp="1"/>
          </p:cNvSpPr>
          <p:nvPr>
            <p:ph idx="1"/>
          </p:nvPr>
        </p:nvSpPr>
        <p:spPr/>
        <p:txBody>
          <a:bodyPr/>
          <a:lstStyle/>
          <a:p>
            <a:pPr>
              <a:lnSpc>
                <a:spcPct val="100000"/>
              </a:lnSpc>
              <a:spcBef>
                <a:spcPts val="0"/>
              </a:spcBef>
              <a:spcAft>
                <a:spcPts val="0"/>
              </a:spcAft>
            </a:pPr>
            <a:r>
              <a:rPr lang="en-US" sz="1400" dirty="0" err="1">
                <a:latin typeface="Lucida Console" panose="020B0609040504020204" pitchFamily="49" charset="0"/>
              </a:rPr>
              <a:t>route_cost</a:t>
            </a:r>
            <a:r>
              <a:rPr lang="en-US" sz="1400" dirty="0">
                <a:latin typeface="Lucida Console" panose="020B0609040504020204" pitchFamily="49" charset="0"/>
              </a:rPr>
              <a:t> </a:t>
            </a:r>
            <a:r>
              <a:rPr lang="en-US" sz="1400" dirty="0" err="1">
                <a:latin typeface="Lucida Console" panose="020B0609040504020204" pitchFamily="49" charset="0"/>
              </a:rPr>
              <a:t>find_best_route</a:t>
            </a:r>
            <a:r>
              <a:rPr lang="en-US" sz="1400" dirty="0">
                <a:latin typeface="Lucida Console" panose="020B0609040504020204" pitchFamily="49" charset="0"/>
              </a:rPr>
              <a:t>(int const* distances, int N) {</a:t>
            </a:r>
          </a:p>
          <a:p>
            <a:pPr>
              <a:lnSpc>
                <a:spcPct val="100000"/>
              </a:lnSpc>
              <a:spcBef>
                <a:spcPts val="0"/>
              </a:spcBef>
              <a:spcAft>
                <a:spcPts val="0"/>
              </a:spcAft>
            </a:pPr>
            <a:r>
              <a:rPr lang="en-US" sz="1400" dirty="0">
                <a:latin typeface="Lucida Console" panose="020B0609040504020204" pitchFamily="49" charset="0"/>
              </a:rPr>
              <a:t>  </a:t>
            </a:r>
            <a:r>
              <a:rPr lang="en-US" sz="1400" dirty="0">
                <a:solidFill>
                  <a:srgbClr val="FF0000"/>
                </a:solidFill>
                <a:latin typeface="Lucida Console" panose="020B0609040504020204" pitchFamily="49" charset="0"/>
              </a:rPr>
              <a:t>long </a:t>
            </a:r>
            <a:r>
              <a:rPr lang="en-US" sz="1400" dirty="0" err="1">
                <a:solidFill>
                  <a:srgbClr val="FF0000"/>
                </a:solidFill>
                <a:latin typeface="Lucida Console" panose="020B0609040504020204" pitchFamily="49" charset="0"/>
              </a:rPr>
              <a:t>num_routes</a:t>
            </a:r>
            <a:r>
              <a:rPr lang="en-US" sz="1400" dirty="0">
                <a:solidFill>
                  <a:srgbClr val="FF0000"/>
                </a:solidFill>
                <a:latin typeface="Lucida Console" panose="020B0609040504020204" pitchFamily="49" charset="0"/>
              </a:rPr>
              <a:t> = factorial(N);</a:t>
            </a:r>
          </a:p>
          <a:p>
            <a:pPr>
              <a:lnSpc>
                <a:spcPct val="100000"/>
              </a:lnSpc>
              <a:spcBef>
                <a:spcPts val="0"/>
              </a:spcBef>
              <a:spcAft>
                <a:spcPts val="0"/>
              </a:spcAft>
            </a:pPr>
            <a:r>
              <a:rPr lang="en-US" sz="1400" dirty="0">
                <a:latin typeface="Lucida Console" panose="020B0609040504020204" pitchFamily="49" charset="0"/>
              </a:rPr>
              <a:t>  </a:t>
            </a:r>
            <a:r>
              <a:rPr lang="en-US" sz="1400" dirty="0" err="1">
                <a:latin typeface="Lucida Console" panose="020B0609040504020204" pitchFamily="49" charset="0"/>
              </a:rPr>
              <a:t>route_cost</a:t>
            </a:r>
            <a:r>
              <a:rPr lang="en-US" sz="1400" dirty="0">
                <a:latin typeface="Lucida Console" panose="020B0609040504020204" pitchFamily="49" charset="0"/>
              </a:rPr>
              <a:t> </a:t>
            </a:r>
            <a:r>
              <a:rPr lang="en-US" sz="1400" dirty="0" err="1">
                <a:latin typeface="Lucida Console" panose="020B0609040504020204" pitchFamily="49" charset="0"/>
              </a:rPr>
              <a:t>best_route</a:t>
            </a:r>
            <a:r>
              <a:rPr lang="en-US" sz="1400" dirty="0">
                <a:latin typeface="Lucida Console" panose="020B0609040504020204" pitchFamily="49" charset="0"/>
              </a:rPr>
              <a:t>;</a:t>
            </a:r>
          </a:p>
          <a:p>
            <a:pPr>
              <a:lnSpc>
                <a:spcPct val="100000"/>
              </a:lnSpc>
              <a:spcBef>
                <a:spcPts val="0"/>
              </a:spcBef>
              <a:spcAft>
                <a:spcPts val="0"/>
              </a:spcAft>
            </a:pPr>
            <a:r>
              <a:rPr lang="en-US" sz="1400" dirty="0">
                <a:latin typeface="Lucida Console" panose="020B0609040504020204" pitchFamily="49" charset="0"/>
              </a:rPr>
              <a:t>  </a:t>
            </a:r>
            <a:r>
              <a:rPr lang="en-US" sz="1400" dirty="0">
                <a:solidFill>
                  <a:srgbClr val="FF0000"/>
                </a:solidFill>
                <a:latin typeface="Lucida Console" panose="020B0609040504020204" pitchFamily="49" charset="0"/>
              </a:rPr>
              <a:t>for (long </a:t>
            </a:r>
            <a:r>
              <a:rPr lang="en-US" sz="1400" dirty="0" err="1">
                <a:solidFill>
                  <a:srgbClr val="FF0000"/>
                </a:solidFill>
                <a:latin typeface="Lucida Console" panose="020B0609040504020204" pitchFamily="49" charset="0"/>
              </a:rPr>
              <a:t>i</a:t>
            </a:r>
            <a:r>
              <a:rPr lang="en-US" sz="1400" dirty="0">
                <a:solidFill>
                  <a:srgbClr val="FF0000"/>
                </a:solidFill>
                <a:latin typeface="Lucida Console" panose="020B0609040504020204" pitchFamily="49" charset="0"/>
              </a:rPr>
              <a:t> = 0; </a:t>
            </a:r>
            <a:r>
              <a:rPr lang="en-US" sz="1400" dirty="0" err="1">
                <a:solidFill>
                  <a:srgbClr val="FF0000"/>
                </a:solidFill>
                <a:latin typeface="Lucida Console" panose="020B0609040504020204" pitchFamily="49" charset="0"/>
              </a:rPr>
              <a:t>i</a:t>
            </a:r>
            <a:r>
              <a:rPr lang="en-US" sz="1400" dirty="0">
                <a:solidFill>
                  <a:srgbClr val="FF0000"/>
                </a:solidFill>
                <a:latin typeface="Lucida Console" panose="020B0609040504020204" pitchFamily="49" charset="0"/>
              </a:rPr>
              <a:t> &lt; </a:t>
            </a:r>
            <a:r>
              <a:rPr lang="en-US" sz="1400" dirty="0" err="1">
                <a:solidFill>
                  <a:srgbClr val="FF0000"/>
                </a:solidFill>
                <a:latin typeface="Lucida Console" panose="020B0609040504020204" pitchFamily="49" charset="0"/>
              </a:rPr>
              <a:t>num_routes</a:t>
            </a:r>
            <a:r>
              <a:rPr lang="en-US" sz="1400" dirty="0">
                <a:solidFill>
                  <a:srgbClr val="FF0000"/>
                </a:solidFill>
                <a:latin typeface="Lucida Console" panose="020B0609040504020204" pitchFamily="49" charset="0"/>
              </a:rPr>
              <a:t>; ++</a:t>
            </a:r>
            <a:r>
              <a:rPr lang="en-US" sz="1400" dirty="0" err="1">
                <a:solidFill>
                  <a:srgbClr val="FF0000"/>
                </a:solidFill>
                <a:latin typeface="Lucida Console" panose="020B0609040504020204" pitchFamily="49" charset="0"/>
              </a:rPr>
              <a:t>i</a:t>
            </a:r>
            <a:r>
              <a:rPr lang="en-US" sz="1400" dirty="0">
                <a:solidFill>
                  <a:srgbClr val="FF0000"/>
                </a:solidFill>
                <a:latin typeface="Lucida Console" panose="020B0609040504020204" pitchFamily="49" charset="0"/>
              </a:rPr>
              <a:t>)</a:t>
            </a:r>
            <a:r>
              <a:rPr lang="en-US" sz="1400" dirty="0">
                <a:latin typeface="Lucida Console" panose="020B0609040504020204" pitchFamily="49" charset="0"/>
              </a:rPr>
              <a:t> {</a:t>
            </a:r>
          </a:p>
          <a:p>
            <a:pPr>
              <a:lnSpc>
                <a:spcPct val="100000"/>
              </a:lnSpc>
              <a:spcBef>
                <a:spcPts val="0"/>
              </a:spcBef>
              <a:spcAft>
                <a:spcPts val="0"/>
              </a:spcAft>
            </a:pPr>
            <a:r>
              <a:rPr lang="en-US" sz="1400" dirty="0">
                <a:latin typeface="Lucida Console" panose="020B0609040504020204" pitchFamily="49" charset="0"/>
              </a:rPr>
              <a:t>    int cost = 0;</a:t>
            </a:r>
          </a:p>
          <a:p>
            <a:pPr>
              <a:lnSpc>
                <a:spcPct val="100000"/>
              </a:lnSpc>
              <a:spcBef>
                <a:spcPts val="0"/>
              </a:spcBef>
              <a:spcAft>
                <a:spcPts val="0"/>
              </a:spcAft>
            </a:pPr>
            <a:r>
              <a:rPr lang="en-US" sz="1400" dirty="0">
                <a:latin typeface="Lucida Console" panose="020B0609040504020204" pitchFamily="49" charset="0"/>
              </a:rPr>
              <a:t>    </a:t>
            </a:r>
            <a:r>
              <a:rPr lang="en-US" sz="1400" dirty="0" err="1">
                <a:latin typeface="Lucida Console" panose="020B0609040504020204" pitchFamily="49" charset="0"/>
              </a:rPr>
              <a:t>route_iterator</a:t>
            </a:r>
            <a:r>
              <a:rPr lang="en-US" sz="1400" dirty="0">
                <a:latin typeface="Lucida Console" panose="020B0609040504020204" pitchFamily="49" charset="0"/>
              </a:rPr>
              <a:t> it(</a:t>
            </a:r>
            <a:r>
              <a:rPr lang="en-US" sz="1400" dirty="0" err="1">
                <a:latin typeface="Lucida Console" panose="020B0609040504020204" pitchFamily="49" charset="0"/>
              </a:rPr>
              <a:t>i</a:t>
            </a:r>
            <a:r>
              <a:rPr lang="en-US" sz="1400" dirty="0">
                <a:latin typeface="Lucida Console" panose="020B0609040504020204" pitchFamily="49" charset="0"/>
              </a:rPr>
              <a:t>, N);</a:t>
            </a:r>
          </a:p>
          <a:p>
            <a:pPr>
              <a:lnSpc>
                <a:spcPct val="100000"/>
              </a:lnSpc>
              <a:spcBef>
                <a:spcPts val="0"/>
              </a:spcBef>
              <a:spcAft>
                <a:spcPts val="0"/>
              </a:spcAft>
            </a:pPr>
            <a:r>
              <a:rPr lang="en-US" sz="1400" dirty="0">
                <a:latin typeface="Lucida Console" panose="020B0609040504020204" pitchFamily="49" charset="0"/>
              </a:rPr>
              <a:t>    int from = </a:t>
            </a:r>
            <a:r>
              <a:rPr lang="en-US" sz="1400" dirty="0" err="1">
                <a:latin typeface="Lucida Console" panose="020B0609040504020204" pitchFamily="49" charset="0"/>
              </a:rPr>
              <a:t>it.first</a:t>
            </a:r>
            <a:r>
              <a:rPr lang="en-US" sz="1400" dirty="0">
                <a:latin typeface="Lucida Console" panose="020B0609040504020204" pitchFamily="49" charset="0"/>
              </a:rPr>
              <a:t>();</a:t>
            </a:r>
          </a:p>
          <a:p>
            <a:pPr>
              <a:lnSpc>
                <a:spcPct val="100000"/>
              </a:lnSpc>
              <a:spcBef>
                <a:spcPts val="0"/>
              </a:spcBef>
              <a:spcAft>
                <a:spcPts val="0"/>
              </a:spcAft>
            </a:pPr>
            <a:r>
              <a:rPr lang="en-US" sz="1400" dirty="0">
                <a:latin typeface="Lucida Console" panose="020B0609040504020204" pitchFamily="49" charset="0"/>
              </a:rPr>
              <a:t>    while (!</a:t>
            </a:r>
            <a:r>
              <a:rPr lang="en-US" sz="1400" dirty="0" err="1">
                <a:latin typeface="Lucida Console" panose="020B0609040504020204" pitchFamily="49" charset="0"/>
              </a:rPr>
              <a:t>it.done</a:t>
            </a:r>
            <a:r>
              <a:rPr lang="en-US" sz="1400" dirty="0">
                <a:latin typeface="Lucida Console" panose="020B0609040504020204" pitchFamily="49" charset="0"/>
              </a:rPr>
              <a:t>()) {</a:t>
            </a:r>
          </a:p>
          <a:p>
            <a:pPr>
              <a:lnSpc>
                <a:spcPct val="100000"/>
              </a:lnSpc>
              <a:spcBef>
                <a:spcPts val="0"/>
              </a:spcBef>
              <a:spcAft>
                <a:spcPts val="0"/>
              </a:spcAft>
            </a:pPr>
            <a:r>
              <a:rPr lang="en-US" sz="1400" dirty="0">
                <a:latin typeface="Lucida Console" panose="020B0609040504020204" pitchFamily="49" charset="0"/>
              </a:rPr>
              <a:t>      int to = </a:t>
            </a:r>
            <a:r>
              <a:rPr lang="en-US" sz="1400" dirty="0" err="1">
                <a:latin typeface="Lucida Console" panose="020B0609040504020204" pitchFamily="49" charset="0"/>
              </a:rPr>
              <a:t>it.next</a:t>
            </a:r>
            <a:r>
              <a:rPr lang="en-US" sz="1400" dirty="0">
                <a:latin typeface="Lucida Console" panose="020B0609040504020204" pitchFamily="49" charset="0"/>
              </a:rPr>
              <a:t>();</a:t>
            </a:r>
          </a:p>
          <a:p>
            <a:pPr>
              <a:lnSpc>
                <a:spcPct val="100000"/>
              </a:lnSpc>
              <a:spcBef>
                <a:spcPts val="0"/>
              </a:spcBef>
              <a:spcAft>
                <a:spcPts val="0"/>
              </a:spcAft>
            </a:pPr>
            <a:r>
              <a:rPr lang="en-US" sz="1400" dirty="0">
                <a:latin typeface="Lucida Console" panose="020B0609040504020204" pitchFamily="49" charset="0"/>
              </a:rPr>
              <a:t>      cost += distances[from*N + to];</a:t>
            </a:r>
          </a:p>
          <a:p>
            <a:pPr>
              <a:lnSpc>
                <a:spcPct val="100000"/>
              </a:lnSpc>
              <a:spcBef>
                <a:spcPts val="0"/>
              </a:spcBef>
              <a:spcAft>
                <a:spcPts val="0"/>
              </a:spcAft>
            </a:pPr>
            <a:r>
              <a:rPr lang="en-US" sz="1400" dirty="0">
                <a:latin typeface="Lucida Console" panose="020B0609040504020204" pitchFamily="49" charset="0"/>
              </a:rPr>
              <a:t>      from = to;</a:t>
            </a:r>
          </a:p>
          <a:p>
            <a:pPr>
              <a:lnSpc>
                <a:spcPct val="100000"/>
              </a:lnSpc>
              <a:spcBef>
                <a:spcPts val="0"/>
              </a:spcBef>
              <a:spcAft>
                <a:spcPts val="0"/>
              </a:spcAft>
            </a:pPr>
            <a:r>
              <a:rPr lang="en-US" sz="1400" dirty="0">
                <a:latin typeface="Lucida Console" panose="020B0609040504020204" pitchFamily="49" charset="0"/>
              </a:rPr>
              <a:t>    }</a:t>
            </a:r>
          </a:p>
          <a:p>
            <a:pPr>
              <a:lnSpc>
                <a:spcPct val="100000"/>
              </a:lnSpc>
              <a:spcBef>
                <a:spcPts val="0"/>
              </a:spcBef>
              <a:spcAft>
                <a:spcPts val="0"/>
              </a:spcAft>
            </a:pPr>
            <a:r>
              <a:rPr lang="en-US" sz="1400" dirty="0">
                <a:latin typeface="Lucida Console" panose="020B0609040504020204" pitchFamily="49" charset="0"/>
              </a:rPr>
              <a:t>    </a:t>
            </a:r>
            <a:r>
              <a:rPr lang="en-US" sz="1400" dirty="0" err="1">
                <a:latin typeface="Lucida Console" panose="020B0609040504020204" pitchFamily="49" charset="0"/>
              </a:rPr>
              <a:t>best_route</a:t>
            </a:r>
            <a:r>
              <a:rPr lang="en-US" sz="1400" dirty="0">
                <a:latin typeface="Lucida Console" panose="020B0609040504020204" pitchFamily="49" charset="0"/>
              </a:rPr>
              <a:t> = </a:t>
            </a:r>
            <a:r>
              <a:rPr lang="en-US" sz="1400" dirty="0" err="1">
                <a:latin typeface="Lucida Console" panose="020B0609040504020204" pitchFamily="49" charset="0"/>
              </a:rPr>
              <a:t>route_cost</a:t>
            </a:r>
            <a:r>
              <a:rPr lang="en-US" sz="1400" dirty="0">
                <a:latin typeface="Lucida Console" panose="020B0609040504020204" pitchFamily="49" charset="0"/>
              </a:rPr>
              <a:t>::</a:t>
            </a:r>
            <a:r>
              <a:rPr lang="en-US" sz="1400" dirty="0" err="1">
                <a:latin typeface="Lucida Console" panose="020B0609040504020204" pitchFamily="49" charset="0"/>
              </a:rPr>
              <a:t>minf</a:t>
            </a:r>
            <a:r>
              <a:rPr lang="en-US" sz="1400" dirty="0">
                <a:latin typeface="Lucida Console" panose="020B0609040504020204" pitchFamily="49" charset="0"/>
              </a:rPr>
              <a:t>(</a:t>
            </a:r>
            <a:r>
              <a:rPr lang="en-US" sz="1400" dirty="0" err="1">
                <a:latin typeface="Lucida Console" panose="020B0609040504020204" pitchFamily="49" charset="0"/>
              </a:rPr>
              <a:t>best_route</a:t>
            </a:r>
            <a:r>
              <a:rPr lang="en-US" sz="1400" dirty="0">
                <a:latin typeface="Lucida Console" panose="020B0609040504020204" pitchFamily="49" charset="0"/>
              </a:rPr>
              <a:t>, </a:t>
            </a:r>
            <a:r>
              <a:rPr lang="en-US" sz="1400" dirty="0" err="1">
                <a:latin typeface="Lucida Console" panose="020B0609040504020204" pitchFamily="49" charset="0"/>
              </a:rPr>
              <a:t>route_cost</a:t>
            </a:r>
            <a:r>
              <a:rPr lang="en-US" sz="1400" dirty="0">
                <a:latin typeface="Lucida Console" panose="020B0609040504020204" pitchFamily="49" charset="0"/>
              </a:rPr>
              <a:t>(</a:t>
            </a:r>
            <a:r>
              <a:rPr lang="en-US" sz="1400" dirty="0" err="1">
                <a:latin typeface="Lucida Console" panose="020B0609040504020204" pitchFamily="49" charset="0"/>
              </a:rPr>
              <a:t>i</a:t>
            </a:r>
            <a:r>
              <a:rPr lang="en-US" sz="1400" dirty="0">
                <a:latin typeface="Lucida Console" panose="020B0609040504020204" pitchFamily="49" charset="0"/>
              </a:rPr>
              <a:t>, cost));</a:t>
            </a:r>
          </a:p>
          <a:p>
            <a:pPr>
              <a:lnSpc>
                <a:spcPct val="100000"/>
              </a:lnSpc>
              <a:spcBef>
                <a:spcPts val="0"/>
              </a:spcBef>
              <a:spcAft>
                <a:spcPts val="0"/>
              </a:spcAft>
            </a:pPr>
            <a:r>
              <a:rPr lang="en-US" sz="1400" dirty="0">
                <a:latin typeface="Lucida Console" panose="020B0609040504020204" pitchFamily="49" charset="0"/>
              </a:rPr>
              <a:t>  }</a:t>
            </a:r>
          </a:p>
          <a:p>
            <a:pPr>
              <a:lnSpc>
                <a:spcPct val="100000"/>
              </a:lnSpc>
              <a:spcBef>
                <a:spcPts val="0"/>
              </a:spcBef>
              <a:spcAft>
                <a:spcPts val="0"/>
              </a:spcAft>
            </a:pPr>
            <a:r>
              <a:rPr lang="en-US" sz="1400" dirty="0">
                <a:latin typeface="Lucida Console" panose="020B0609040504020204" pitchFamily="49" charset="0"/>
              </a:rPr>
              <a:t>  return </a:t>
            </a:r>
            <a:r>
              <a:rPr lang="en-US" sz="1400" dirty="0" err="1">
                <a:latin typeface="Lucida Console" panose="020B0609040504020204" pitchFamily="49" charset="0"/>
              </a:rPr>
              <a:t>best_route</a:t>
            </a:r>
            <a:r>
              <a:rPr lang="en-US" sz="1400" dirty="0">
                <a:latin typeface="Lucida Console" panose="020B0609040504020204" pitchFamily="49" charset="0"/>
              </a:rPr>
              <a:t>;</a:t>
            </a:r>
          </a:p>
          <a:p>
            <a:pPr>
              <a:lnSpc>
                <a:spcPct val="100000"/>
              </a:lnSpc>
              <a:spcBef>
                <a:spcPts val="0"/>
              </a:spcBef>
              <a:spcAft>
                <a:spcPts val="0"/>
              </a:spcAft>
            </a:pPr>
            <a:r>
              <a:rPr lang="en-US" sz="1400" dirty="0">
                <a:latin typeface="Lucida Console" panose="020B0609040504020204" pitchFamily="49" charset="0"/>
              </a:rPr>
              <a:t>}</a:t>
            </a:r>
          </a:p>
          <a:p>
            <a:endParaRPr lang="en-US" dirty="0"/>
          </a:p>
        </p:txBody>
      </p:sp>
      <p:sp>
        <p:nvSpPr>
          <p:cNvPr id="4" name="Text Placeholder 3">
            <a:extLst>
              <a:ext uri="{FF2B5EF4-FFF2-40B4-BE49-F238E27FC236}">
                <a16:creationId xmlns:a16="http://schemas.microsoft.com/office/drawing/2014/main" id="{075E6E56-5620-4570-9EA0-257C747EFC44}"/>
              </a:ext>
            </a:extLst>
          </p:cNvPr>
          <p:cNvSpPr>
            <a:spLocks noGrp="1"/>
          </p:cNvSpPr>
          <p:nvPr>
            <p:ph type="body" sz="quarter" idx="10"/>
          </p:nvPr>
        </p:nvSpPr>
        <p:spPr/>
        <p:txBody>
          <a:bodyPr/>
          <a:lstStyle/>
          <a:p>
            <a:r>
              <a:rPr lang="en-US" dirty="0"/>
              <a:t>Sequential code</a:t>
            </a:r>
          </a:p>
        </p:txBody>
      </p:sp>
    </p:spTree>
    <p:extLst>
      <p:ext uri="{BB962C8B-B14F-4D97-AF65-F5344CB8AC3E}">
        <p14:creationId xmlns:p14="http://schemas.microsoft.com/office/powerpoint/2010/main" val="2825414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3A8E1-822A-4AE6-B14F-7404DEE5DD6F}"/>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0F8BD7E-910F-47D8-8B5B-1CF2CD638E4B}"/>
              </a:ext>
            </a:extLst>
          </p:cNvPr>
          <p:cNvSpPr>
            <a:spLocks noGrp="1"/>
          </p:cNvSpPr>
          <p:nvPr>
            <p:ph idx="1"/>
          </p:nvPr>
        </p:nvSpPr>
        <p:spPr/>
        <p:txBody>
          <a:bodyPr/>
          <a:lstStyle/>
          <a:p>
            <a:r>
              <a:rPr lang="en-US" dirty="0"/>
              <a:t>Most code cannot be effectively parallelized</a:t>
            </a:r>
          </a:p>
          <a:p>
            <a:pPr lvl="1"/>
            <a:r>
              <a:rPr lang="en-US" dirty="0"/>
              <a:t>Looking for code that repeatedly does the same computations on different data</a:t>
            </a:r>
          </a:p>
          <a:p>
            <a:r>
              <a:rPr lang="en-US" dirty="0"/>
              <a:t>Need GPU or multicore CPU</a:t>
            </a:r>
          </a:p>
        </p:txBody>
      </p:sp>
      <p:sp>
        <p:nvSpPr>
          <p:cNvPr id="4" name="Text Placeholder 3">
            <a:extLst>
              <a:ext uri="{FF2B5EF4-FFF2-40B4-BE49-F238E27FC236}">
                <a16:creationId xmlns:a16="http://schemas.microsoft.com/office/drawing/2014/main" id="{758C28F4-980E-4302-8A45-E30E29C71392}"/>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697228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B284-7D6E-4D32-9F27-04387616781D}"/>
              </a:ext>
            </a:extLst>
          </p:cNvPr>
          <p:cNvSpPr>
            <a:spLocks noGrp="1"/>
          </p:cNvSpPr>
          <p:nvPr>
            <p:ph type="title"/>
          </p:nvPr>
        </p:nvSpPr>
        <p:spPr/>
        <p:txBody>
          <a:bodyPr/>
          <a:lstStyle/>
          <a:p>
            <a:r>
              <a:rPr lang="en-US" dirty="0"/>
              <a:t>Traveling Salesman</a:t>
            </a:r>
          </a:p>
        </p:txBody>
      </p:sp>
      <p:sp>
        <p:nvSpPr>
          <p:cNvPr id="3" name="Content Placeholder 2">
            <a:extLst>
              <a:ext uri="{FF2B5EF4-FFF2-40B4-BE49-F238E27FC236}">
                <a16:creationId xmlns:a16="http://schemas.microsoft.com/office/drawing/2014/main" id="{19C8BDF9-5D42-4796-8F36-ED07A3FCE82D}"/>
              </a:ext>
            </a:extLst>
          </p:cNvPr>
          <p:cNvSpPr>
            <a:spLocks noGrp="1"/>
          </p:cNvSpPr>
          <p:nvPr>
            <p:ph idx="1"/>
          </p:nvPr>
        </p:nvSpPr>
        <p:spPr/>
        <p:txBody>
          <a:bodyPr/>
          <a:lstStyle/>
          <a:p>
            <a:pPr>
              <a:lnSpc>
                <a:spcPct val="100000"/>
              </a:lnSpc>
              <a:spcBef>
                <a:spcPts val="0"/>
              </a:spcBef>
              <a:spcAft>
                <a:spcPts val="0"/>
              </a:spcAft>
            </a:pPr>
            <a:r>
              <a:rPr lang="en-US" sz="1400" dirty="0" err="1">
                <a:latin typeface="Lucida Console" panose="020B0609040504020204" pitchFamily="49" charset="0"/>
              </a:rPr>
              <a:t>route_cost</a:t>
            </a:r>
            <a:r>
              <a:rPr lang="en-US" sz="1400" dirty="0">
                <a:latin typeface="Lucida Console" panose="020B0609040504020204" pitchFamily="49" charset="0"/>
              </a:rPr>
              <a:t> </a:t>
            </a:r>
            <a:r>
              <a:rPr lang="en-US" sz="1400" dirty="0" err="1">
                <a:latin typeface="Lucida Console" panose="020B0609040504020204" pitchFamily="49" charset="0"/>
              </a:rPr>
              <a:t>find_best_route</a:t>
            </a:r>
            <a:r>
              <a:rPr lang="en-US" sz="1400" dirty="0">
                <a:latin typeface="Lucida Console" panose="020B0609040504020204" pitchFamily="49" charset="0"/>
              </a:rPr>
              <a:t>(int const* distances, int N) {</a:t>
            </a:r>
          </a:p>
          <a:p>
            <a:pPr>
              <a:lnSpc>
                <a:spcPct val="100000"/>
              </a:lnSpc>
              <a:spcBef>
                <a:spcPts val="0"/>
              </a:spcBef>
              <a:spcAft>
                <a:spcPts val="0"/>
              </a:spcAft>
            </a:pPr>
            <a:r>
              <a:rPr lang="en-US" sz="1400" dirty="0">
                <a:latin typeface="Lucida Console" panose="020B0609040504020204" pitchFamily="49" charset="0"/>
              </a:rPr>
              <a:t>  long </a:t>
            </a:r>
            <a:r>
              <a:rPr lang="en-US" sz="1400" dirty="0" err="1">
                <a:latin typeface="Lucida Console" panose="020B0609040504020204" pitchFamily="49" charset="0"/>
              </a:rPr>
              <a:t>num_routes</a:t>
            </a:r>
            <a:r>
              <a:rPr lang="en-US" sz="1400" dirty="0">
                <a:latin typeface="Lucida Console" panose="020B0609040504020204" pitchFamily="49" charset="0"/>
              </a:rPr>
              <a:t> = factorial(N);</a:t>
            </a:r>
          </a:p>
          <a:p>
            <a:pPr>
              <a:lnSpc>
                <a:spcPct val="100000"/>
              </a:lnSpc>
              <a:spcBef>
                <a:spcPts val="0"/>
              </a:spcBef>
              <a:spcAft>
                <a:spcPts val="0"/>
              </a:spcAft>
            </a:pPr>
            <a:r>
              <a:rPr lang="en-US" sz="1400" dirty="0">
                <a:latin typeface="Lucida Console" panose="020B0609040504020204" pitchFamily="49" charset="0"/>
              </a:rPr>
              <a:t>  </a:t>
            </a:r>
            <a:r>
              <a:rPr lang="en-US" sz="1400" dirty="0" err="1">
                <a:latin typeface="Lucida Console" panose="020B0609040504020204" pitchFamily="49" charset="0"/>
              </a:rPr>
              <a:t>route_cost</a:t>
            </a:r>
            <a:r>
              <a:rPr lang="en-US" sz="1400" dirty="0">
                <a:latin typeface="Lucida Console" panose="020B0609040504020204" pitchFamily="49" charset="0"/>
              </a:rPr>
              <a:t> </a:t>
            </a:r>
            <a:r>
              <a:rPr lang="en-US" sz="1400" dirty="0" err="1">
                <a:latin typeface="Lucida Console" panose="020B0609040504020204" pitchFamily="49" charset="0"/>
              </a:rPr>
              <a:t>best_route</a:t>
            </a:r>
            <a:r>
              <a:rPr lang="en-US" sz="1400" dirty="0">
                <a:latin typeface="Lucida Console" panose="020B0609040504020204" pitchFamily="49" charset="0"/>
              </a:rPr>
              <a:t>;</a:t>
            </a:r>
          </a:p>
          <a:p>
            <a:pPr>
              <a:lnSpc>
                <a:spcPct val="100000"/>
              </a:lnSpc>
              <a:spcBef>
                <a:spcPts val="0"/>
              </a:spcBef>
              <a:spcAft>
                <a:spcPts val="0"/>
              </a:spcAft>
            </a:pPr>
            <a:r>
              <a:rPr lang="en-US" sz="1400" dirty="0">
                <a:latin typeface="Lucida Console" panose="020B0609040504020204" pitchFamily="49" charset="0"/>
              </a:rPr>
              <a:t>  for (long </a:t>
            </a:r>
            <a:r>
              <a:rPr lang="en-US" sz="1400" dirty="0" err="1">
                <a:latin typeface="Lucida Console" panose="020B0609040504020204" pitchFamily="49" charset="0"/>
              </a:rPr>
              <a:t>i</a:t>
            </a:r>
            <a:r>
              <a:rPr lang="en-US" sz="1400" dirty="0">
                <a:latin typeface="Lucida Console" panose="020B0609040504020204" pitchFamily="49" charset="0"/>
              </a:rPr>
              <a:t> = 0; </a:t>
            </a:r>
            <a:r>
              <a:rPr lang="en-US" sz="1400" dirty="0" err="1">
                <a:latin typeface="Lucida Console" panose="020B0609040504020204" pitchFamily="49" charset="0"/>
              </a:rPr>
              <a:t>i</a:t>
            </a:r>
            <a:r>
              <a:rPr lang="en-US" sz="1400" dirty="0">
                <a:latin typeface="Lucida Console" panose="020B0609040504020204" pitchFamily="49" charset="0"/>
              </a:rPr>
              <a:t> &lt; </a:t>
            </a:r>
            <a:r>
              <a:rPr lang="en-US" sz="1400" dirty="0" err="1">
                <a:latin typeface="Lucida Console" panose="020B0609040504020204" pitchFamily="49" charset="0"/>
              </a:rPr>
              <a:t>num_routes</a:t>
            </a:r>
            <a:r>
              <a:rPr lang="en-US" sz="1400" dirty="0">
                <a:latin typeface="Lucida Console" panose="020B0609040504020204" pitchFamily="49" charset="0"/>
              </a:rPr>
              <a:t>; ++</a:t>
            </a:r>
            <a:r>
              <a:rPr lang="en-US" sz="1400" dirty="0" err="1">
                <a:latin typeface="Lucida Console" panose="020B0609040504020204" pitchFamily="49" charset="0"/>
              </a:rPr>
              <a:t>i</a:t>
            </a:r>
            <a:r>
              <a:rPr lang="en-US" sz="1400" dirty="0">
                <a:latin typeface="Lucida Console" panose="020B0609040504020204" pitchFamily="49" charset="0"/>
              </a:rPr>
              <a:t>) {</a:t>
            </a:r>
          </a:p>
          <a:p>
            <a:pPr>
              <a:lnSpc>
                <a:spcPct val="100000"/>
              </a:lnSpc>
              <a:spcBef>
                <a:spcPts val="0"/>
              </a:spcBef>
              <a:spcAft>
                <a:spcPts val="0"/>
              </a:spcAft>
            </a:pPr>
            <a:r>
              <a:rPr lang="en-US" sz="1400" dirty="0">
                <a:latin typeface="Lucida Console" panose="020B0609040504020204" pitchFamily="49" charset="0"/>
              </a:rPr>
              <a:t>    int cost = 0;</a:t>
            </a:r>
          </a:p>
          <a:p>
            <a:pPr>
              <a:lnSpc>
                <a:spcPct val="100000"/>
              </a:lnSpc>
              <a:spcBef>
                <a:spcPts val="0"/>
              </a:spcBef>
              <a:spcAft>
                <a:spcPts val="0"/>
              </a:spcAft>
            </a:pPr>
            <a:r>
              <a:rPr lang="en-US" sz="1400" dirty="0">
                <a:latin typeface="Lucida Console" panose="020B0609040504020204" pitchFamily="49" charset="0"/>
              </a:rPr>
              <a:t>    </a:t>
            </a:r>
            <a:r>
              <a:rPr lang="en-US" sz="1400" dirty="0" err="1">
                <a:solidFill>
                  <a:srgbClr val="FF0000"/>
                </a:solidFill>
                <a:latin typeface="Lucida Console" panose="020B0609040504020204" pitchFamily="49" charset="0"/>
              </a:rPr>
              <a:t>route_iterator</a:t>
            </a:r>
            <a:r>
              <a:rPr lang="en-US" sz="1400" dirty="0">
                <a:solidFill>
                  <a:srgbClr val="FF0000"/>
                </a:solidFill>
                <a:latin typeface="Lucida Console" panose="020B0609040504020204" pitchFamily="49" charset="0"/>
              </a:rPr>
              <a:t> it(</a:t>
            </a:r>
            <a:r>
              <a:rPr lang="en-US" sz="1400" dirty="0" err="1">
                <a:solidFill>
                  <a:srgbClr val="FF0000"/>
                </a:solidFill>
                <a:latin typeface="Lucida Console" panose="020B0609040504020204" pitchFamily="49" charset="0"/>
              </a:rPr>
              <a:t>i</a:t>
            </a:r>
            <a:r>
              <a:rPr lang="en-US" sz="1400" dirty="0">
                <a:solidFill>
                  <a:srgbClr val="FF0000"/>
                </a:solidFill>
                <a:latin typeface="Lucida Console" panose="020B0609040504020204" pitchFamily="49" charset="0"/>
              </a:rPr>
              <a:t>, N);</a:t>
            </a:r>
          </a:p>
          <a:p>
            <a:pPr>
              <a:lnSpc>
                <a:spcPct val="100000"/>
              </a:lnSpc>
              <a:spcBef>
                <a:spcPts val="0"/>
              </a:spcBef>
              <a:spcAft>
                <a:spcPts val="0"/>
              </a:spcAft>
            </a:pPr>
            <a:r>
              <a:rPr lang="en-US" sz="1400" dirty="0">
                <a:solidFill>
                  <a:srgbClr val="FF0000"/>
                </a:solidFill>
                <a:latin typeface="Lucida Console" panose="020B0609040504020204" pitchFamily="49" charset="0"/>
              </a:rPr>
              <a:t>    int from = </a:t>
            </a:r>
            <a:r>
              <a:rPr lang="en-US" sz="1400" dirty="0" err="1">
                <a:solidFill>
                  <a:srgbClr val="FF0000"/>
                </a:solidFill>
                <a:latin typeface="Lucida Console" panose="020B0609040504020204" pitchFamily="49" charset="0"/>
              </a:rPr>
              <a:t>it.first</a:t>
            </a:r>
            <a:r>
              <a:rPr lang="en-US" sz="1400" dirty="0">
                <a:solidFill>
                  <a:srgbClr val="FF0000"/>
                </a:solidFill>
                <a:latin typeface="Lucida Console" panose="020B0609040504020204" pitchFamily="49" charset="0"/>
              </a:rPr>
              <a:t>();</a:t>
            </a:r>
          </a:p>
          <a:p>
            <a:pPr>
              <a:lnSpc>
                <a:spcPct val="100000"/>
              </a:lnSpc>
              <a:spcBef>
                <a:spcPts val="0"/>
              </a:spcBef>
              <a:spcAft>
                <a:spcPts val="0"/>
              </a:spcAft>
            </a:pPr>
            <a:r>
              <a:rPr lang="en-US" sz="1400" dirty="0">
                <a:solidFill>
                  <a:srgbClr val="FF0000"/>
                </a:solidFill>
                <a:latin typeface="Lucida Console" panose="020B0609040504020204" pitchFamily="49" charset="0"/>
              </a:rPr>
              <a:t>    while (!</a:t>
            </a:r>
            <a:r>
              <a:rPr lang="en-US" sz="1400" dirty="0" err="1">
                <a:solidFill>
                  <a:srgbClr val="FF0000"/>
                </a:solidFill>
                <a:latin typeface="Lucida Console" panose="020B0609040504020204" pitchFamily="49" charset="0"/>
              </a:rPr>
              <a:t>it.done</a:t>
            </a:r>
            <a:r>
              <a:rPr lang="en-US" sz="1400" dirty="0">
                <a:solidFill>
                  <a:srgbClr val="FF0000"/>
                </a:solidFill>
                <a:latin typeface="Lucida Console" panose="020B0609040504020204" pitchFamily="49" charset="0"/>
              </a:rPr>
              <a:t>())</a:t>
            </a:r>
            <a:r>
              <a:rPr lang="en-US" sz="1400" dirty="0">
                <a:solidFill>
                  <a:schemeClr val="tx2"/>
                </a:solidFill>
                <a:latin typeface="Lucida Console" panose="020B0609040504020204" pitchFamily="49" charset="0"/>
              </a:rPr>
              <a:t> </a:t>
            </a:r>
            <a:r>
              <a:rPr lang="en-US" sz="1400" dirty="0">
                <a:latin typeface="Lucida Console" panose="020B0609040504020204" pitchFamily="49" charset="0"/>
              </a:rPr>
              <a:t>{</a:t>
            </a:r>
          </a:p>
          <a:p>
            <a:pPr>
              <a:lnSpc>
                <a:spcPct val="100000"/>
              </a:lnSpc>
              <a:spcBef>
                <a:spcPts val="0"/>
              </a:spcBef>
              <a:spcAft>
                <a:spcPts val="0"/>
              </a:spcAft>
            </a:pPr>
            <a:r>
              <a:rPr lang="en-US" sz="1400" dirty="0">
                <a:latin typeface="Lucida Console" panose="020B0609040504020204" pitchFamily="49" charset="0"/>
              </a:rPr>
              <a:t>      int </a:t>
            </a:r>
            <a:r>
              <a:rPr lang="en-US" sz="1400" dirty="0">
                <a:solidFill>
                  <a:srgbClr val="FF0000"/>
                </a:solidFill>
                <a:latin typeface="Lucida Console" panose="020B0609040504020204" pitchFamily="49" charset="0"/>
              </a:rPr>
              <a:t>to = </a:t>
            </a:r>
            <a:r>
              <a:rPr lang="en-US" sz="1400" dirty="0" err="1">
                <a:solidFill>
                  <a:srgbClr val="FF0000"/>
                </a:solidFill>
                <a:latin typeface="Lucida Console" panose="020B0609040504020204" pitchFamily="49" charset="0"/>
              </a:rPr>
              <a:t>it.next</a:t>
            </a:r>
            <a:r>
              <a:rPr lang="en-US" sz="1400" dirty="0">
                <a:solidFill>
                  <a:srgbClr val="FF0000"/>
                </a:solidFill>
                <a:latin typeface="Lucida Console" panose="020B0609040504020204" pitchFamily="49" charset="0"/>
              </a:rPr>
              <a:t>()</a:t>
            </a:r>
            <a:r>
              <a:rPr lang="en-US" sz="1400" dirty="0">
                <a:latin typeface="Lucida Console" panose="020B0609040504020204" pitchFamily="49" charset="0"/>
              </a:rPr>
              <a:t>;</a:t>
            </a:r>
          </a:p>
          <a:p>
            <a:pPr>
              <a:lnSpc>
                <a:spcPct val="100000"/>
              </a:lnSpc>
              <a:spcBef>
                <a:spcPts val="0"/>
              </a:spcBef>
              <a:spcAft>
                <a:spcPts val="0"/>
              </a:spcAft>
            </a:pPr>
            <a:r>
              <a:rPr lang="en-US" sz="1400" dirty="0">
                <a:latin typeface="Lucida Console" panose="020B0609040504020204" pitchFamily="49" charset="0"/>
              </a:rPr>
              <a:t>      cost += distances[from*N + to];</a:t>
            </a:r>
          </a:p>
          <a:p>
            <a:pPr>
              <a:lnSpc>
                <a:spcPct val="100000"/>
              </a:lnSpc>
              <a:spcBef>
                <a:spcPts val="0"/>
              </a:spcBef>
              <a:spcAft>
                <a:spcPts val="0"/>
              </a:spcAft>
            </a:pPr>
            <a:r>
              <a:rPr lang="en-US" sz="1400" dirty="0">
                <a:latin typeface="Lucida Console" panose="020B0609040504020204" pitchFamily="49" charset="0"/>
              </a:rPr>
              <a:t>      from = to;</a:t>
            </a:r>
          </a:p>
          <a:p>
            <a:pPr>
              <a:lnSpc>
                <a:spcPct val="100000"/>
              </a:lnSpc>
              <a:spcBef>
                <a:spcPts val="0"/>
              </a:spcBef>
              <a:spcAft>
                <a:spcPts val="0"/>
              </a:spcAft>
            </a:pPr>
            <a:r>
              <a:rPr lang="en-US" sz="1400" dirty="0">
                <a:latin typeface="Lucida Console" panose="020B0609040504020204" pitchFamily="49" charset="0"/>
              </a:rPr>
              <a:t>    }</a:t>
            </a:r>
          </a:p>
          <a:p>
            <a:pPr>
              <a:lnSpc>
                <a:spcPct val="100000"/>
              </a:lnSpc>
              <a:spcBef>
                <a:spcPts val="0"/>
              </a:spcBef>
              <a:spcAft>
                <a:spcPts val="0"/>
              </a:spcAft>
            </a:pPr>
            <a:r>
              <a:rPr lang="en-US" sz="1400" dirty="0">
                <a:latin typeface="Lucida Console" panose="020B0609040504020204" pitchFamily="49" charset="0"/>
              </a:rPr>
              <a:t>    </a:t>
            </a:r>
            <a:r>
              <a:rPr lang="en-US" sz="1400" dirty="0" err="1">
                <a:latin typeface="Lucida Console" panose="020B0609040504020204" pitchFamily="49" charset="0"/>
              </a:rPr>
              <a:t>best_route</a:t>
            </a:r>
            <a:r>
              <a:rPr lang="en-US" sz="1400" dirty="0">
                <a:latin typeface="Lucida Console" panose="020B0609040504020204" pitchFamily="49" charset="0"/>
              </a:rPr>
              <a:t> = </a:t>
            </a:r>
            <a:r>
              <a:rPr lang="en-US" sz="1400" dirty="0" err="1">
                <a:latin typeface="Lucida Console" panose="020B0609040504020204" pitchFamily="49" charset="0"/>
              </a:rPr>
              <a:t>route_cost</a:t>
            </a:r>
            <a:r>
              <a:rPr lang="en-US" sz="1400" dirty="0">
                <a:latin typeface="Lucida Console" panose="020B0609040504020204" pitchFamily="49" charset="0"/>
              </a:rPr>
              <a:t>::</a:t>
            </a:r>
            <a:r>
              <a:rPr lang="en-US" sz="1400" dirty="0" err="1">
                <a:latin typeface="Lucida Console" panose="020B0609040504020204" pitchFamily="49" charset="0"/>
              </a:rPr>
              <a:t>minf</a:t>
            </a:r>
            <a:r>
              <a:rPr lang="en-US" sz="1400" dirty="0">
                <a:latin typeface="Lucida Console" panose="020B0609040504020204" pitchFamily="49" charset="0"/>
              </a:rPr>
              <a:t>(</a:t>
            </a:r>
            <a:r>
              <a:rPr lang="en-US" sz="1400" dirty="0" err="1">
                <a:latin typeface="Lucida Console" panose="020B0609040504020204" pitchFamily="49" charset="0"/>
              </a:rPr>
              <a:t>best_route</a:t>
            </a:r>
            <a:r>
              <a:rPr lang="en-US" sz="1400" dirty="0">
                <a:latin typeface="Lucida Console" panose="020B0609040504020204" pitchFamily="49" charset="0"/>
              </a:rPr>
              <a:t>, </a:t>
            </a:r>
            <a:r>
              <a:rPr lang="en-US" sz="1400" dirty="0" err="1">
                <a:latin typeface="Lucida Console" panose="020B0609040504020204" pitchFamily="49" charset="0"/>
              </a:rPr>
              <a:t>route_cost</a:t>
            </a:r>
            <a:r>
              <a:rPr lang="en-US" sz="1400" dirty="0">
                <a:latin typeface="Lucida Console" panose="020B0609040504020204" pitchFamily="49" charset="0"/>
              </a:rPr>
              <a:t>(</a:t>
            </a:r>
            <a:r>
              <a:rPr lang="en-US" sz="1400" dirty="0" err="1">
                <a:latin typeface="Lucida Console" panose="020B0609040504020204" pitchFamily="49" charset="0"/>
              </a:rPr>
              <a:t>i</a:t>
            </a:r>
            <a:r>
              <a:rPr lang="en-US" sz="1400" dirty="0">
                <a:latin typeface="Lucida Console" panose="020B0609040504020204" pitchFamily="49" charset="0"/>
              </a:rPr>
              <a:t>, cost));</a:t>
            </a:r>
          </a:p>
          <a:p>
            <a:pPr>
              <a:lnSpc>
                <a:spcPct val="100000"/>
              </a:lnSpc>
              <a:spcBef>
                <a:spcPts val="0"/>
              </a:spcBef>
              <a:spcAft>
                <a:spcPts val="0"/>
              </a:spcAft>
            </a:pPr>
            <a:r>
              <a:rPr lang="en-US" sz="1400" dirty="0">
                <a:latin typeface="Lucida Console" panose="020B0609040504020204" pitchFamily="49" charset="0"/>
              </a:rPr>
              <a:t>  }</a:t>
            </a:r>
          </a:p>
          <a:p>
            <a:pPr>
              <a:lnSpc>
                <a:spcPct val="100000"/>
              </a:lnSpc>
              <a:spcBef>
                <a:spcPts val="0"/>
              </a:spcBef>
              <a:spcAft>
                <a:spcPts val="0"/>
              </a:spcAft>
            </a:pPr>
            <a:r>
              <a:rPr lang="en-US" sz="1400" dirty="0">
                <a:latin typeface="Lucida Console" panose="020B0609040504020204" pitchFamily="49" charset="0"/>
              </a:rPr>
              <a:t>  return </a:t>
            </a:r>
            <a:r>
              <a:rPr lang="en-US" sz="1400" dirty="0" err="1">
                <a:latin typeface="Lucida Console" panose="020B0609040504020204" pitchFamily="49" charset="0"/>
              </a:rPr>
              <a:t>best_route</a:t>
            </a:r>
            <a:r>
              <a:rPr lang="en-US" sz="1400" dirty="0">
                <a:latin typeface="Lucida Console" panose="020B0609040504020204" pitchFamily="49" charset="0"/>
              </a:rPr>
              <a:t>;</a:t>
            </a:r>
          </a:p>
          <a:p>
            <a:pPr>
              <a:lnSpc>
                <a:spcPct val="100000"/>
              </a:lnSpc>
              <a:spcBef>
                <a:spcPts val="0"/>
              </a:spcBef>
              <a:spcAft>
                <a:spcPts val="0"/>
              </a:spcAft>
            </a:pPr>
            <a:r>
              <a:rPr lang="en-US" sz="1400" dirty="0">
                <a:latin typeface="Lucida Console" panose="020B0609040504020204" pitchFamily="49" charset="0"/>
              </a:rPr>
              <a:t>}</a:t>
            </a:r>
          </a:p>
          <a:p>
            <a:endParaRPr lang="en-US" dirty="0"/>
          </a:p>
        </p:txBody>
      </p:sp>
      <p:sp>
        <p:nvSpPr>
          <p:cNvPr id="4" name="Text Placeholder 3">
            <a:extLst>
              <a:ext uri="{FF2B5EF4-FFF2-40B4-BE49-F238E27FC236}">
                <a16:creationId xmlns:a16="http://schemas.microsoft.com/office/drawing/2014/main" id="{075E6E56-5620-4570-9EA0-257C747EFC44}"/>
              </a:ext>
            </a:extLst>
          </p:cNvPr>
          <p:cNvSpPr>
            <a:spLocks noGrp="1"/>
          </p:cNvSpPr>
          <p:nvPr>
            <p:ph type="body" sz="quarter" idx="10"/>
          </p:nvPr>
        </p:nvSpPr>
        <p:spPr/>
        <p:txBody>
          <a:bodyPr/>
          <a:lstStyle/>
          <a:p>
            <a:r>
              <a:rPr lang="en-US" dirty="0"/>
              <a:t>Sequential code</a:t>
            </a:r>
          </a:p>
        </p:txBody>
      </p:sp>
    </p:spTree>
    <p:extLst>
      <p:ext uri="{BB962C8B-B14F-4D97-AF65-F5344CB8AC3E}">
        <p14:creationId xmlns:p14="http://schemas.microsoft.com/office/powerpoint/2010/main" val="2499820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B284-7D6E-4D32-9F27-04387616781D}"/>
              </a:ext>
            </a:extLst>
          </p:cNvPr>
          <p:cNvSpPr>
            <a:spLocks noGrp="1"/>
          </p:cNvSpPr>
          <p:nvPr>
            <p:ph type="title"/>
          </p:nvPr>
        </p:nvSpPr>
        <p:spPr/>
        <p:txBody>
          <a:bodyPr/>
          <a:lstStyle/>
          <a:p>
            <a:r>
              <a:rPr lang="en-US" dirty="0"/>
              <a:t>Traveling Salesman</a:t>
            </a:r>
          </a:p>
        </p:txBody>
      </p:sp>
      <p:sp>
        <p:nvSpPr>
          <p:cNvPr id="3" name="Content Placeholder 2">
            <a:extLst>
              <a:ext uri="{FF2B5EF4-FFF2-40B4-BE49-F238E27FC236}">
                <a16:creationId xmlns:a16="http://schemas.microsoft.com/office/drawing/2014/main" id="{19C8BDF9-5D42-4796-8F36-ED07A3FCE82D}"/>
              </a:ext>
            </a:extLst>
          </p:cNvPr>
          <p:cNvSpPr>
            <a:spLocks noGrp="1"/>
          </p:cNvSpPr>
          <p:nvPr>
            <p:ph idx="1"/>
          </p:nvPr>
        </p:nvSpPr>
        <p:spPr/>
        <p:txBody>
          <a:bodyPr/>
          <a:lstStyle/>
          <a:p>
            <a:pPr>
              <a:lnSpc>
                <a:spcPct val="100000"/>
              </a:lnSpc>
              <a:spcBef>
                <a:spcPts val="0"/>
              </a:spcBef>
              <a:spcAft>
                <a:spcPts val="0"/>
              </a:spcAft>
            </a:pPr>
            <a:r>
              <a:rPr lang="en-US" sz="1400" dirty="0" err="1">
                <a:latin typeface="Lucida Console" panose="020B0609040504020204" pitchFamily="49" charset="0"/>
              </a:rPr>
              <a:t>route_cost</a:t>
            </a:r>
            <a:r>
              <a:rPr lang="en-US" sz="1400" dirty="0">
                <a:latin typeface="Lucida Console" panose="020B0609040504020204" pitchFamily="49" charset="0"/>
              </a:rPr>
              <a:t> </a:t>
            </a:r>
            <a:r>
              <a:rPr lang="en-US" sz="1400" dirty="0" err="1">
                <a:latin typeface="Lucida Console" panose="020B0609040504020204" pitchFamily="49" charset="0"/>
              </a:rPr>
              <a:t>find_best_route</a:t>
            </a:r>
            <a:r>
              <a:rPr lang="en-US" sz="1400" dirty="0">
                <a:latin typeface="Lucida Console" panose="020B0609040504020204" pitchFamily="49" charset="0"/>
              </a:rPr>
              <a:t>(int const* distances, int N) {</a:t>
            </a:r>
          </a:p>
          <a:p>
            <a:pPr>
              <a:lnSpc>
                <a:spcPct val="100000"/>
              </a:lnSpc>
              <a:spcBef>
                <a:spcPts val="0"/>
              </a:spcBef>
              <a:spcAft>
                <a:spcPts val="0"/>
              </a:spcAft>
            </a:pPr>
            <a:r>
              <a:rPr lang="en-US" sz="1400" dirty="0">
                <a:latin typeface="Lucida Console" panose="020B0609040504020204" pitchFamily="49" charset="0"/>
              </a:rPr>
              <a:t>  long </a:t>
            </a:r>
            <a:r>
              <a:rPr lang="en-US" sz="1400" dirty="0" err="1">
                <a:latin typeface="Lucida Console" panose="020B0609040504020204" pitchFamily="49" charset="0"/>
              </a:rPr>
              <a:t>num_routes</a:t>
            </a:r>
            <a:r>
              <a:rPr lang="en-US" sz="1400" dirty="0">
                <a:latin typeface="Lucida Console" panose="020B0609040504020204" pitchFamily="49" charset="0"/>
              </a:rPr>
              <a:t> = factorial(N);</a:t>
            </a:r>
          </a:p>
          <a:p>
            <a:pPr>
              <a:lnSpc>
                <a:spcPct val="100000"/>
              </a:lnSpc>
              <a:spcBef>
                <a:spcPts val="0"/>
              </a:spcBef>
              <a:spcAft>
                <a:spcPts val="0"/>
              </a:spcAft>
            </a:pPr>
            <a:r>
              <a:rPr lang="en-US" sz="1400" dirty="0">
                <a:latin typeface="Lucida Console" panose="020B0609040504020204" pitchFamily="49" charset="0"/>
              </a:rPr>
              <a:t>  </a:t>
            </a:r>
            <a:r>
              <a:rPr lang="en-US" sz="1400" dirty="0" err="1">
                <a:latin typeface="Lucida Console" panose="020B0609040504020204" pitchFamily="49" charset="0"/>
              </a:rPr>
              <a:t>route_cost</a:t>
            </a:r>
            <a:r>
              <a:rPr lang="en-US" sz="1400" dirty="0">
                <a:latin typeface="Lucida Console" panose="020B0609040504020204" pitchFamily="49" charset="0"/>
              </a:rPr>
              <a:t> </a:t>
            </a:r>
            <a:r>
              <a:rPr lang="en-US" sz="1400" dirty="0" err="1">
                <a:latin typeface="Lucida Console" panose="020B0609040504020204" pitchFamily="49" charset="0"/>
              </a:rPr>
              <a:t>best_route</a:t>
            </a:r>
            <a:r>
              <a:rPr lang="en-US" sz="1400" dirty="0">
                <a:latin typeface="Lucida Console" panose="020B0609040504020204" pitchFamily="49" charset="0"/>
              </a:rPr>
              <a:t>;</a:t>
            </a:r>
          </a:p>
          <a:p>
            <a:pPr>
              <a:lnSpc>
                <a:spcPct val="100000"/>
              </a:lnSpc>
              <a:spcBef>
                <a:spcPts val="0"/>
              </a:spcBef>
              <a:spcAft>
                <a:spcPts val="0"/>
              </a:spcAft>
            </a:pPr>
            <a:r>
              <a:rPr lang="en-US" sz="1400" dirty="0">
                <a:latin typeface="Lucida Console" panose="020B0609040504020204" pitchFamily="49" charset="0"/>
              </a:rPr>
              <a:t>  for (long </a:t>
            </a:r>
            <a:r>
              <a:rPr lang="en-US" sz="1400" dirty="0" err="1">
                <a:latin typeface="Lucida Console" panose="020B0609040504020204" pitchFamily="49" charset="0"/>
              </a:rPr>
              <a:t>i</a:t>
            </a:r>
            <a:r>
              <a:rPr lang="en-US" sz="1400" dirty="0">
                <a:latin typeface="Lucida Console" panose="020B0609040504020204" pitchFamily="49" charset="0"/>
              </a:rPr>
              <a:t> = 0; </a:t>
            </a:r>
            <a:r>
              <a:rPr lang="en-US" sz="1400" dirty="0" err="1">
                <a:latin typeface="Lucida Console" panose="020B0609040504020204" pitchFamily="49" charset="0"/>
              </a:rPr>
              <a:t>i</a:t>
            </a:r>
            <a:r>
              <a:rPr lang="en-US" sz="1400" dirty="0">
                <a:latin typeface="Lucida Console" panose="020B0609040504020204" pitchFamily="49" charset="0"/>
              </a:rPr>
              <a:t> &lt; </a:t>
            </a:r>
            <a:r>
              <a:rPr lang="en-US" sz="1400" dirty="0" err="1">
                <a:latin typeface="Lucida Console" panose="020B0609040504020204" pitchFamily="49" charset="0"/>
              </a:rPr>
              <a:t>num_routes</a:t>
            </a:r>
            <a:r>
              <a:rPr lang="en-US" sz="1400" dirty="0">
                <a:latin typeface="Lucida Console" panose="020B0609040504020204" pitchFamily="49" charset="0"/>
              </a:rPr>
              <a:t>; ++</a:t>
            </a:r>
            <a:r>
              <a:rPr lang="en-US" sz="1400" dirty="0" err="1">
                <a:latin typeface="Lucida Console" panose="020B0609040504020204" pitchFamily="49" charset="0"/>
              </a:rPr>
              <a:t>i</a:t>
            </a:r>
            <a:r>
              <a:rPr lang="en-US" sz="1400" dirty="0">
                <a:latin typeface="Lucida Console" panose="020B0609040504020204" pitchFamily="49" charset="0"/>
              </a:rPr>
              <a:t>) {</a:t>
            </a:r>
          </a:p>
          <a:p>
            <a:pPr>
              <a:lnSpc>
                <a:spcPct val="100000"/>
              </a:lnSpc>
              <a:spcBef>
                <a:spcPts val="0"/>
              </a:spcBef>
              <a:spcAft>
                <a:spcPts val="0"/>
              </a:spcAft>
            </a:pPr>
            <a:r>
              <a:rPr lang="en-US" sz="1400" dirty="0">
                <a:latin typeface="Lucida Console" panose="020B0609040504020204" pitchFamily="49" charset="0"/>
              </a:rPr>
              <a:t>    </a:t>
            </a:r>
            <a:r>
              <a:rPr lang="en-US" sz="1400" dirty="0">
                <a:solidFill>
                  <a:srgbClr val="FF0000"/>
                </a:solidFill>
                <a:latin typeface="Lucida Console" panose="020B0609040504020204" pitchFamily="49" charset="0"/>
              </a:rPr>
              <a:t>int cost = 0;</a:t>
            </a:r>
          </a:p>
          <a:p>
            <a:pPr>
              <a:lnSpc>
                <a:spcPct val="100000"/>
              </a:lnSpc>
              <a:spcBef>
                <a:spcPts val="0"/>
              </a:spcBef>
              <a:spcAft>
                <a:spcPts val="0"/>
              </a:spcAft>
            </a:pPr>
            <a:r>
              <a:rPr lang="en-US" sz="1400" dirty="0">
                <a:latin typeface="Lucida Console" panose="020B0609040504020204" pitchFamily="49" charset="0"/>
              </a:rPr>
              <a:t>    </a:t>
            </a:r>
            <a:r>
              <a:rPr lang="en-US" sz="1400" dirty="0" err="1">
                <a:latin typeface="Lucida Console" panose="020B0609040504020204" pitchFamily="49" charset="0"/>
              </a:rPr>
              <a:t>route_iterator</a:t>
            </a:r>
            <a:r>
              <a:rPr lang="en-US" sz="1400" dirty="0">
                <a:latin typeface="Lucida Console" panose="020B0609040504020204" pitchFamily="49" charset="0"/>
              </a:rPr>
              <a:t> it(</a:t>
            </a:r>
            <a:r>
              <a:rPr lang="en-US" sz="1400" dirty="0" err="1">
                <a:latin typeface="Lucida Console" panose="020B0609040504020204" pitchFamily="49" charset="0"/>
              </a:rPr>
              <a:t>i</a:t>
            </a:r>
            <a:r>
              <a:rPr lang="en-US" sz="1400" dirty="0">
                <a:latin typeface="Lucida Console" panose="020B0609040504020204" pitchFamily="49" charset="0"/>
              </a:rPr>
              <a:t>, N);</a:t>
            </a:r>
          </a:p>
          <a:p>
            <a:pPr>
              <a:lnSpc>
                <a:spcPct val="100000"/>
              </a:lnSpc>
              <a:spcBef>
                <a:spcPts val="0"/>
              </a:spcBef>
              <a:spcAft>
                <a:spcPts val="0"/>
              </a:spcAft>
            </a:pPr>
            <a:r>
              <a:rPr lang="en-US" sz="1400" dirty="0">
                <a:latin typeface="Lucida Console" panose="020B0609040504020204" pitchFamily="49" charset="0"/>
              </a:rPr>
              <a:t>    int from = </a:t>
            </a:r>
            <a:r>
              <a:rPr lang="en-US" sz="1400" dirty="0" err="1">
                <a:latin typeface="Lucida Console" panose="020B0609040504020204" pitchFamily="49" charset="0"/>
              </a:rPr>
              <a:t>it.first</a:t>
            </a:r>
            <a:r>
              <a:rPr lang="en-US" sz="1400" dirty="0">
                <a:latin typeface="Lucida Console" panose="020B0609040504020204" pitchFamily="49" charset="0"/>
              </a:rPr>
              <a:t>();</a:t>
            </a:r>
          </a:p>
          <a:p>
            <a:pPr>
              <a:lnSpc>
                <a:spcPct val="100000"/>
              </a:lnSpc>
              <a:spcBef>
                <a:spcPts val="0"/>
              </a:spcBef>
              <a:spcAft>
                <a:spcPts val="0"/>
              </a:spcAft>
            </a:pPr>
            <a:r>
              <a:rPr lang="en-US" sz="1400" dirty="0">
                <a:latin typeface="Lucida Console" panose="020B0609040504020204" pitchFamily="49" charset="0"/>
              </a:rPr>
              <a:t>    while (!</a:t>
            </a:r>
            <a:r>
              <a:rPr lang="en-US" sz="1400" dirty="0" err="1">
                <a:latin typeface="Lucida Console" panose="020B0609040504020204" pitchFamily="49" charset="0"/>
              </a:rPr>
              <a:t>it.done</a:t>
            </a:r>
            <a:r>
              <a:rPr lang="en-US" sz="1400" dirty="0">
                <a:latin typeface="Lucida Console" panose="020B0609040504020204" pitchFamily="49" charset="0"/>
              </a:rPr>
              <a:t>()) {</a:t>
            </a:r>
          </a:p>
          <a:p>
            <a:pPr>
              <a:lnSpc>
                <a:spcPct val="100000"/>
              </a:lnSpc>
              <a:spcBef>
                <a:spcPts val="0"/>
              </a:spcBef>
              <a:spcAft>
                <a:spcPts val="0"/>
              </a:spcAft>
            </a:pPr>
            <a:r>
              <a:rPr lang="en-US" sz="1400" dirty="0">
                <a:latin typeface="Lucida Console" panose="020B0609040504020204" pitchFamily="49" charset="0"/>
              </a:rPr>
              <a:t>      int to = </a:t>
            </a:r>
            <a:r>
              <a:rPr lang="en-US" sz="1400" dirty="0" err="1">
                <a:latin typeface="Lucida Console" panose="020B0609040504020204" pitchFamily="49" charset="0"/>
              </a:rPr>
              <a:t>it.next</a:t>
            </a:r>
            <a:r>
              <a:rPr lang="en-US" sz="1400" dirty="0">
                <a:latin typeface="Lucida Console" panose="020B0609040504020204" pitchFamily="49" charset="0"/>
              </a:rPr>
              <a:t>();</a:t>
            </a:r>
          </a:p>
          <a:p>
            <a:pPr>
              <a:lnSpc>
                <a:spcPct val="100000"/>
              </a:lnSpc>
              <a:spcBef>
                <a:spcPts val="0"/>
              </a:spcBef>
              <a:spcAft>
                <a:spcPts val="0"/>
              </a:spcAft>
            </a:pPr>
            <a:r>
              <a:rPr lang="en-US" sz="1400" dirty="0">
                <a:latin typeface="Lucida Console" panose="020B0609040504020204" pitchFamily="49" charset="0"/>
              </a:rPr>
              <a:t>      </a:t>
            </a:r>
            <a:r>
              <a:rPr lang="en-US" sz="1400" dirty="0">
                <a:solidFill>
                  <a:srgbClr val="FF0000"/>
                </a:solidFill>
                <a:latin typeface="Lucida Console" panose="020B0609040504020204" pitchFamily="49" charset="0"/>
              </a:rPr>
              <a:t>cost += distances[from*N + to];</a:t>
            </a:r>
          </a:p>
          <a:p>
            <a:pPr>
              <a:lnSpc>
                <a:spcPct val="100000"/>
              </a:lnSpc>
              <a:spcBef>
                <a:spcPts val="0"/>
              </a:spcBef>
              <a:spcAft>
                <a:spcPts val="0"/>
              </a:spcAft>
            </a:pPr>
            <a:r>
              <a:rPr lang="en-US" sz="1400" dirty="0">
                <a:latin typeface="Lucida Console" panose="020B0609040504020204" pitchFamily="49" charset="0"/>
              </a:rPr>
              <a:t>      from = to;</a:t>
            </a:r>
          </a:p>
          <a:p>
            <a:pPr>
              <a:lnSpc>
                <a:spcPct val="100000"/>
              </a:lnSpc>
              <a:spcBef>
                <a:spcPts val="0"/>
              </a:spcBef>
              <a:spcAft>
                <a:spcPts val="0"/>
              </a:spcAft>
            </a:pPr>
            <a:r>
              <a:rPr lang="en-US" sz="1400" dirty="0">
                <a:latin typeface="Lucida Console" panose="020B0609040504020204" pitchFamily="49" charset="0"/>
              </a:rPr>
              <a:t>    }</a:t>
            </a:r>
          </a:p>
          <a:p>
            <a:pPr>
              <a:lnSpc>
                <a:spcPct val="100000"/>
              </a:lnSpc>
              <a:spcBef>
                <a:spcPts val="0"/>
              </a:spcBef>
              <a:spcAft>
                <a:spcPts val="0"/>
              </a:spcAft>
            </a:pPr>
            <a:r>
              <a:rPr lang="en-US" sz="1400" dirty="0">
                <a:latin typeface="Lucida Console" panose="020B0609040504020204" pitchFamily="49" charset="0"/>
              </a:rPr>
              <a:t>    </a:t>
            </a:r>
            <a:r>
              <a:rPr lang="en-US" sz="1400" dirty="0" err="1">
                <a:solidFill>
                  <a:srgbClr val="FF0000"/>
                </a:solidFill>
                <a:latin typeface="Lucida Console" panose="020B0609040504020204" pitchFamily="49" charset="0"/>
              </a:rPr>
              <a:t>best_route</a:t>
            </a:r>
            <a:r>
              <a:rPr lang="en-US" sz="1400" dirty="0">
                <a:solidFill>
                  <a:srgbClr val="FF0000"/>
                </a:solidFill>
                <a:latin typeface="Lucida Console" panose="020B0609040504020204" pitchFamily="49" charset="0"/>
              </a:rPr>
              <a:t> = </a:t>
            </a:r>
            <a:r>
              <a:rPr lang="en-US" sz="1400" dirty="0" err="1">
                <a:solidFill>
                  <a:srgbClr val="FF0000"/>
                </a:solidFill>
                <a:latin typeface="Lucida Console" panose="020B0609040504020204" pitchFamily="49" charset="0"/>
              </a:rPr>
              <a:t>route_cost</a:t>
            </a:r>
            <a:r>
              <a:rPr lang="en-US" sz="1400" dirty="0">
                <a:solidFill>
                  <a:srgbClr val="FF0000"/>
                </a:solidFill>
                <a:latin typeface="Lucida Console" panose="020B0609040504020204" pitchFamily="49" charset="0"/>
              </a:rPr>
              <a:t>::</a:t>
            </a:r>
            <a:r>
              <a:rPr lang="en-US" sz="1400" dirty="0" err="1">
                <a:solidFill>
                  <a:srgbClr val="FF0000"/>
                </a:solidFill>
                <a:latin typeface="Lucida Console" panose="020B0609040504020204" pitchFamily="49" charset="0"/>
              </a:rPr>
              <a:t>minf</a:t>
            </a:r>
            <a:r>
              <a:rPr lang="en-US" sz="1400" dirty="0">
                <a:solidFill>
                  <a:srgbClr val="FF0000"/>
                </a:solidFill>
                <a:latin typeface="Lucida Console" panose="020B0609040504020204" pitchFamily="49" charset="0"/>
              </a:rPr>
              <a:t>(</a:t>
            </a:r>
            <a:r>
              <a:rPr lang="en-US" sz="1400" dirty="0" err="1">
                <a:solidFill>
                  <a:srgbClr val="FF0000"/>
                </a:solidFill>
                <a:latin typeface="Lucida Console" panose="020B0609040504020204" pitchFamily="49" charset="0"/>
              </a:rPr>
              <a:t>best_route</a:t>
            </a:r>
            <a:r>
              <a:rPr lang="en-US" sz="1400" dirty="0">
                <a:solidFill>
                  <a:srgbClr val="FF0000"/>
                </a:solidFill>
                <a:latin typeface="Lucida Console" panose="020B0609040504020204" pitchFamily="49" charset="0"/>
              </a:rPr>
              <a:t>, </a:t>
            </a:r>
            <a:r>
              <a:rPr lang="en-US" sz="1400" dirty="0" err="1">
                <a:solidFill>
                  <a:srgbClr val="FF0000"/>
                </a:solidFill>
                <a:latin typeface="Lucida Console" panose="020B0609040504020204" pitchFamily="49" charset="0"/>
              </a:rPr>
              <a:t>route_cost</a:t>
            </a:r>
            <a:r>
              <a:rPr lang="en-US" sz="1400" dirty="0">
                <a:solidFill>
                  <a:srgbClr val="FF0000"/>
                </a:solidFill>
                <a:latin typeface="Lucida Console" panose="020B0609040504020204" pitchFamily="49" charset="0"/>
              </a:rPr>
              <a:t>(</a:t>
            </a:r>
            <a:r>
              <a:rPr lang="en-US" sz="1400" dirty="0" err="1">
                <a:solidFill>
                  <a:srgbClr val="FF0000"/>
                </a:solidFill>
                <a:latin typeface="Lucida Console" panose="020B0609040504020204" pitchFamily="49" charset="0"/>
              </a:rPr>
              <a:t>i</a:t>
            </a:r>
            <a:r>
              <a:rPr lang="en-US" sz="1400" dirty="0">
                <a:solidFill>
                  <a:srgbClr val="FF0000"/>
                </a:solidFill>
                <a:latin typeface="Lucida Console" panose="020B0609040504020204" pitchFamily="49" charset="0"/>
              </a:rPr>
              <a:t>, cost));</a:t>
            </a:r>
          </a:p>
          <a:p>
            <a:pPr>
              <a:lnSpc>
                <a:spcPct val="100000"/>
              </a:lnSpc>
              <a:spcBef>
                <a:spcPts val="0"/>
              </a:spcBef>
              <a:spcAft>
                <a:spcPts val="0"/>
              </a:spcAft>
            </a:pPr>
            <a:r>
              <a:rPr lang="en-US" sz="1400" dirty="0">
                <a:latin typeface="Lucida Console" panose="020B0609040504020204" pitchFamily="49" charset="0"/>
              </a:rPr>
              <a:t>  }</a:t>
            </a:r>
          </a:p>
          <a:p>
            <a:pPr>
              <a:lnSpc>
                <a:spcPct val="100000"/>
              </a:lnSpc>
              <a:spcBef>
                <a:spcPts val="0"/>
              </a:spcBef>
              <a:spcAft>
                <a:spcPts val="0"/>
              </a:spcAft>
            </a:pPr>
            <a:r>
              <a:rPr lang="en-US" sz="1400" dirty="0">
                <a:latin typeface="Lucida Console" panose="020B0609040504020204" pitchFamily="49" charset="0"/>
              </a:rPr>
              <a:t>  return </a:t>
            </a:r>
            <a:r>
              <a:rPr lang="en-US" sz="1400" dirty="0" err="1">
                <a:latin typeface="Lucida Console" panose="020B0609040504020204" pitchFamily="49" charset="0"/>
              </a:rPr>
              <a:t>best_route</a:t>
            </a:r>
            <a:r>
              <a:rPr lang="en-US" sz="1400" dirty="0">
                <a:latin typeface="Lucida Console" panose="020B0609040504020204" pitchFamily="49" charset="0"/>
              </a:rPr>
              <a:t>;</a:t>
            </a:r>
          </a:p>
          <a:p>
            <a:pPr>
              <a:lnSpc>
                <a:spcPct val="100000"/>
              </a:lnSpc>
              <a:spcBef>
                <a:spcPts val="0"/>
              </a:spcBef>
              <a:spcAft>
                <a:spcPts val="0"/>
              </a:spcAft>
            </a:pPr>
            <a:r>
              <a:rPr lang="en-US" sz="1400" dirty="0">
                <a:latin typeface="Lucida Console" panose="020B0609040504020204" pitchFamily="49" charset="0"/>
              </a:rPr>
              <a:t>}</a:t>
            </a:r>
          </a:p>
          <a:p>
            <a:endParaRPr lang="en-US" dirty="0"/>
          </a:p>
        </p:txBody>
      </p:sp>
      <p:sp>
        <p:nvSpPr>
          <p:cNvPr id="4" name="Text Placeholder 3">
            <a:extLst>
              <a:ext uri="{FF2B5EF4-FFF2-40B4-BE49-F238E27FC236}">
                <a16:creationId xmlns:a16="http://schemas.microsoft.com/office/drawing/2014/main" id="{075E6E56-5620-4570-9EA0-257C747EFC44}"/>
              </a:ext>
            </a:extLst>
          </p:cNvPr>
          <p:cNvSpPr>
            <a:spLocks noGrp="1"/>
          </p:cNvSpPr>
          <p:nvPr>
            <p:ph type="body" sz="quarter" idx="10"/>
          </p:nvPr>
        </p:nvSpPr>
        <p:spPr/>
        <p:txBody>
          <a:bodyPr/>
          <a:lstStyle/>
          <a:p>
            <a:r>
              <a:rPr lang="en-US" dirty="0"/>
              <a:t>Sequential code</a:t>
            </a:r>
          </a:p>
        </p:txBody>
      </p:sp>
    </p:spTree>
    <p:extLst>
      <p:ext uri="{BB962C8B-B14F-4D97-AF65-F5344CB8AC3E}">
        <p14:creationId xmlns:p14="http://schemas.microsoft.com/office/powerpoint/2010/main" val="143419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B284-7D6E-4D32-9F27-04387616781D}"/>
              </a:ext>
            </a:extLst>
          </p:cNvPr>
          <p:cNvSpPr>
            <a:spLocks noGrp="1"/>
          </p:cNvSpPr>
          <p:nvPr>
            <p:ph type="title"/>
          </p:nvPr>
        </p:nvSpPr>
        <p:spPr/>
        <p:txBody>
          <a:bodyPr/>
          <a:lstStyle/>
          <a:p>
            <a:r>
              <a:rPr lang="en-US" dirty="0"/>
              <a:t>Traveling Salesman</a:t>
            </a:r>
          </a:p>
        </p:txBody>
      </p:sp>
      <p:sp>
        <p:nvSpPr>
          <p:cNvPr id="3" name="Content Placeholder 2">
            <a:extLst>
              <a:ext uri="{FF2B5EF4-FFF2-40B4-BE49-F238E27FC236}">
                <a16:creationId xmlns:a16="http://schemas.microsoft.com/office/drawing/2014/main" id="{19C8BDF9-5D42-4796-8F36-ED07A3FCE82D}"/>
              </a:ext>
            </a:extLst>
          </p:cNvPr>
          <p:cNvSpPr>
            <a:spLocks noGrp="1"/>
          </p:cNvSpPr>
          <p:nvPr>
            <p:ph idx="1"/>
          </p:nvPr>
        </p:nvSpPr>
        <p:spPr/>
        <p:txBody>
          <a:bodyPr/>
          <a:lstStyle/>
          <a:p>
            <a:pPr>
              <a:lnSpc>
                <a:spcPct val="100000"/>
              </a:lnSpc>
              <a:spcBef>
                <a:spcPts val="0"/>
              </a:spcBef>
              <a:spcAft>
                <a:spcPts val="0"/>
              </a:spcAft>
            </a:pPr>
            <a:r>
              <a:rPr lang="en-US" sz="1400" dirty="0" err="1">
                <a:latin typeface="Lucida Console" panose="020B0609040504020204" pitchFamily="49" charset="0"/>
              </a:rPr>
              <a:t>route_cost</a:t>
            </a:r>
            <a:r>
              <a:rPr lang="en-US" sz="1400" dirty="0">
                <a:latin typeface="Lucida Console" panose="020B0609040504020204" pitchFamily="49" charset="0"/>
              </a:rPr>
              <a:t> </a:t>
            </a:r>
            <a:r>
              <a:rPr lang="en-US" sz="1400" dirty="0" err="1">
                <a:latin typeface="Lucida Console" panose="020B0609040504020204" pitchFamily="49" charset="0"/>
              </a:rPr>
              <a:t>find_best_route</a:t>
            </a:r>
            <a:r>
              <a:rPr lang="en-US" sz="1400" dirty="0">
                <a:latin typeface="Lucida Console" panose="020B0609040504020204" pitchFamily="49" charset="0"/>
              </a:rPr>
              <a:t>(int const* distances, int N) {</a:t>
            </a:r>
          </a:p>
          <a:p>
            <a:pPr>
              <a:lnSpc>
                <a:spcPct val="100000"/>
              </a:lnSpc>
              <a:spcBef>
                <a:spcPts val="0"/>
              </a:spcBef>
              <a:spcAft>
                <a:spcPts val="0"/>
              </a:spcAft>
            </a:pPr>
            <a:r>
              <a:rPr lang="en-US" sz="1400" dirty="0">
                <a:latin typeface="Lucida Console" panose="020B0609040504020204" pitchFamily="49" charset="0"/>
              </a:rPr>
              <a:t>  long </a:t>
            </a:r>
            <a:r>
              <a:rPr lang="en-US" sz="1400" dirty="0" err="1">
                <a:latin typeface="Lucida Console" panose="020B0609040504020204" pitchFamily="49" charset="0"/>
              </a:rPr>
              <a:t>num_routes</a:t>
            </a:r>
            <a:r>
              <a:rPr lang="en-US" sz="1400" dirty="0">
                <a:latin typeface="Lucida Console" panose="020B0609040504020204" pitchFamily="49" charset="0"/>
              </a:rPr>
              <a:t> = factorial(N);</a:t>
            </a:r>
          </a:p>
          <a:p>
            <a:pPr>
              <a:lnSpc>
                <a:spcPct val="100000"/>
              </a:lnSpc>
              <a:spcBef>
                <a:spcPts val="0"/>
              </a:spcBef>
              <a:spcAft>
                <a:spcPts val="0"/>
              </a:spcAft>
            </a:pPr>
            <a:r>
              <a:rPr lang="en-US" sz="1400" dirty="0">
                <a:latin typeface="Lucida Console" panose="020B0609040504020204" pitchFamily="49" charset="0"/>
              </a:rPr>
              <a:t>  </a:t>
            </a:r>
            <a:r>
              <a:rPr lang="en-US" sz="1400" dirty="0" err="1">
                <a:latin typeface="Lucida Console" panose="020B0609040504020204" pitchFamily="49" charset="0"/>
              </a:rPr>
              <a:t>route_cost</a:t>
            </a:r>
            <a:r>
              <a:rPr lang="en-US" sz="1400" dirty="0">
                <a:latin typeface="Lucida Console" panose="020B0609040504020204" pitchFamily="49" charset="0"/>
              </a:rPr>
              <a:t> </a:t>
            </a:r>
            <a:r>
              <a:rPr lang="en-US" sz="1400" dirty="0" err="1">
                <a:latin typeface="Lucida Console" panose="020B0609040504020204" pitchFamily="49" charset="0"/>
              </a:rPr>
              <a:t>best_route</a:t>
            </a:r>
            <a:r>
              <a:rPr lang="en-US" sz="1400" dirty="0">
                <a:latin typeface="Lucida Console" panose="020B0609040504020204" pitchFamily="49" charset="0"/>
              </a:rPr>
              <a:t>;</a:t>
            </a:r>
          </a:p>
          <a:p>
            <a:pPr>
              <a:lnSpc>
                <a:spcPct val="100000"/>
              </a:lnSpc>
              <a:spcBef>
                <a:spcPts val="0"/>
              </a:spcBef>
              <a:spcAft>
                <a:spcPts val="0"/>
              </a:spcAft>
            </a:pPr>
            <a:r>
              <a:rPr lang="en-US" sz="1400" dirty="0">
                <a:latin typeface="Lucida Console" panose="020B0609040504020204" pitchFamily="49" charset="0"/>
              </a:rPr>
              <a:t>  for (long </a:t>
            </a:r>
            <a:r>
              <a:rPr lang="en-US" sz="1400" dirty="0" err="1">
                <a:latin typeface="Lucida Console" panose="020B0609040504020204" pitchFamily="49" charset="0"/>
              </a:rPr>
              <a:t>i</a:t>
            </a:r>
            <a:r>
              <a:rPr lang="en-US" sz="1400" dirty="0">
                <a:latin typeface="Lucida Console" panose="020B0609040504020204" pitchFamily="49" charset="0"/>
              </a:rPr>
              <a:t> = 0; </a:t>
            </a:r>
            <a:r>
              <a:rPr lang="en-US" sz="1400" dirty="0" err="1">
                <a:latin typeface="Lucida Console" panose="020B0609040504020204" pitchFamily="49" charset="0"/>
              </a:rPr>
              <a:t>i</a:t>
            </a:r>
            <a:r>
              <a:rPr lang="en-US" sz="1400" dirty="0">
                <a:latin typeface="Lucida Console" panose="020B0609040504020204" pitchFamily="49" charset="0"/>
              </a:rPr>
              <a:t> &lt; </a:t>
            </a:r>
            <a:r>
              <a:rPr lang="en-US" sz="1400" dirty="0" err="1">
                <a:latin typeface="Lucida Console" panose="020B0609040504020204" pitchFamily="49" charset="0"/>
              </a:rPr>
              <a:t>num_routes</a:t>
            </a:r>
            <a:r>
              <a:rPr lang="en-US" sz="1400" dirty="0">
                <a:latin typeface="Lucida Console" panose="020B0609040504020204" pitchFamily="49" charset="0"/>
              </a:rPr>
              <a:t>; ++</a:t>
            </a:r>
            <a:r>
              <a:rPr lang="en-US" sz="1400" dirty="0" err="1">
                <a:latin typeface="Lucida Console" panose="020B0609040504020204" pitchFamily="49" charset="0"/>
              </a:rPr>
              <a:t>i</a:t>
            </a:r>
            <a:r>
              <a:rPr lang="en-US" sz="1400" dirty="0">
                <a:latin typeface="Lucida Console" panose="020B0609040504020204" pitchFamily="49" charset="0"/>
              </a:rPr>
              <a:t>) {</a:t>
            </a:r>
          </a:p>
          <a:p>
            <a:pPr>
              <a:lnSpc>
                <a:spcPct val="100000"/>
              </a:lnSpc>
              <a:spcBef>
                <a:spcPts val="0"/>
              </a:spcBef>
              <a:spcAft>
                <a:spcPts val="0"/>
              </a:spcAft>
            </a:pPr>
            <a:r>
              <a:rPr lang="en-US" sz="1400" dirty="0">
                <a:latin typeface="Lucida Console" panose="020B0609040504020204" pitchFamily="49" charset="0"/>
              </a:rPr>
              <a:t>    </a:t>
            </a:r>
            <a:r>
              <a:rPr lang="en-US" sz="1400" dirty="0">
                <a:solidFill>
                  <a:schemeClr val="tx2"/>
                </a:solidFill>
                <a:latin typeface="Lucida Console" panose="020B0609040504020204" pitchFamily="49" charset="0"/>
              </a:rPr>
              <a:t>int cost = 0;</a:t>
            </a:r>
          </a:p>
          <a:p>
            <a:pPr>
              <a:lnSpc>
                <a:spcPct val="100000"/>
              </a:lnSpc>
              <a:spcBef>
                <a:spcPts val="0"/>
              </a:spcBef>
              <a:spcAft>
                <a:spcPts val="0"/>
              </a:spcAft>
            </a:pPr>
            <a:r>
              <a:rPr lang="en-US" sz="1400" dirty="0">
                <a:solidFill>
                  <a:schemeClr val="tx2"/>
                </a:solidFill>
                <a:latin typeface="Lucida Console" panose="020B0609040504020204" pitchFamily="49" charset="0"/>
              </a:rPr>
              <a:t>    </a:t>
            </a:r>
            <a:r>
              <a:rPr lang="en-US" sz="1400" dirty="0" err="1">
                <a:solidFill>
                  <a:schemeClr val="tx2"/>
                </a:solidFill>
                <a:latin typeface="Lucida Console" panose="020B0609040504020204" pitchFamily="49" charset="0"/>
              </a:rPr>
              <a:t>route_iterator</a:t>
            </a:r>
            <a:r>
              <a:rPr lang="en-US" sz="1400" dirty="0">
                <a:solidFill>
                  <a:schemeClr val="tx2"/>
                </a:solidFill>
                <a:latin typeface="Lucida Console" panose="020B0609040504020204" pitchFamily="49" charset="0"/>
              </a:rPr>
              <a:t> it(</a:t>
            </a:r>
            <a:r>
              <a:rPr lang="en-US" sz="1400" dirty="0" err="1">
                <a:solidFill>
                  <a:schemeClr val="tx2"/>
                </a:solidFill>
                <a:latin typeface="Lucida Console" panose="020B0609040504020204" pitchFamily="49" charset="0"/>
              </a:rPr>
              <a:t>i</a:t>
            </a:r>
            <a:r>
              <a:rPr lang="en-US" sz="1400" dirty="0">
                <a:solidFill>
                  <a:schemeClr val="tx2"/>
                </a:solidFill>
                <a:latin typeface="Lucida Console" panose="020B0609040504020204" pitchFamily="49" charset="0"/>
              </a:rPr>
              <a:t>, N);</a:t>
            </a:r>
          </a:p>
          <a:p>
            <a:pPr>
              <a:lnSpc>
                <a:spcPct val="100000"/>
              </a:lnSpc>
              <a:spcBef>
                <a:spcPts val="0"/>
              </a:spcBef>
              <a:spcAft>
                <a:spcPts val="0"/>
              </a:spcAft>
            </a:pPr>
            <a:r>
              <a:rPr lang="en-US" sz="1400" dirty="0">
                <a:solidFill>
                  <a:schemeClr val="tx2"/>
                </a:solidFill>
                <a:latin typeface="Lucida Console" panose="020B0609040504020204" pitchFamily="49" charset="0"/>
              </a:rPr>
              <a:t>    int from = </a:t>
            </a:r>
            <a:r>
              <a:rPr lang="en-US" sz="1400" dirty="0" err="1">
                <a:solidFill>
                  <a:schemeClr val="tx2"/>
                </a:solidFill>
                <a:latin typeface="Lucida Console" panose="020B0609040504020204" pitchFamily="49" charset="0"/>
              </a:rPr>
              <a:t>it.first</a:t>
            </a:r>
            <a:r>
              <a:rPr lang="en-US" sz="1400" dirty="0">
                <a:solidFill>
                  <a:schemeClr val="tx2"/>
                </a:solidFill>
                <a:latin typeface="Lucida Console" panose="020B0609040504020204" pitchFamily="49" charset="0"/>
              </a:rPr>
              <a:t>();</a:t>
            </a:r>
          </a:p>
          <a:p>
            <a:pPr>
              <a:lnSpc>
                <a:spcPct val="100000"/>
              </a:lnSpc>
              <a:spcBef>
                <a:spcPts val="0"/>
              </a:spcBef>
              <a:spcAft>
                <a:spcPts val="0"/>
              </a:spcAft>
            </a:pPr>
            <a:r>
              <a:rPr lang="en-US" sz="1400" dirty="0">
                <a:solidFill>
                  <a:schemeClr val="tx2"/>
                </a:solidFill>
                <a:latin typeface="Lucida Console" panose="020B0609040504020204" pitchFamily="49" charset="0"/>
              </a:rPr>
              <a:t>    while (!</a:t>
            </a:r>
            <a:r>
              <a:rPr lang="en-US" sz="1400" dirty="0" err="1">
                <a:solidFill>
                  <a:schemeClr val="tx2"/>
                </a:solidFill>
                <a:latin typeface="Lucida Console" panose="020B0609040504020204" pitchFamily="49" charset="0"/>
              </a:rPr>
              <a:t>it.done</a:t>
            </a:r>
            <a:r>
              <a:rPr lang="en-US" sz="1400" dirty="0">
                <a:solidFill>
                  <a:schemeClr val="tx2"/>
                </a:solidFill>
                <a:latin typeface="Lucida Console" panose="020B0609040504020204" pitchFamily="49" charset="0"/>
              </a:rPr>
              <a:t>()) {</a:t>
            </a:r>
          </a:p>
          <a:p>
            <a:pPr>
              <a:lnSpc>
                <a:spcPct val="100000"/>
              </a:lnSpc>
              <a:spcBef>
                <a:spcPts val="0"/>
              </a:spcBef>
              <a:spcAft>
                <a:spcPts val="0"/>
              </a:spcAft>
            </a:pPr>
            <a:r>
              <a:rPr lang="en-US" sz="1400" dirty="0">
                <a:solidFill>
                  <a:schemeClr val="tx2"/>
                </a:solidFill>
                <a:latin typeface="Lucida Console" panose="020B0609040504020204" pitchFamily="49" charset="0"/>
              </a:rPr>
              <a:t>      int to = </a:t>
            </a:r>
            <a:r>
              <a:rPr lang="en-US" sz="1400" dirty="0" err="1">
                <a:solidFill>
                  <a:schemeClr val="tx2"/>
                </a:solidFill>
                <a:latin typeface="Lucida Console" panose="020B0609040504020204" pitchFamily="49" charset="0"/>
              </a:rPr>
              <a:t>it.next</a:t>
            </a:r>
            <a:r>
              <a:rPr lang="en-US" sz="1400" dirty="0">
                <a:solidFill>
                  <a:schemeClr val="tx2"/>
                </a:solidFill>
                <a:latin typeface="Lucida Console" panose="020B0609040504020204" pitchFamily="49" charset="0"/>
              </a:rPr>
              <a:t>();</a:t>
            </a:r>
          </a:p>
          <a:p>
            <a:pPr>
              <a:lnSpc>
                <a:spcPct val="100000"/>
              </a:lnSpc>
              <a:spcBef>
                <a:spcPts val="0"/>
              </a:spcBef>
              <a:spcAft>
                <a:spcPts val="0"/>
              </a:spcAft>
            </a:pPr>
            <a:r>
              <a:rPr lang="en-US" sz="1400" dirty="0">
                <a:solidFill>
                  <a:schemeClr val="tx2"/>
                </a:solidFill>
                <a:latin typeface="Lucida Console" panose="020B0609040504020204" pitchFamily="49" charset="0"/>
              </a:rPr>
              <a:t>      cost += distances[from*N + to];</a:t>
            </a:r>
          </a:p>
          <a:p>
            <a:pPr>
              <a:lnSpc>
                <a:spcPct val="100000"/>
              </a:lnSpc>
              <a:spcBef>
                <a:spcPts val="0"/>
              </a:spcBef>
              <a:spcAft>
                <a:spcPts val="0"/>
              </a:spcAft>
            </a:pPr>
            <a:r>
              <a:rPr lang="en-US" sz="1400" dirty="0">
                <a:solidFill>
                  <a:schemeClr val="tx2"/>
                </a:solidFill>
                <a:latin typeface="Lucida Console" panose="020B0609040504020204" pitchFamily="49" charset="0"/>
              </a:rPr>
              <a:t>      from = to;</a:t>
            </a:r>
          </a:p>
          <a:p>
            <a:pPr>
              <a:lnSpc>
                <a:spcPct val="100000"/>
              </a:lnSpc>
              <a:spcBef>
                <a:spcPts val="0"/>
              </a:spcBef>
              <a:spcAft>
                <a:spcPts val="0"/>
              </a:spcAft>
            </a:pPr>
            <a:r>
              <a:rPr lang="en-US" sz="1400" dirty="0">
                <a:solidFill>
                  <a:schemeClr val="tx2"/>
                </a:solidFill>
                <a:latin typeface="Lucida Console" panose="020B0609040504020204" pitchFamily="49" charset="0"/>
              </a:rPr>
              <a:t>    }</a:t>
            </a:r>
          </a:p>
          <a:p>
            <a:pPr>
              <a:lnSpc>
                <a:spcPct val="100000"/>
              </a:lnSpc>
              <a:spcBef>
                <a:spcPts val="0"/>
              </a:spcBef>
              <a:spcAft>
                <a:spcPts val="0"/>
              </a:spcAft>
            </a:pPr>
            <a:r>
              <a:rPr lang="en-US" sz="1400" dirty="0">
                <a:latin typeface="Lucida Console" panose="020B0609040504020204" pitchFamily="49" charset="0"/>
              </a:rPr>
              <a:t>    </a:t>
            </a:r>
            <a:r>
              <a:rPr lang="en-US" sz="1400" dirty="0" err="1">
                <a:solidFill>
                  <a:srgbClr val="FF0000"/>
                </a:solidFill>
                <a:latin typeface="Lucida Console" panose="020B0609040504020204" pitchFamily="49" charset="0"/>
              </a:rPr>
              <a:t>best_route</a:t>
            </a:r>
            <a:r>
              <a:rPr lang="en-US" sz="1400" dirty="0">
                <a:solidFill>
                  <a:srgbClr val="FF0000"/>
                </a:solidFill>
                <a:latin typeface="Lucida Console" panose="020B0609040504020204" pitchFamily="49" charset="0"/>
              </a:rPr>
              <a:t> = </a:t>
            </a:r>
            <a:r>
              <a:rPr lang="en-US" sz="1400" dirty="0" err="1">
                <a:solidFill>
                  <a:srgbClr val="FF0000"/>
                </a:solidFill>
                <a:latin typeface="Lucida Console" panose="020B0609040504020204" pitchFamily="49" charset="0"/>
              </a:rPr>
              <a:t>route_cost</a:t>
            </a:r>
            <a:r>
              <a:rPr lang="en-US" sz="1400" dirty="0">
                <a:solidFill>
                  <a:srgbClr val="FF0000"/>
                </a:solidFill>
                <a:latin typeface="Lucida Console" panose="020B0609040504020204" pitchFamily="49" charset="0"/>
              </a:rPr>
              <a:t>::</a:t>
            </a:r>
            <a:r>
              <a:rPr lang="en-US" sz="1400" dirty="0" err="1">
                <a:solidFill>
                  <a:srgbClr val="FF0000"/>
                </a:solidFill>
                <a:latin typeface="Lucida Console" panose="020B0609040504020204" pitchFamily="49" charset="0"/>
              </a:rPr>
              <a:t>minf</a:t>
            </a:r>
            <a:r>
              <a:rPr lang="en-US" sz="1400" dirty="0">
                <a:solidFill>
                  <a:srgbClr val="FF0000"/>
                </a:solidFill>
                <a:latin typeface="Lucida Console" panose="020B0609040504020204" pitchFamily="49" charset="0"/>
              </a:rPr>
              <a:t>(</a:t>
            </a:r>
            <a:r>
              <a:rPr lang="en-US" sz="1400" dirty="0" err="1">
                <a:solidFill>
                  <a:srgbClr val="FF0000"/>
                </a:solidFill>
                <a:latin typeface="Lucida Console" panose="020B0609040504020204" pitchFamily="49" charset="0"/>
              </a:rPr>
              <a:t>best_route</a:t>
            </a:r>
            <a:r>
              <a:rPr lang="en-US" sz="1400" dirty="0">
                <a:solidFill>
                  <a:srgbClr val="FF0000"/>
                </a:solidFill>
                <a:latin typeface="Lucida Console" panose="020B0609040504020204" pitchFamily="49" charset="0"/>
              </a:rPr>
              <a:t>, </a:t>
            </a:r>
            <a:r>
              <a:rPr lang="en-US" sz="1400" dirty="0" err="1">
                <a:solidFill>
                  <a:srgbClr val="FF0000"/>
                </a:solidFill>
                <a:latin typeface="Lucida Console" panose="020B0609040504020204" pitchFamily="49" charset="0"/>
              </a:rPr>
              <a:t>route_cost</a:t>
            </a:r>
            <a:r>
              <a:rPr lang="en-US" sz="1400" dirty="0">
                <a:solidFill>
                  <a:srgbClr val="FF0000"/>
                </a:solidFill>
                <a:latin typeface="Lucida Console" panose="020B0609040504020204" pitchFamily="49" charset="0"/>
              </a:rPr>
              <a:t>(</a:t>
            </a:r>
            <a:r>
              <a:rPr lang="en-US" sz="1400" dirty="0" err="1">
                <a:solidFill>
                  <a:srgbClr val="FF0000"/>
                </a:solidFill>
                <a:latin typeface="Lucida Console" panose="020B0609040504020204" pitchFamily="49" charset="0"/>
              </a:rPr>
              <a:t>i</a:t>
            </a:r>
            <a:r>
              <a:rPr lang="en-US" sz="1400" dirty="0">
                <a:solidFill>
                  <a:srgbClr val="FF0000"/>
                </a:solidFill>
                <a:latin typeface="Lucida Console" panose="020B0609040504020204" pitchFamily="49" charset="0"/>
              </a:rPr>
              <a:t>, cost));</a:t>
            </a:r>
          </a:p>
          <a:p>
            <a:pPr>
              <a:lnSpc>
                <a:spcPct val="100000"/>
              </a:lnSpc>
              <a:spcBef>
                <a:spcPts val="0"/>
              </a:spcBef>
              <a:spcAft>
                <a:spcPts val="0"/>
              </a:spcAft>
            </a:pPr>
            <a:r>
              <a:rPr lang="en-US" sz="1400" dirty="0">
                <a:latin typeface="Lucida Console" panose="020B0609040504020204" pitchFamily="49" charset="0"/>
              </a:rPr>
              <a:t>  }</a:t>
            </a:r>
          </a:p>
          <a:p>
            <a:pPr>
              <a:lnSpc>
                <a:spcPct val="100000"/>
              </a:lnSpc>
              <a:spcBef>
                <a:spcPts val="0"/>
              </a:spcBef>
              <a:spcAft>
                <a:spcPts val="0"/>
              </a:spcAft>
            </a:pPr>
            <a:r>
              <a:rPr lang="en-US" sz="1400" dirty="0">
                <a:latin typeface="Lucida Console" panose="020B0609040504020204" pitchFamily="49" charset="0"/>
              </a:rPr>
              <a:t>  return </a:t>
            </a:r>
            <a:r>
              <a:rPr lang="en-US" sz="1400" dirty="0" err="1">
                <a:latin typeface="Lucida Console" panose="020B0609040504020204" pitchFamily="49" charset="0"/>
              </a:rPr>
              <a:t>best_route</a:t>
            </a:r>
            <a:r>
              <a:rPr lang="en-US" sz="1400" dirty="0">
                <a:latin typeface="Lucida Console" panose="020B0609040504020204" pitchFamily="49" charset="0"/>
              </a:rPr>
              <a:t>;</a:t>
            </a:r>
          </a:p>
          <a:p>
            <a:pPr>
              <a:lnSpc>
                <a:spcPct val="100000"/>
              </a:lnSpc>
              <a:spcBef>
                <a:spcPts val="0"/>
              </a:spcBef>
              <a:spcAft>
                <a:spcPts val="0"/>
              </a:spcAft>
            </a:pPr>
            <a:r>
              <a:rPr lang="en-US" sz="1400" dirty="0">
                <a:latin typeface="Lucida Console" panose="020B0609040504020204" pitchFamily="49" charset="0"/>
              </a:rPr>
              <a:t>}</a:t>
            </a:r>
          </a:p>
          <a:p>
            <a:endParaRPr lang="en-US" dirty="0"/>
          </a:p>
        </p:txBody>
      </p:sp>
      <p:sp>
        <p:nvSpPr>
          <p:cNvPr id="4" name="Text Placeholder 3">
            <a:extLst>
              <a:ext uri="{FF2B5EF4-FFF2-40B4-BE49-F238E27FC236}">
                <a16:creationId xmlns:a16="http://schemas.microsoft.com/office/drawing/2014/main" id="{075E6E56-5620-4570-9EA0-257C747EFC44}"/>
              </a:ext>
            </a:extLst>
          </p:cNvPr>
          <p:cNvSpPr>
            <a:spLocks noGrp="1"/>
          </p:cNvSpPr>
          <p:nvPr>
            <p:ph type="body" sz="quarter" idx="10"/>
          </p:nvPr>
        </p:nvSpPr>
        <p:spPr/>
        <p:txBody>
          <a:bodyPr/>
          <a:lstStyle/>
          <a:p>
            <a:r>
              <a:rPr lang="en-US" dirty="0"/>
              <a:t>Analysis</a:t>
            </a:r>
          </a:p>
        </p:txBody>
      </p:sp>
    </p:spTree>
    <p:extLst>
      <p:ext uri="{BB962C8B-B14F-4D97-AF65-F5344CB8AC3E}">
        <p14:creationId xmlns:p14="http://schemas.microsoft.com/office/powerpoint/2010/main" val="325074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D40A1-B75D-4508-960F-93C67B3FA7EE}"/>
              </a:ext>
            </a:extLst>
          </p:cNvPr>
          <p:cNvSpPr>
            <a:spLocks noGrp="1"/>
          </p:cNvSpPr>
          <p:nvPr>
            <p:ph type="title"/>
          </p:nvPr>
        </p:nvSpPr>
        <p:spPr/>
        <p:txBody>
          <a:bodyPr/>
          <a:lstStyle/>
          <a:p>
            <a:r>
              <a:rPr lang="en-US" dirty="0"/>
              <a:t>Traveling Salesman Performance</a:t>
            </a:r>
          </a:p>
        </p:txBody>
      </p:sp>
      <p:graphicFrame>
        <p:nvGraphicFramePr>
          <p:cNvPr id="7" name="Content Placeholder 6">
            <a:extLst>
              <a:ext uri="{FF2B5EF4-FFF2-40B4-BE49-F238E27FC236}">
                <a16:creationId xmlns:a16="http://schemas.microsoft.com/office/drawing/2014/main" id="{B87A4D00-94AF-478F-9A9C-580308EDD35E}"/>
              </a:ext>
            </a:extLst>
          </p:cNvPr>
          <p:cNvGraphicFramePr>
            <a:graphicFrameLocks noGrp="1"/>
          </p:cNvGraphicFramePr>
          <p:nvPr>
            <p:ph idx="1"/>
            <p:extLst>
              <p:ext uri="{D42A27DB-BD31-4B8C-83A1-F6EECF244321}">
                <p14:modId xmlns:p14="http://schemas.microsoft.com/office/powerpoint/2010/main" val="3785637465"/>
              </p:ext>
            </p:extLst>
          </p:nvPr>
        </p:nvGraphicFramePr>
        <p:xfrm>
          <a:off x="517525" y="1328358"/>
          <a:ext cx="9947275" cy="449300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14627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B284-7D6E-4D32-9F27-04387616781D}"/>
              </a:ext>
            </a:extLst>
          </p:cNvPr>
          <p:cNvSpPr>
            <a:spLocks noGrp="1"/>
          </p:cNvSpPr>
          <p:nvPr>
            <p:ph type="title"/>
          </p:nvPr>
        </p:nvSpPr>
        <p:spPr/>
        <p:txBody>
          <a:bodyPr/>
          <a:lstStyle/>
          <a:p>
            <a:r>
              <a:rPr lang="en-US" dirty="0"/>
              <a:t>Traveling Salesman</a:t>
            </a:r>
          </a:p>
        </p:txBody>
      </p:sp>
      <p:sp>
        <p:nvSpPr>
          <p:cNvPr id="3" name="Content Placeholder 2">
            <a:extLst>
              <a:ext uri="{FF2B5EF4-FFF2-40B4-BE49-F238E27FC236}">
                <a16:creationId xmlns:a16="http://schemas.microsoft.com/office/drawing/2014/main" id="{19C8BDF9-5D42-4796-8F36-ED07A3FCE82D}"/>
              </a:ext>
            </a:extLst>
          </p:cNvPr>
          <p:cNvSpPr>
            <a:spLocks noGrp="1"/>
          </p:cNvSpPr>
          <p:nvPr>
            <p:ph idx="1"/>
          </p:nvPr>
        </p:nvSpPr>
        <p:spPr>
          <a:xfrm>
            <a:off x="516750" y="2103036"/>
            <a:ext cx="9948672" cy="3613823"/>
          </a:xfrm>
        </p:spPr>
        <p:txBody>
          <a:bodyPr numCol="2"/>
          <a:lstStyle/>
          <a:p>
            <a:pPr>
              <a:lnSpc>
                <a:spcPct val="100000"/>
              </a:lnSpc>
              <a:spcBef>
                <a:spcPts val="0"/>
              </a:spcBef>
              <a:spcAft>
                <a:spcPts val="0"/>
              </a:spcAft>
            </a:pPr>
            <a:r>
              <a:rPr lang="en-US" sz="1200" dirty="0" err="1">
                <a:latin typeface="Lucida Console" panose="020B0609040504020204" pitchFamily="49" charset="0"/>
              </a:rPr>
              <a:t>route_cost</a:t>
            </a:r>
            <a:r>
              <a:rPr lang="en-US" sz="1200" dirty="0">
                <a:latin typeface="Lucida Console" panose="020B0609040504020204" pitchFamily="49" charset="0"/>
              </a:rPr>
              <a:t> </a:t>
            </a:r>
            <a:r>
              <a:rPr lang="en-US" sz="1200" dirty="0" err="1">
                <a:latin typeface="Lucida Console" panose="020B0609040504020204" pitchFamily="49" charset="0"/>
              </a:rPr>
              <a:t>find_best_route</a:t>
            </a:r>
            <a:r>
              <a:rPr lang="en-US" sz="1200" dirty="0">
                <a:latin typeface="Lucida Console" panose="020B0609040504020204" pitchFamily="49" charset="0"/>
              </a:rPr>
              <a:t>(int const* distances, </a:t>
            </a:r>
          </a:p>
          <a:p>
            <a:pPr>
              <a:lnSpc>
                <a:spcPct val="100000"/>
              </a:lnSpc>
              <a:spcBef>
                <a:spcPts val="0"/>
              </a:spcBef>
              <a:spcAft>
                <a:spcPts val="0"/>
              </a:spcAft>
            </a:pPr>
            <a:r>
              <a:rPr lang="en-US" sz="1200" dirty="0">
                <a:latin typeface="Lucida Console" panose="020B0609040504020204" pitchFamily="49" charset="0"/>
              </a:rPr>
              <a:t>                           int N) {</a:t>
            </a:r>
          </a:p>
          <a:p>
            <a:pPr>
              <a:lnSpc>
                <a:spcPct val="100000"/>
              </a:lnSpc>
              <a:spcBef>
                <a:spcPts val="0"/>
              </a:spcBef>
              <a:spcAft>
                <a:spcPts val="0"/>
              </a:spcAft>
            </a:pPr>
            <a:r>
              <a:rPr lang="en-US" sz="1200" dirty="0">
                <a:latin typeface="Lucida Console" panose="020B0609040504020204" pitchFamily="49" charset="0"/>
              </a:rPr>
              <a:t>  long </a:t>
            </a:r>
            <a:r>
              <a:rPr lang="en-US" sz="1200" dirty="0" err="1">
                <a:latin typeface="Lucida Console" panose="020B0609040504020204" pitchFamily="49" charset="0"/>
              </a:rPr>
              <a:t>num_routes</a:t>
            </a:r>
            <a:r>
              <a:rPr lang="en-US" sz="1200" dirty="0">
                <a:latin typeface="Lucida Console" panose="020B0609040504020204" pitchFamily="49" charset="0"/>
              </a:rPr>
              <a:t> = factorial(N);</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route_cost</a:t>
            </a:r>
            <a:r>
              <a:rPr lang="en-US" sz="1200" dirty="0">
                <a:latin typeface="Lucida Console" panose="020B0609040504020204" pitchFamily="49" charset="0"/>
              </a:rPr>
              <a:t> </a:t>
            </a:r>
            <a:r>
              <a:rPr lang="en-US" sz="1200" dirty="0" err="1">
                <a:latin typeface="Lucida Console" panose="020B0609040504020204" pitchFamily="49" charset="0"/>
              </a:rPr>
              <a:t>best_route</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std::mutex </a:t>
            </a:r>
            <a:r>
              <a:rPr lang="en-US" sz="1200" dirty="0" err="1">
                <a:latin typeface="Lucida Console" panose="020B0609040504020204" pitchFamily="49" charset="0"/>
              </a:rPr>
              <a:t>route_mutex</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int </a:t>
            </a:r>
            <a:r>
              <a:rPr lang="en-US" sz="1200" dirty="0" err="1">
                <a:solidFill>
                  <a:srgbClr val="FF0000"/>
                </a:solidFill>
                <a:latin typeface="Lucida Console" panose="020B0609040504020204" pitchFamily="49" charset="0"/>
              </a:rPr>
              <a:t>num_threads</a:t>
            </a:r>
            <a:r>
              <a:rPr lang="en-US" sz="1200" dirty="0">
                <a:solidFill>
                  <a:srgbClr val="FF0000"/>
                </a:solidFill>
                <a:latin typeface="Lucida Console" panose="020B0609040504020204" pitchFamily="49" charset="0"/>
              </a:rPr>
              <a:t> = </a:t>
            </a:r>
          </a:p>
          <a:p>
            <a:pPr>
              <a:lnSpc>
                <a:spcPct val="100000"/>
              </a:lnSpc>
              <a:spcBef>
                <a:spcPts val="0"/>
              </a:spcBef>
              <a:spcAft>
                <a:spcPts val="0"/>
              </a:spcAft>
            </a:pPr>
            <a:r>
              <a:rPr lang="en-US" sz="1200" dirty="0">
                <a:solidFill>
                  <a:srgbClr val="FF0000"/>
                </a:solidFill>
                <a:latin typeface="Lucida Console" panose="020B0609040504020204" pitchFamily="49" charset="0"/>
              </a:rPr>
              <a:t>        std::thread::</a:t>
            </a:r>
            <a:r>
              <a:rPr lang="en-US" sz="1200" dirty="0" err="1">
                <a:solidFill>
                  <a:srgbClr val="FF0000"/>
                </a:solidFill>
                <a:latin typeface="Lucida Console" panose="020B0609040504020204" pitchFamily="49" charset="0"/>
              </a:rPr>
              <a:t>hardware_concurrency</a:t>
            </a:r>
            <a:r>
              <a:rPr lang="en-US" sz="1200" dirty="0">
                <a:solidFill>
                  <a:srgbClr val="FF0000"/>
                </a:solidFill>
                <a:latin typeface="Lucida Console" panose="020B0609040504020204" pitchFamily="49" charset="0"/>
              </a:rPr>
              <a:t>()</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if (</a:t>
            </a:r>
            <a:r>
              <a:rPr lang="en-US" sz="1200" dirty="0" err="1">
                <a:latin typeface="Lucida Console" panose="020B0609040504020204" pitchFamily="49" charset="0"/>
              </a:rPr>
              <a:t>num_threads</a:t>
            </a:r>
            <a:r>
              <a:rPr lang="en-US" sz="1200" dirty="0">
                <a:latin typeface="Lucida Console" panose="020B0609040504020204" pitchFamily="49" charset="0"/>
              </a:rPr>
              <a:t> == 0) </a:t>
            </a:r>
            <a:r>
              <a:rPr lang="en-US" sz="1200" dirty="0" err="1">
                <a:latin typeface="Lucida Console" panose="020B0609040504020204" pitchFamily="49" charset="0"/>
              </a:rPr>
              <a:t>num_threads</a:t>
            </a:r>
            <a:r>
              <a:rPr lang="en-US" sz="1200" dirty="0">
                <a:latin typeface="Lucida Console" panose="020B0609040504020204" pitchFamily="49" charset="0"/>
              </a:rPr>
              <a:t> = 4;</a:t>
            </a:r>
          </a:p>
          <a:p>
            <a:pPr>
              <a:lnSpc>
                <a:spcPct val="100000"/>
              </a:lnSpc>
              <a:spcBef>
                <a:spcPts val="0"/>
              </a:spcBef>
              <a:spcAft>
                <a:spcPts val="0"/>
              </a:spcAft>
            </a:pPr>
            <a:r>
              <a:rPr lang="en-US" sz="1200" dirty="0">
                <a:solidFill>
                  <a:srgbClr val="FF0000"/>
                </a:solidFill>
                <a:latin typeface="Lucida Console" panose="020B0609040504020204" pitchFamily="49" charset="0"/>
              </a:rPr>
              <a:t>  std::vector&lt;std::thread&gt; threads;</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threads.reserve</a:t>
            </a:r>
            <a:r>
              <a:rPr lang="en-US" sz="1200" dirty="0">
                <a:latin typeface="Lucida Console" panose="020B0609040504020204" pitchFamily="49" charset="0"/>
              </a:rPr>
              <a:t>(</a:t>
            </a:r>
            <a:r>
              <a:rPr lang="en-US" sz="1200" dirty="0" err="1">
                <a:latin typeface="Lucida Console" panose="020B0609040504020204" pitchFamily="49" charset="0"/>
              </a:rPr>
              <a:t>num_threads</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for (int t = 0; t &lt; </a:t>
            </a:r>
            <a:r>
              <a:rPr lang="en-US" sz="1200" dirty="0" err="1">
                <a:latin typeface="Lucida Console" panose="020B0609040504020204" pitchFamily="49" charset="0"/>
              </a:rPr>
              <a:t>num_threads</a:t>
            </a:r>
            <a:r>
              <a:rPr lang="en-US" sz="1200" dirty="0">
                <a:latin typeface="Lucida Console" panose="020B0609040504020204" pitchFamily="49" charset="0"/>
              </a:rPr>
              <a:t>; ++t) {</a:t>
            </a:r>
          </a:p>
          <a:p>
            <a:pPr>
              <a:lnSpc>
                <a:spcPct val="100000"/>
              </a:lnSpc>
              <a:spcBef>
                <a:spcPts val="0"/>
              </a:spcBef>
              <a:spcAft>
                <a:spcPts val="0"/>
              </a:spcAft>
            </a:pPr>
            <a:r>
              <a:rPr lang="en-US" sz="1200" dirty="0">
                <a:latin typeface="Lucida Console" panose="020B0609040504020204" pitchFamily="49" charset="0"/>
              </a:rPr>
              <a:t>    </a:t>
            </a:r>
            <a:r>
              <a:rPr lang="en-US" sz="1200" dirty="0" err="1">
                <a:solidFill>
                  <a:srgbClr val="FF0000"/>
                </a:solidFill>
                <a:latin typeface="Lucida Console" panose="020B0609040504020204" pitchFamily="49" charset="0"/>
              </a:rPr>
              <a:t>threads.push_back</a:t>
            </a:r>
            <a:r>
              <a:rPr lang="en-US" sz="1200" dirty="0">
                <a:solidFill>
                  <a:srgbClr val="FF0000"/>
                </a:solidFill>
                <a:latin typeface="Lucida Console" panose="020B0609040504020204" pitchFamily="49" charset="0"/>
              </a:rPr>
              <a:t>(std::thread(</a:t>
            </a:r>
          </a:p>
          <a:p>
            <a:pPr>
              <a:lnSpc>
                <a:spcPct val="100000"/>
              </a:lnSpc>
              <a:spcBef>
                <a:spcPts val="0"/>
              </a:spcBef>
              <a:spcAft>
                <a:spcPts val="0"/>
              </a:spcAft>
            </a:pPr>
            <a:r>
              <a:rPr lang="en-US" sz="1200" dirty="0">
                <a:latin typeface="Lucida Console" panose="020B0609040504020204" pitchFamily="49" charset="0"/>
              </a:rPr>
              <a:t>      [=, &amp;</a:t>
            </a:r>
            <a:r>
              <a:rPr lang="en-US" sz="1200" dirty="0" err="1">
                <a:latin typeface="Lucida Console" panose="020B0609040504020204" pitchFamily="49" charset="0"/>
              </a:rPr>
              <a:t>best_route</a:t>
            </a:r>
            <a:r>
              <a:rPr lang="en-US" sz="1200" dirty="0">
                <a:latin typeface="Lucida Console" panose="020B0609040504020204" pitchFamily="49" charset="0"/>
              </a:rPr>
              <a:t>, &amp;</a:t>
            </a:r>
            <a:r>
              <a:rPr lang="en-US" sz="1200" dirty="0" err="1">
                <a:latin typeface="Lucida Console" panose="020B0609040504020204" pitchFamily="49" charset="0"/>
              </a:rPr>
              <a:t>route_mutex</a:t>
            </a:r>
            <a:r>
              <a:rPr lang="en-US" sz="1200" dirty="0">
                <a:latin typeface="Lucida Console" panose="020B0609040504020204" pitchFamily="49" charset="0"/>
              </a:rPr>
              <a:t>](int chunk) {</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route_cost</a:t>
            </a:r>
            <a:r>
              <a:rPr lang="en-US" sz="1200" dirty="0">
                <a:latin typeface="Lucida Console" panose="020B0609040504020204" pitchFamily="49" charset="0"/>
              </a:rPr>
              <a:t> </a:t>
            </a:r>
            <a:r>
              <a:rPr lang="en-US" sz="1200" dirty="0" err="1">
                <a:latin typeface="Lucida Console" panose="020B0609040504020204" pitchFamily="49" charset="0"/>
              </a:rPr>
              <a:t>local_best</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for (long </a:t>
            </a:r>
            <a:r>
              <a:rPr lang="en-US" sz="1200" dirty="0" err="1">
                <a:latin typeface="Lucida Console" panose="020B0609040504020204" pitchFamily="49" charset="0"/>
              </a:rPr>
              <a:t>i</a:t>
            </a:r>
            <a:r>
              <a:rPr lang="en-US" sz="1200" dirty="0">
                <a:latin typeface="Lucida Console" panose="020B0609040504020204" pitchFamily="49" charset="0"/>
              </a:rPr>
              <a:t> = chunk; </a:t>
            </a:r>
            <a:r>
              <a:rPr lang="en-US" sz="1200" dirty="0" err="1">
                <a:latin typeface="Lucida Console" panose="020B0609040504020204" pitchFamily="49" charset="0"/>
              </a:rPr>
              <a:t>i</a:t>
            </a:r>
            <a:r>
              <a:rPr lang="en-US" sz="1200" dirty="0">
                <a:latin typeface="Lucida Console" panose="020B0609040504020204" pitchFamily="49" charset="0"/>
              </a:rPr>
              <a:t> &lt; </a:t>
            </a:r>
            <a:r>
              <a:rPr lang="en-US" sz="1200" dirty="0" err="1">
                <a:latin typeface="Lucida Console" panose="020B0609040504020204" pitchFamily="49" charset="0"/>
              </a:rPr>
              <a:t>num_routes</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i</a:t>
            </a:r>
            <a:r>
              <a:rPr lang="en-US" sz="1200" dirty="0">
                <a:latin typeface="Lucida Console" panose="020B0609040504020204" pitchFamily="49" charset="0"/>
              </a:rPr>
              <a:t> += </a:t>
            </a:r>
            <a:r>
              <a:rPr lang="en-US" sz="1200" dirty="0" err="1">
                <a:latin typeface="Lucida Console" panose="020B0609040504020204" pitchFamily="49" charset="0"/>
              </a:rPr>
              <a:t>num_threads</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int cost = 0;</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route_iterator</a:t>
            </a:r>
            <a:r>
              <a:rPr lang="en-US" sz="1200" dirty="0">
                <a:latin typeface="Lucida Console" panose="020B0609040504020204" pitchFamily="49" charset="0"/>
              </a:rPr>
              <a:t> it(</a:t>
            </a:r>
            <a:r>
              <a:rPr lang="en-US" sz="1200" dirty="0" err="1">
                <a:latin typeface="Lucida Console" panose="020B0609040504020204" pitchFamily="49" charset="0"/>
              </a:rPr>
              <a:t>i</a:t>
            </a:r>
            <a:r>
              <a:rPr lang="en-US" sz="1200" dirty="0">
                <a:latin typeface="Lucida Console" panose="020B0609040504020204" pitchFamily="49" charset="0"/>
              </a:rPr>
              <a:t>, N);</a:t>
            </a:r>
          </a:p>
          <a:p>
            <a:pPr>
              <a:lnSpc>
                <a:spcPct val="100000"/>
              </a:lnSpc>
              <a:spcBef>
                <a:spcPts val="0"/>
              </a:spcBef>
              <a:spcAft>
                <a:spcPts val="0"/>
              </a:spcAft>
            </a:pPr>
            <a:r>
              <a:rPr lang="en-US" sz="1200" dirty="0">
                <a:latin typeface="Lucida Console" panose="020B0609040504020204" pitchFamily="49" charset="0"/>
              </a:rPr>
              <a:t>          int from = </a:t>
            </a:r>
            <a:r>
              <a:rPr lang="en-US" sz="1200" dirty="0" err="1">
                <a:latin typeface="Lucida Console" panose="020B0609040504020204" pitchFamily="49" charset="0"/>
              </a:rPr>
              <a:t>it.first</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while (!</a:t>
            </a:r>
            <a:r>
              <a:rPr lang="en-US" sz="1200" dirty="0" err="1">
                <a:latin typeface="Lucida Console" panose="020B0609040504020204" pitchFamily="49" charset="0"/>
              </a:rPr>
              <a:t>it.done</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int to = </a:t>
            </a:r>
            <a:r>
              <a:rPr lang="en-US" sz="1200" dirty="0" err="1">
                <a:latin typeface="Lucida Console" panose="020B0609040504020204" pitchFamily="49" charset="0"/>
              </a:rPr>
              <a:t>it.next</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cost += distances[from*N + to];</a:t>
            </a:r>
          </a:p>
          <a:p>
            <a:pPr>
              <a:lnSpc>
                <a:spcPct val="100000"/>
              </a:lnSpc>
              <a:spcBef>
                <a:spcPts val="0"/>
              </a:spcBef>
              <a:spcAft>
                <a:spcPts val="0"/>
              </a:spcAft>
            </a:pPr>
            <a:r>
              <a:rPr lang="en-US" sz="1200" dirty="0">
                <a:latin typeface="Lucida Console" panose="020B0609040504020204" pitchFamily="49" charset="0"/>
              </a:rPr>
              <a:t>            from = to;</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local_best</a:t>
            </a:r>
            <a:r>
              <a:rPr lang="en-US" sz="1200" dirty="0">
                <a:latin typeface="Lucida Console" panose="020B0609040504020204" pitchFamily="49" charset="0"/>
              </a:rPr>
              <a:t> = </a:t>
            </a:r>
            <a:r>
              <a:rPr lang="en-US" sz="1200" dirty="0" err="1">
                <a:latin typeface="Lucida Console" panose="020B0609040504020204" pitchFamily="49" charset="0"/>
              </a:rPr>
              <a:t>route_cost</a:t>
            </a:r>
            <a:r>
              <a:rPr lang="en-US" sz="1200" dirty="0">
                <a:latin typeface="Lucida Console" panose="020B0609040504020204" pitchFamily="49" charset="0"/>
              </a:rPr>
              <a:t>::</a:t>
            </a:r>
            <a:r>
              <a:rPr lang="en-US" sz="1200" dirty="0" err="1">
                <a:latin typeface="Lucida Console" panose="020B0609040504020204" pitchFamily="49" charset="0"/>
              </a:rPr>
              <a:t>minf</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local_best</a:t>
            </a:r>
            <a:r>
              <a:rPr lang="en-US" sz="1200" dirty="0">
                <a:latin typeface="Lucida Console" panose="020B0609040504020204" pitchFamily="49" charset="0"/>
              </a:rPr>
              <a:t>, </a:t>
            </a:r>
            <a:r>
              <a:rPr lang="en-US" sz="1200" dirty="0" err="1">
                <a:latin typeface="Lucida Console" panose="020B0609040504020204" pitchFamily="49" charset="0"/>
              </a:rPr>
              <a:t>route_cost</a:t>
            </a:r>
            <a:r>
              <a:rPr lang="en-US" sz="1200" dirty="0">
                <a:latin typeface="Lucida Console" panose="020B0609040504020204" pitchFamily="49" charset="0"/>
              </a:rPr>
              <a:t>(</a:t>
            </a:r>
            <a:r>
              <a:rPr lang="en-US" sz="1200" dirty="0" err="1">
                <a:latin typeface="Lucida Console" panose="020B0609040504020204" pitchFamily="49" charset="0"/>
              </a:rPr>
              <a:t>i</a:t>
            </a:r>
            <a:r>
              <a:rPr lang="en-US" sz="1200" dirty="0">
                <a:latin typeface="Lucida Console" panose="020B0609040504020204" pitchFamily="49" charset="0"/>
              </a:rPr>
              <a:t>, cost));</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std::</a:t>
            </a:r>
            <a:r>
              <a:rPr lang="en-US" sz="1200" dirty="0" err="1">
                <a:latin typeface="Lucida Console" panose="020B0609040504020204" pitchFamily="49" charset="0"/>
              </a:rPr>
              <a:t>lock_guard</a:t>
            </a:r>
            <a:r>
              <a:rPr lang="en-US" sz="1200" dirty="0">
                <a:latin typeface="Lucida Console" panose="020B0609040504020204" pitchFamily="49" charset="0"/>
              </a:rPr>
              <a:t>&lt;std::mutex&gt; </a:t>
            </a:r>
            <a:r>
              <a:rPr lang="en-US" sz="1200" dirty="0" err="1">
                <a:latin typeface="Lucida Console" panose="020B0609040504020204" pitchFamily="49" charset="0"/>
              </a:rPr>
              <a:t>lck</a:t>
            </a:r>
            <a:r>
              <a:rPr lang="en-US" sz="1200" dirty="0">
                <a:latin typeface="Lucida Console" panose="020B0609040504020204" pitchFamily="49" charset="0"/>
              </a:rPr>
              <a:t>(</a:t>
            </a:r>
            <a:r>
              <a:rPr lang="en-US" sz="1200" dirty="0" err="1">
                <a:latin typeface="Lucida Console" panose="020B0609040504020204" pitchFamily="49" charset="0"/>
              </a:rPr>
              <a:t>route_mutex</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best_route</a:t>
            </a:r>
            <a:r>
              <a:rPr lang="en-US" sz="1200" dirty="0">
                <a:latin typeface="Lucida Console" panose="020B0609040504020204" pitchFamily="49" charset="0"/>
              </a:rPr>
              <a:t> = </a:t>
            </a:r>
            <a:r>
              <a:rPr lang="en-US" sz="1200" dirty="0" err="1">
                <a:latin typeface="Lucida Console" panose="020B0609040504020204" pitchFamily="49" charset="0"/>
              </a:rPr>
              <a:t>route_cost</a:t>
            </a:r>
            <a:r>
              <a:rPr lang="en-US" sz="1200" dirty="0">
                <a:latin typeface="Lucida Console" panose="020B0609040504020204" pitchFamily="49" charset="0"/>
              </a:rPr>
              <a:t>::</a:t>
            </a:r>
            <a:r>
              <a:rPr lang="en-US" sz="1200" dirty="0" err="1">
                <a:latin typeface="Lucida Console" panose="020B0609040504020204" pitchFamily="49" charset="0"/>
              </a:rPr>
              <a:t>minf</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best_route</a:t>
            </a:r>
            <a:r>
              <a:rPr lang="en-US" sz="1200" dirty="0">
                <a:latin typeface="Lucida Console" panose="020B0609040504020204" pitchFamily="49" charset="0"/>
              </a:rPr>
              <a:t>, </a:t>
            </a:r>
            <a:r>
              <a:rPr lang="en-US" sz="1200" dirty="0" err="1">
                <a:latin typeface="Lucida Console" panose="020B0609040504020204" pitchFamily="49" charset="0"/>
              </a:rPr>
              <a:t>local_best</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 t));</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solidFill>
                  <a:srgbClr val="FF0000"/>
                </a:solidFill>
                <a:latin typeface="Lucida Console" panose="020B0609040504020204" pitchFamily="49" charset="0"/>
              </a:rPr>
              <a:t>  for (std::thread&amp; </a:t>
            </a:r>
            <a:r>
              <a:rPr lang="en-US" sz="1200" dirty="0" err="1">
                <a:solidFill>
                  <a:srgbClr val="FF0000"/>
                </a:solidFill>
                <a:latin typeface="Lucida Console" panose="020B0609040504020204" pitchFamily="49" charset="0"/>
              </a:rPr>
              <a:t>th</a:t>
            </a:r>
            <a:r>
              <a:rPr lang="en-US" sz="1200" dirty="0">
                <a:solidFill>
                  <a:srgbClr val="FF0000"/>
                </a:solidFill>
                <a:latin typeface="Lucida Console" panose="020B0609040504020204" pitchFamily="49" charset="0"/>
              </a:rPr>
              <a:t> : threads) {</a:t>
            </a:r>
          </a:p>
          <a:p>
            <a:pPr>
              <a:lnSpc>
                <a:spcPct val="100000"/>
              </a:lnSpc>
              <a:spcBef>
                <a:spcPts val="0"/>
              </a:spcBef>
              <a:spcAft>
                <a:spcPts val="0"/>
              </a:spcAft>
            </a:pPr>
            <a:r>
              <a:rPr lang="en-US" sz="1200" dirty="0">
                <a:solidFill>
                  <a:srgbClr val="FF0000"/>
                </a:solidFill>
                <a:latin typeface="Lucida Console" panose="020B0609040504020204" pitchFamily="49" charset="0"/>
              </a:rPr>
              <a:t>    </a:t>
            </a:r>
            <a:r>
              <a:rPr lang="en-US" sz="1200" dirty="0" err="1">
                <a:solidFill>
                  <a:srgbClr val="FF0000"/>
                </a:solidFill>
                <a:latin typeface="Lucida Console" panose="020B0609040504020204" pitchFamily="49" charset="0"/>
              </a:rPr>
              <a:t>th.join</a:t>
            </a:r>
            <a:r>
              <a:rPr lang="en-US" sz="1200" dirty="0">
                <a:solidFill>
                  <a:srgbClr val="FF0000"/>
                </a:solidFill>
                <a:latin typeface="Lucida Console" panose="020B0609040504020204" pitchFamily="49" charset="0"/>
              </a:rPr>
              <a:t>();</a:t>
            </a:r>
          </a:p>
          <a:p>
            <a:pPr>
              <a:lnSpc>
                <a:spcPct val="100000"/>
              </a:lnSpc>
              <a:spcBef>
                <a:spcPts val="0"/>
              </a:spcBef>
              <a:spcAft>
                <a:spcPts val="0"/>
              </a:spcAft>
            </a:pPr>
            <a:r>
              <a:rPr lang="en-US" sz="1200" dirty="0">
                <a:solidFill>
                  <a:srgbClr val="FF0000"/>
                </a:solidFill>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return </a:t>
            </a:r>
            <a:r>
              <a:rPr lang="en-US" sz="1200" dirty="0" err="1">
                <a:latin typeface="Lucida Console" panose="020B0609040504020204" pitchFamily="49" charset="0"/>
              </a:rPr>
              <a:t>best_route</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a:t>
            </a:r>
          </a:p>
        </p:txBody>
      </p:sp>
      <p:sp>
        <p:nvSpPr>
          <p:cNvPr id="4" name="Text Placeholder 3">
            <a:extLst>
              <a:ext uri="{FF2B5EF4-FFF2-40B4-BE49-F238E27FC236}">
                <a16:creationId xmlns:a16="http://schemas.microsoft.com/office/drawing/2014/main" id="{075E6E56-5620-4570-9EA0-257C747EFC44}"/>
              </a:ext>
            </a:extLst>
          </p:cNvPr>
          <p:cNvSpPr>
            <a:spLocks noGrp="1"/>
          </p:cNvSpPr>
          <p:nvPr>
            <p:ph type="body" sz="quarter" idx="10"/>
          </p:nvPr>
        </p:nvSpPr>
        <p:spPr/>
        <p:txBody>
          <a:bodyPr/>
          <a:lstStyle/>
          <a:p>
            <a:r>
              <a:rPr lang="en-US" dirty="0"/>
              <a:t>C++11 threads</a:t>
            </a:r>
          </a:p>
        </p:txBody>
      </p:sp>
      <p:cxnSp>
        <p:nvCxnSpPr>
          <p:cNvPr id="6" name="Straight Connector 5">
            <a:extLst>
              <a:ext uri="{FF2B5EF4-FFF2-40B4-BE49-F238E27FC236}">
                <a16:creationId xmlns:a16="http://schemas.microsoft.com/office/drawing/2014/main" id="{2DCA47E7-7B75-4DE1-8F07-B5A2FB17A75D}"/>
              </a:ext>
            </a:extLst>
          </p:cNvPr>
          <p:cNvCxnSpPr>
            <a:stCxn id="3" idx="0"/>
            <a:endCxn id="3" idx="2"/>
          </p:cNvCxnSpPr>
          <p:nvPr/>
        </p:nvCxnSpPr>
        <p:spPr>
          <a:xfrm>
            <a:off x="5491086" y="2103036"/>
            <a:ext cx="0" cy="3613823"/>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50023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B284-7D6E-4D32-9F27-04387616781D}"/>
              </a:ext>
            </a:extLst>
          </p:cNvPr>
          <p:cNvSpPr>
            <a:spLocks noGrp="1"/>
          </p:cNvSpPr>
          <p:nvPr>
            <p:ph type="title"/>
          </p:nvPr>
        </p:nvSpPr>
        <p:spPr/>
        <p:txBody>
          <a:bodyPr/>
          <a:lstStyle/>
          <a:p>
            <a:r>
              <a:rPr lang="en-US" dirty="0"/>
              <a:t>Traveling Salesman</a:t>
            </a:r>
          </a:p>
        </p:txBody>
      </p:sp>
      <p:sp>
        <p:nvSpPr>
          <p:cNvPr id="3" name="Content Placeholder 2">
            <a:extLst>
              <a:ext uri="{FF2B5EF4-FFF2-40B4-BE49-F238E27FC236}">
                <a16:creationId xmlns:a16="http://schemas.microsoft.com/office/drawing/2014/main" id="{19C8BDF9-5D42-4796-8F36-ED07A3FCE82D}"/>
              </a:ext>
            </a:extLst>
          </p:cNvPr>
          <p:cNvSpPr>
            <a:spLocks noGrp="1"/>
          </p:cNvSpPr>
          <p:nvPr>
            <p:ph idx="1"/>
          </p:nvPr>
        </p:nvSpPr>
        <p:spPr>
          <a:xfrm>
            <a:off x="516750" y="2103036"/>
            <a:ext cx="9948672" cy="3613823"/>
          </a:xfrm>
        </p:spPr>
        <p:txBody>
          <a:bodyPr numCol="2"/>
          <a:lstStyle/>
          <a:p>
            <a:pPr>
              <a:lnSpc>
                <a:spcPct val="100000"/>
              </a:lnSpc>
              <a:spcBef>
                <a:spcPts val="0"/>
              </a:spcBef>
              <a:spcAft>
                <a:spcPts val="0"/>
              </a:spcAft>
            </a:pPr>
            <a:r>
              <a:rPr lang="en-US" sz="1200" dirty="0" err="1">
                <a:latin typeface="Lucida Console" panose="020B0609040504020204" pitchFamily="49" charset="0"/>
              </a:rPr>
              <a:t>route_cost</a:t>
            </a:r>
            <a:r>
              <a:rPr lang="en-US" sz="1200" dirty="0">
                <a:latin typeface="Lucida Console" panose="020B0609040504020204" pitchFamily="49" charset="0"/>
              </a:rPr>
              <a:t> </a:t>
            </a:r>
            <a:r>
              <a:rPr lang="en-US" sz="1200" dirty="0" err="1">
                <a:latin typeface="Lucida Console" panose="020B0609040504020204" pitchFamily="49" charset="0"/>
              </a:rPr>
              <a:t>find_best_route</a:t>
            </a:r>
            <a:r>
              <a:rPr lang="en-US" sz="1200" dirty="0">
                <a:latin typeface="Lucida Console" panose="020B0609040504020204" pitchFamily="49" charset="0"/>
              </a:rPr>
              <a:t>(int const* distances, </a:t>
            </a:r>
          </a:p>
          <a:p>
            <a:pPr>
              <a:lnSpc>
                <a:spcPct val="100000"/>
              </a:lnSpc>
              <a:spcBef>
                <a:spcPts val="0"/>
              </a:spcBef>
              <a:spcAft>
                <a:spcPts val="0"/>
              </a:spcAft>
            </a:pPr>
            <a:r>
              <a:rPr lang="en-US" sz="1200" dirty="0">
                <a:latin typeface="Lucida Console" panose="020B0609040504020204" pitchFamily="49" charset="0"/>
              </a:rPr>
              <a:t>                           int N) {</a:t>
            </a:r>
          </a:p>
          <a:p>
            <a:pPr>
              <a:lnSpc>
                <a:spcPct val="100000"/>
              </a:lnSpc>
              <a:spcBef>
                <a:spcPts val="0"/>
              </a:spcBef>
              <a:spcAft>
                <a:spcPts val="0"/>
              </a:spcAft>
            </a:pPr>
            <a:r>
              <a:rPr lang="en-US" sz="1200" dirty="0">
                <a:latin typeface="Lucida Console" panose="020B0609040504020204" pitchFamily="49" charset="0"/>
              </a:rPr>
              <a:t>  long </a:t>
            </a:r>
            <a:r>
              <a:rPr lang="en-US" sz="1200" dirty="0" err="1">
                <a:latin typeface="Lucida Console" panose="020B0609040504020204" pitchFamily="49" charset="0"/>
              </a:rPr>
              <a:t>num_routes</a:t>
            </a:r>
            <a:r>
              <a:rPr lang="en-US" sz="1200" dirty="0">
                <a:latin typeface="Lucida Console" panose="020B0609040504020204" pitchFamily="49" charset="0"/>
              </a:rPr>
              <a:t> = factorial(N);</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route_cost</a:t>
            </a:r>
            <a:r>
              <a:rPr lang="en-US" sz="1200" dirty="0">
                <a:latin typeface="Lucida Console" panose="020B0609040504020204" pitchFamily="49" charset="0"/>
              </a:rPr>
              <a:t> </a:t>
            </a:r>
            <a:r>
              <a:rPr lang="en-US" sz="1200" dirty="0" err="1">
                <a:latin typeface="Lucida Console" panose="020B0609040504020204" pitchFamily="49" charset="0"/>
              </a:rPr>
              <a:t>best_route</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std::mutex </a:t>
            </a:r>
            <a:r>
              <a:rPr lang="en-US" sz="1200" dirty="0" err="1">
                <a:latin typeface="Lucida Console" panose="020B0609040504020204" pitchFamily="49" charset="0"/>
              </a:rPr>
              <a:t>route_mutex</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int </a:t>
            </a:r>
            <a:r>
              <a:rPr lang="en-US" sz="1200" dirty="0" err="1">
                <a:latin typeface="Lucida Console" panose="020B0609040504020204" pitchFamily="49" charset="0"/>
              </a:rPr>
              <a:t>num_threads</a:t>
            </a:r>
            <a:r>
              <a:rPr lang="en-US" sz="1200" dirty="0">
                <a:latin typeface="Lucida Console" panose="020B0609040504020204" pitchFamily="49" charset="0"/>
              </a:rPr>
              <a:t> = </a:t>
            </a:r>
          </a:p>
          <a:p>
            <a:pPr>
              <a:lnSpc>
                <a:spcPct val="100000"/>
              </a:lnSpc>
              <a:spcBef>
                <a:spcPts val="0"/>
              </a:spcBef>
              <a:spcAft>
                <a:spcPts val="0"/>
              </a:spcAft>
            </a:pPr>
            <a:r>
              <a:rPr lang="en-US" sz="1200" dirty="0">
                <a:latin typeface="Lucida Console" panose="020B0609040504020204" pitchFamily="49" charset="0"/>
              </a:rPr>
              <a:t>        std::thread::</a:t>
            </a:r>
            <a:r>
              <a:rPr lang="en-US" sz="1200" dirty="0" err="1">
                <a:latin typeface="Lucida Console" panose="020B0609040504020204" pitchFamily="49" charset="0"/>
              </a:rPr>
              <a:t>hardware_concurrency</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if (</a:t>
            </a:r>
            <a:r>
              <a:rPr lang="en-US" sz="1200" dirty="0" err="1">
                <a:latin typeface="Lucida Console" panose="020B0609040504020204" pitchFamily="49" charset="0"/>
              </a:rPr>
              <a:t>num_threads</a:t>
            </a:r>
            <a:r>
              <a:rPr lang="en-US" sz="1200" dirty="0">
                <a:latin typeface="Lucida Console" panose="020B0609040504020204" pitchFamily="49" charset="0"/>
              </a:rPr>
              <a:t> == 0) </a:t>
            </a:r>
            <a:r>
              <a:rPr lang="en-US" sz="1200" dirty="0" err="1">
                <a:latin typeface="Lucida Console" panose="020B0609040504020204" pitchFamily="49" charset="0"/>
              </a:rPr>
              <a:t>num_threads</a:t>
            </a:r>
            <a:r>
              <a:rPr lang="en-US" sz="1200" dirty="0">
                <a:latin typeface="Lucida Console" panose="020B0609040504020204" pitchFamily="49" charset="0"/>
              </a:rPr>
              <a:t> = 4;</a:t>
            </a:r>
          </a:p>
          <a:p>
            <a:pPr>
              <a:lnSpc>
                <a:spcPct val="100000"/>
              </a:lnSpc>
              <a:spcBef>
                <a:spcPts val="0"/>
              </a:spcBef>
              <a:spcAft>
                <a:spcPts val="0"/>
              </a:spcAft>
            </a:pPr>
            <a:r>
              <a:rPr lang="en-US" sz="1200" dirty="0">
                <a:latin typeface="Lucida Console" panose="020B0609040504020204" pitchFamily="49" charset="0"/>
              </a:rPr>
              <a:t>  std::vector&lt;std::thread&gt; threads;</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threads.reserve</a:t>
            </a:r>
            <a:r>
              <a:rPr lang="en-US" sz="1200" dirty="0">
                <a:latin typeface="Lucida Console" panose="020B0609040504020204" pitchFamily="49" charset="0"/>
              </a:rPr>
              <a:t>(</a:t>
            </a:r>
            <a:r>
              <a:rPr lang="en-US" sz="1200" dirty="0" err="1">
                <a:latin typeface="Lucida Console" panose="020B0609040504020204" pitchFamily="49" charset="0"/>
              </a:rPr>
              <a:t>num_threads</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for (int t = 0; t &lt; </a:t>
            </a:r>
            <a:r>
              <a:rPr lang="en-US" sz="1200" dirty="0" err="1">
                <a:latin typeface="Lucida Console" panose="020B0609040504020204" pitchFamily="49" charset="0"/>
              </a:rPr>
              <a:t>num_threads</a:t>
            </a:r>
            <a:r>
              <a:rPr lang="en-US" sz="1200" dirty="0">
                <a:latin typeface="Lucida Console" panose="020B0609040504020204" pitchFamily="49" charset="0"/>
              </a:rPr>
              <a:t>; ++t) {</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threads.push_back</a:t>
            </a:r>
            <a:r>
              <a:rPr lang="en-US" sz="1200" dirty="0">
                <a:latin typeface="Lucida Console" panose="020B0609040504020204" pitchFamily="49" charset="0"/>
              </a:rPr>
              <a:t>(std::thread(</a:t>
            </a:r>
          </a:p>
          <a:p>
            <a:pPr>
              <a:lnSpc>
                <a:spcPct val="100000"/>
              </a:lnSpc>
              <a:spcBef>
                <a:spcPts val="0"/>
              </a:spcBef>
              <a:spcAft>
                <a:spcPts val="0"/>
              </a:spcAft>
            </a:pPr>
            <a:r>
              <a:rPr lang="en-US" sz="1200" dirty="0">
                <a:latin typeface="Lucida Console" panose="020B0609040504020204" pitchFamily="49" charset="0"/>
              </a:rPr>
              <a:t>      [=, &amp;</a:t>
            </a:r>
            <a:r>
              <a:rPr lang="en-US" sz="1200" dirty="0" err="1">
                <a:latin typeface="Lucida Console" panose="020B0609040504020204" pitchFamily="49" charset="0"/>
              </a:rPr>
              <a:t>best_route</a:t>
            </a:r>
            <a:r>
              <a:rPr lang="en-US" sz="1200" dirty="0">
                <a:latin typeface="Lucida Console" panose="020B0609040504020204" pitchFamily="49" charset="0"/>
              </a:rPr>
              <a:t>, &amp;</a:t>
            </a:r>
            <a:r>
              <a:rPr lang="en-US" sz="1200" dirty="0" err="1">
                <a:latin typeface="Lucida Console" panose="020B0609040504020204" pitchFamily="49" charset="0"/>
              </a:rPr>
              <a:t>route_mutex</a:t>
            </a:r>
            <a:r>
              <a:rPr lang="en-US" sz="1200" dirty="0">
                <a:latin typeface="Lucida Console" panose="020B0609040504020204" pitchFamily="49" charset="0"/>
              </a:rPr>
              <a:t>](int chunk) {</a:t>
            </a:r>
          </a:p>
          <a:p>
            <a:pPr>
              <a:lnSpc>
                <a:spcPct val="100000"/>
              </a:lnSpc>
              <a:spcBef>
                <a:spcPts val="0"/>
              </a:spcBef>
              <a:spcAft>
                <a:spcPts val="0"/>
              </a:spcAft>
            </a:pPr>
            <a:r>
              <a:rPr lang="en-US" sz="1200" dirty="0">
                <a:latin typeface="Lucida Console" panose="020B0609040504020204" pitchFamily="49" charset="0"/>
              </a:rPr>
              <a:t>        </a:t>
            </a:r>
            <a:r>
              <a:rPr lang="en-US" sz="1200" dirty="0" err="1">
                <a:solidFill>
                  <a:srgbClr val="FF0000"/>
                </a:solidFill>
                <a:latin typeface="Lucida Console" panose="020B0609040504020204" pitchFamily="49" charset="0"/>
              </a:rPr>
              <a:t>route_cost</a:t>
            </a:r>
            <a:r>
              <a:rPr lang="en-US" sz="1200" dirty="0">
                <a:solidFill>
                  <a:srgbClr val="FF0000"/>
                </a:solidFill>
                <a:latin typeface="Lucida Console" panose="020B0609040504020204" pitchFamily="49" charset="0"/>
              </a:rPr>
              <a:t> </a:t>
            </a:r>
            <a:r>
              <a:rPr lang="en-US" sz="1200" dirty="0" err="1">
                <a:solidFill>
                  <a:srgbClr val="FF0000"/>
                </a:solidFill>
                <a:latin typeface="Lucida Console" panose="020B0609040504020204" pitchFamily="49" charset="0"/>
              </a:rPr>
              <a:t>local_best</a:t>
            </a:r>
            <a:r>
              <a:rPr lang="en-US" sz="1200" dirty="0">
                <a:solidFill>
                  <a:srgbClr val="FF0000"/>
                </a:solidFill>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for (long </a:t>
            </a:r>
            <a:r>
              <a:rPr lang="en-US" sz="1200" dirty="0" err="1">
                <a:latin typeface="Lucida Console" panose="020B0609040504020204" pitchFamily="49" charset="0"/>
              </a:rPr>
              <a:t>i</a:t>
            </a:r>
            <a:r>
              <a:rPr lang="en-US" sz="1200" dirty="0">
                <a:latin typeface="Lucida Console" panose="020B0609040504020204" pitchFamily="49" charset="0"/>
              </a:rPr>
              <a:t> = chunk; </a:t>
            </a:r>
            <a:r>
              <a:rPr lang="en-US" sz="1200" dirty="0" err="1">
                <a:latin typeface="Lucida Console" panose="020B0609040504020204" pitchFamily="49" charset="0"/>
              </a:rPr>
              <a:t>i</a:t>
            </a:r>
            <a:r>
              <a:rPr lang="en-US" sz="1200" dirty="0">
                <a:latin typeface="Lucida Console" panose="020B0609040504020204" pitchFamily="49" charset="0"/>
              </a:rPr>
              <a:t> &lt; </a:t>
            </a:r>
            <a:r>
              <a:rPr lang="en-US" sz="1200" dirty="0" err="1">
                <a:latin typeface="Lucida Console" panose="020B0609040504020204" pitchFamily="49" charset="0"/>
              </a:rPr>
              <a:t>num_routes</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i</a:t>
            </a:r>
            <a:r>
              <a:rPr lang="en-US" sz="1200" dirty="0">
                <a:latin typeface="Lucida Console" panose="020B0609040504020204" pitchFamily="49" charset="0"/>
              </a:rPr>
              <a:t> += </a:t>
            </a:r>
            <a:r>
              <a:rPr lang="en-US" sz="1200" dirty="0" err="1">
                <a:latin typeface="Lucida Console" panose="020B0609040504020204" pitchFamily="49" charset="0"/>
              </a:rPr>
              <a:t>num_threads</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int cost = 0;</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route_iterator</a:t>
            </a:r>
            <a:r>
              <a:rPr lang="en-US" sz="1200" dirty="0">
                <a:latin typeface="Lucida Console" panose="020B0609040504020204" pitchFamily="49" charset="0"/>
              </a:rPr>
              <a:t> it(</a:t>
            </a:r>
            <a:r>
              <a:rPr lang="en-US" sz="1200" dirty="0" err="1">
                <a:latin typeface="Lucida Console" panose="020B0609040504020204" pitchFamily="49" charset="0"/>
              </a:rPr>
              <a:t>i</a:t>
            </a:r>
            <a:r>
              <a:rPr lang="en-US" sz="1200" dirty="0">
                <a:latin typeface="Lucida Console" panose="020B0609040504020204" pitchFamily="49" charset="0"/>
              </a:rPr>
              <a:t>, N);</a:t>
            </a:r>
          </a:p>
          <a:p>
            <a:pPr>
              <a:lnSpc>
                <a:spcPct val="100000"/>
              </a:lnSpc>
              <a:spcBef>
                <a:spcPts val="0"/>
              </a:spcBef>
              <a:spcAft>
                <a:spcPts val="0"/>
              </a:spcAft>
            </a:pPr>
            <a:r>
              <a:rPr lang="en-US" sz="1200" dirty="0">
                <a:latin typeface="Lucida Console" panose="020B0609040504020204" pitchFamily="49" charset="0"/>
              </a:rPr>
              <a:t>          int from = </a:t>
            </a:r>
            <a:r>
              <a:rPr lang="en-US" sz="1200" dirty="0" err="1">
                <a:latin typeface="Lucida Console" panose="020B0609040504020204" pitchFamily="49" charset="0"/>
              </a:rPr>
              <a:t>it.first</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while (!</a:t>
            </a:r>
            <a:r>
              <a:rPr lang="en-US" sz="1200" dirty="0" err="1">
                <a:latin typeface="Lucida Console" panose="020B0609040504020204" pitchFamily="49" charset="0"/>
              </a:rPr>
              <a:t>it.done</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int to = </a:t>
            </a:r>
            <a:r>
              <a:rPr lang="en-US" sz="1200" dirty="0" err="1">
                <a:latin typeface="Lucida Console" panose="020B0609040504020204" pitchFamily="49" charset="0"/>
              </a:rPr>
              <a:t>it.next</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a:t>
            </a:r>
            <a:r>
              <a:rPr lang="en-US" sz="1200" dirty="0">
                <a:solidFill>
                  <a:srgbClr val="FF0000"/>
                </a:solidFill>
                <a:latin typeface="Lucida Console" panose="020B0609040504020204" pitchFamily="49" charset="0"/>
              </a:rPr>
              <a:t>cost += distances[from*N + to];</a:t>
            </a:r>
          </a:p>
          <a:p>
            <a:pPr>
              <a:lnSpc>
                <a:spcPct val="100000"/>
              </a:lnSpc>
              <a:spcBef>
                <a:spcPts val="0"/>
              </a:spcBef>
              <a:spcAft>
                <a:spcPts val="0"/>
              </a:spcAft>
            </a:pPr>
            <a:r>
              <a:rPr lang="en-US" sz="1200" dirty="0">
                <a:latin typeface="Lucida Console" panose="020B0609040504020204" pitchFamily="49" charset="0"/>
              </a:rPr>
              <a:t>            from = to;</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r>
              <a:rPr lang="en-US" sz="1200" dirty="0" err="1">
                <a:solidFill>
                  <a:srgbClr val="FF0000"/>
                </a:solidFill>
                <a:latin typeface="Lucida Console" panose="020B0609040504020204" pitchFamily="49" charset="0"/>
              </a:rPr>
              <a:t>local_best</a:t>
            </a:r>
            <a:r>
              <a:rPr lang="en-US" sz="1200" dirty="0">
                <a:solidFill>
                  <a:srgbClr val="FF0000"/>
                </a:solidFill>
                <a:latin typeface="Lucida Console" panose="020B0609040504020204" pitchFamily="49" charset="0"/>
              </a:rPr>
              <a:t> = </a:t>
            </a:r>
            <a:r>
              <a:rPr lang="en-US" sz="1200" dirty="0" err="1">
                <a:solidFill>
                  <a:srgbClr val="FF0000"/>
                </a:solidFill>
                <a:latin typeface="Lucida Console" panose="020B0609040504020204" pitchFamily="49" charset="0"/>
              </a:rPr>
              <a:t>route_cost</a:t>
            </a:r>
            <a:r>
              <a:rPr lang="en-US" sz="1200" dirty="0">
                <a:solidFill>
                  <a:srgbClr val="FF0000"/>
                </a:solidFill>
                <a:latin typeface="Lucida Console" panose="020B0609040504020204" pitchFamily="49" charset="0"/>
              </a:rPr>
              <a:t>::</a:t>
            </a:r>
            <a:r>
              <a:rPr lang="en-US" sz="1200" dirty="0" err="1">
                <a:solidFill>
                  <a:srgbClr val="FF0000"/>
                </a:solidFill>
                <a:latin typeface="Lucida Console" panose="020B0609040504020204" pitchFamily="49" charset="0"/>
              </a:rPr>
              <a:t>minf</a:t>
            </a:r>
            <a:r>
              <a:rPr lang="en-US" sz="1200" dirty="0">
                <a:solidFill>
                  <a:srgbClr val="FF0000"/>
                </a:solidFill>
                <a:latin typeface="Lucida Console" panose="020B0609040504020204" pitchFamily="49" charset="0"/>
              </a:rPr>
              <a:t>(</a:t>
            </a:r>
          </a:p>
          <a:p>
            <a:pPr>
              <a:lnSpc>
                <a:spcPct val="100000"/>
              </a:lnSpc>
              <a:spcBef>
                <a:spcPts val="0"/>
              </a:spcBef>
              <a:spcAft>
                <a:spcPts val="0"/>
              </a:spcAft>
            </a:pPr>
            <a:r>
              <a:rPr lang="en-US" sz="1200" dirty="0">
                <a:solidFill>
                  <a:srgbClr val="FF0000"/>
                </a:solidFill>
                <a:latin typeface="Lucida Console" panose="020B0609040504020204" pitchFamily="49" charset="0"/>
              </a:rPr>
              <a:t>                    </a:t>
            </a:r>
            <a:r>
              <a:rPr lang="en-US" sz="1200" dirty="0" err="1">
                <a:solidFill>
                  <a:srgbClr val="FF0000"/>
                </a:solidFill>
                <a:latin typeface="Lucida Console" panose="020B0609040504020204" pitchFamily="49" charset="0"/>
              </a:rPr>
              <a:t>local_best</a:t>
            </a:r>
            <a:r>
              <a:rPr lang="en-US" sz="1200" dirty="0">
                <a:solidFill>
                  <a:srgbClr val="FF0000"/>
                </a:solidFill>
                <a:latin typeface="Lucida Console" panose="020B0609040504020204" pitchFamily="49" charset="0"/>
              </a:rPr>
              <a:t>, </a:t>
            </a:r>
            <a:r>
              <a:rPr lang="en-US" sz="1200" dirty="0" err="1">
                <a:solidFill>
                  <a:srgbClr val="FF0000"/>
                </a:solidFill>
                <a:latin typeface="Lucida Console" panose="020B0609040504020204" pitchFamily="49" charset="0"/>
              </a:rPr>
              <a:t>route_cost</a:t>
            </a:r>
            <a:r>
              <a:rPr lang="en-US" sz="1200" dirty="0">
                <a:solidFill>
                  <a:srgbClr val="FF0000"/>
                </a:solidFill>
                <a:latin typeface="Lucida Console" panose="020B0609040504020204" pitchFamily="49" charset="0"/>
              </a:rPr>
              <a:t>(</a:t>
            </a:r>
            <a:r>
              <a:rPr lang="en-US" sz="1200" dirty="0" err="1">
                <a:solidFill>
                  <a:srgbClr val="FF0000"/>
                </a:solidFill>
                <a:latin typeface="Lucida Console" panose="020B0609040504020204" pitchFamily="49" charset="0"/>
              </a:rPr>
              <a:t>i</a:t>
            </a:r>
            <a:r>
              <a:rPr lang="en-US" sz="1200" dirty="0">
                <a:solidFill>
                  <a:srgbClr val="FF0000"/>
                </a:solidFill>
                <a:latin typeface="Lucida Console" panose="020B0609040504020204" pitchFamily="49" charset="0"/>
              </a:rPr>
              <a:t>, cost));</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std::</a:t>
            </a:r>
            <a:r>
              <a:rPr lang="en-US" sz="1200" dirty="0" err="1">
                <a:latin typeface="Lucida Console" panose="020B0609040504020204" pitchFamily="49" charset="0"/>
              </a:rPr>
              <a:t>lock_guard</a:t>
            </a:r>
            <a:r>
              <a:rPr lang="en-US" sz="1200" dirty="0">
                <a:latin typeface="Lucida Console" panose="020B0609040504020204" pitchFamily="49" charset="0"/>
              </a:rPr>
              <a:t>&lt;std::mutex&gt; </a:t>
            </a:r>
            <a:r>
              <a:rPr lang="en-US" sz="1200" dirty="0" err="1">
                <a:latin typeface="Lucida Console" panose="020B0609040504020204" pitchFamily="49" charset="0"/>
              </a:rPr>
              <a:t>lck</a:t>
            </a:r>
            <a:r>
              <a:rPr lang="en-US" sz="1200" dirty="0">
                <a:latin typeface="Lucida Console" panose="020B0609040504020204" pitchFamily="49" charset="0"/>
              </a:rPr>
              <a:t>(</a:t>
            </a:r>
            <a:r>
              <a:rPr lang="en-US" sz="1200" dirty="0" err="1">
                <a:latin typeface="Lucida Console" panose="020B0609040504020204" pitchFamily="49" charset="0"/>
              </a:rPr>
              <a:t>route_mutex</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best_route</a:t>
            </a:r>
            <a:r>
              <a:rPr lang="en-US" sz="1200" dirty="0">
                <a:latin typeface="Lucida Console" panose="020B0609040504020204" pitchFamily="49" charset="0"/>
              </a:rPr>
              <a:t> = </a:t>
            </a:r>
            <a:r>
              <a:rPr lang="en-US" sz="1200" dirty="0" err="1">
                <a:latin typeface="Lucida Console" panose="020B0609040504020204" pitchFamily="49" charset="0"/>
              </a:rPr>
              <a:t>route_cost</a:t>
            </a:r>
            <a:r>
              <a:rPr lang="en-US" sz="1200" dirty="0">
                <a:latin typeface="Lucida Console" panose="020B0609040504020204" pitchFamily="49" charset="0"/>
              </a:rPr>
              <a:t>::</a:t>
            </a:r>
            <a:r>
              <a:rPr lang="en-US" sz="1200" dirty="0" err="1">
                <a:latin typeface="Lucida Console" panose="020B0609040504020204" pitchFamily="49" charset="0"/>
              </a:rPr>
              <a:t>minf</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best_route</a:t>
            </a:r>
            <a:r>
              <a:rPr lang="en-US" sz="1200" dirty="0">
                <a:latin typeface="Lucida Console" panose="020B0609040504020204" pitchFamily="49" charset="0"/>
              </a:rPr>
              <a:t>, </a:t>
            </a:r>
            <a:r>
              <a:rPr lang="en-US" sz="1200" dirty="0" err="1">
                <a:latin typeface="Lucida Console" panose="020B0609040504020204" pitchFamily="49" charset="0"/>
              </a:rPr>
              <a:t>local_best</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 t));</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for (std::thread&amp; </a:t>
            </a:r>
            <a:r>
              <a:rPr lang="en-US" sz="1200" dirty="0" err="1">
                <a:latin typeface="Lucida Console" panose="020B0609040504020204" pitchFamily="49" charset="0"/>
              </a:rPr>
              <a:t>th</a:t>
            </a:r>
            <a:r>
              <a:rPr lang="en-US" sz="1200" dirty="0">
                <a:latin typeface="Lucida Console" panose="020B0609040504020204" pitchFamily="49" charset="0"/>
              </a:rPr>
              <a:t> : threads) {</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th.join</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return </a:t>
            </a:r>
            <a:r>
              <a:rPr lang="en-US" sz="1200" dirty="0" err="1">
                <a:latin typeface="Lucida Console" panose="020B0609040504020204" pitchFamily="49" charset="0"/>
              </a:rPr>
              <a:t>best_route</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a:t>
            </a:r>
          </a:p>
        </p:txBody>
      </p:sp>
      <p:sp>
        <p:nvSpPr>
          <p:cNvPr id="4" name="Text Placeholder 3">
            <a:extLst>
              <a:ext uri="{FF2B5EF4-FFF2-40B4-BE49-F238E27FC236}">
                <a16:creationId xmlns:a16="http://schemas.microsoft.com/office/drawing/2014/main" id="{075E6E56-5620-4570-9EA0-257C747EFC44}"/>
              </a:ext>
            </a:extLst>
          </p:cNvPr>
          <p:cNvSpPr>
            <a:spLocks noGrp="1"/>
          </p:cNvSpPr>
          <p:nvPr>
            <p:ph type="body" sz="quarter" idx="10"/>
          </p:nvPr>
        </p:nvSpPr>
        <p:spPr/>
        <p:txBody>
          <a:bodyPr/>
          <a:lstStyle/>
          <a:p>
            <a:r>
              <a:rPr lang="en-US" dirty="0"/>
              <a:t>C++11 threads</a:t>
            </a:r>
          </a:p>
        </p:txBody>
      </p:sp>
      <p:cxnSp>
        <p:nvCxnSpPr>
          <p:cNvPr id="6" name="Straight Connector 5">
            <a:extLst>
              <a:ext uri="{FF2B5EF4-FFF2-40B4-BE49-F238E27FC236}">
                <a16:creationId xmlns:a16="http://schemas.microsoft.com/office/drawing/2014/main" id="{2DCA47E7-7B75-4DE1-8F07-B5A2FB17A75D}"/>
              </a:ext>
            </a:extLst>
          </p:cNvPr>
          <p:cNvCxnSpPr>
            <a:stCxn id="3" idx="0"/>
            <a:endCxn id="3" idx="2"/>
          </p:cNvCxnSpPr>
          <p:nvPr/>
        </p:nvCxnSpPr>
        <p:spPr>
          <a:xfrm>
            <a:off x="5491086" y="2103036"/>
            <a:ext cx="0" cy="3613823"/>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89803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B284-7D6E-4D32-9F27-04387616781D}"/>
              </a:ext>
            </a:extLst>
          </p:cNvPr>
          <p:cNvSpPr>
            <a:spLocks noGrp="1"/>
          </p:cNvSpPr>
          <p:nvPr>
            <p:ph type="title"/>
          </p:nvPr>
        </p:nvSpPr>
        <p:spPr/>
        <p:txBody>
          <a:bodyPr/>
          <a:lstStyle/>
          <a:p>
            <a:r>
              <a:rPr lang="en-US" dirty="0"/>
              <a:t>Traveling Salesman</a:t>
            </a:r>
          </a:p>
        </p:txBody>
      </p:sp>
      <p:sp>
        <p:nvSpPr>
          <p:cNvPr id="3" name="Content Placeholder 2">
            <a:extLst>
              <a:ext uri="{FF2B5EF4-FFF2-40B4-BE49-F238E27FC236}">
                <a16:creationId xmlns:a16="http://schemas.microsoft.com/office/drawing/2014/main" id="{19C8BDF9-5D42-4796-8F36-ED07A3FCE82D}"/>
              </a:ext>
            </a:extLst>
          </p:cNvPr>
          <p:cNvSpPr>
            <a:spLocks noGrp="1"/>
          </p:cNvSpPr>
          <p:nvPr>
            <p:ph idx="1"/>
          </p:nvPr>
        </p:nvSpPr>
        <p:spPr>
          <a:xfrm>
            <a:off x="516750" y="2103036"/>
            <a:ext cx="9948672" cy="3613823"/>
          </a:xfrm>
        </p:spPr>
        <p:txBody>
          <a:bodyPr numCol="2"/>
          <a:lstStyle/>
          <a:p>
            <a:pPr>
              <a:lnSpc>
                <a:spcPct val="100000"/>
              </a:lnSpc>
              <a:spcBef>
                <a:spcPts val="0"/>
              </a:spcBef>
              <a:spcAft>
                <a:spcPts val="0"/>
              </a:spcAft>
            </a:pPr>
            <a:r>
              <a:rPr lang="en-US" sz="1200" dirty="0" err="1">
                <a:latin typeface="Lucida Console" panose="020B0609040504020204" pitchFamily="49" charset="0"/>
              </a:rPr>
              <a:t>route_cost</a:t>
            </a:r>
            <a:r>
              <a:rPr lang="en-US" sz="1200" dirty="0">
                <a:latin typeface="Lucida Console" panose="020B0609040504020204" pitchFamily="49" charset="0"/>
              </a:rPr>
              <a:t> </a:t>
            </a:r>
            <a:r>
              <a:rPr lang="en-US" sz="1200" dirty="0" err="1">
                <a:latin typeface="Lucida Console" panose="020B0609040504020204" pitchFamily="49" charset="0"/>
              </a:rPr>
              <a:t>find_best_route</a:t>
            </a:r>
            <a:r>
              <a:rPr lang="en-US" sz="1200" dirty="0">
                <a:latin typeface="Lucida Console" panose="020B0609040504020204" pitchFamily="49" charset="0"/>
              </a:rPr>
              <a:t>(int const* distances, </a:t>
            </a:r>
          </a:p>
          <a:p>
            <a:pPr>
              <a:lnSpc>
                <a:spcPct val="100000"/>
              </a:lnSpc>
              <a:spcBef>
                <a:spcPts val="0"/>
              </a:spcBef>
              <a:spcAft>
                <a:spcPts val="0"/>
              </a:spcAft>
            </a:pPr>
            <a:r>
              <a:rPr lang="en-US" sz="1200" dirty="0">
                <a:latin typeface="Lucida Console" panose="020B0609040504020204" pitchFamily="49" charset="0"/>
              </a:rPr>
              <a:t>                           int N) {</a:t>
            </a:r>
          </a:p>
          <a:p>
            <a:pPr>
              <a:lnSpc>
                <a:spcPct val="100000"/>
              </a:lnSpc>
              <a:spcBef>
                <a:spcPts val="0"/>
              </a:spcBef>
              <a:spcAft>
                <a:spcPts val="0"/>
              </a:spcAft>
            </a:pPr>
            <a:r>
              <a:rPr lang="en-US" sz="1200" dirty="0">
                <a:latin typeface="Lucida Console" panose="020B0609040504020204" pitchFamily="49" charset="0"/>
              </a:rPr>
              <a:t>  long </a:t>
            </a:r>
            <a:r>
              <a:rPr lang="en-US" sz="1200" dirty="0" err="1">
                <a:latin typeface="Lucida Console" panose="020B0609040504020204" pitchFamily="49" charset="0"/>
              </a:rPr>
              <a:t>num_routes</a:t>
            </a:r>
            <a:r>
              <a:rPr lang="en-US" sz="1200" dirty="0">
                <a:latin typeface="Lucida Console" panose="020B0609040504020204" pitchFamily="49" charset="0"/>
              </a:rPr>
              <a:t> = factorial(N);</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route_cost</a:t>
            </a:r>
            <a:r>
              <a:rPr lang="en-US" sz="1200" dirty="0">
                <a:latin typeface="Lucida Console" panose="020B0609040504020204" pitchFamily="49" charset="0"/>
              </a:rPr>
              <a:t> </a:t>
            </a:r>
            <a:r>
              <a:rPr lang="en-US" sz="1200" dirty="0" err="1">
                <a:latin typeface="Lucida Console" panose="020B0609040504020204" pitchFamily="49" charset="0"/>
              </a:rPr>
              <a:t>best_route</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std::mutex </a:t>
            </a:r>
            <a:r>
              <a:rPr lang="en-US" sz="1200" dirty="0" err="1">
                <a:latin typeface="Lucida Console" panose="020B0609040504020204" pitchFamily="49" charset="0"/>
              </a:rPr>
              <a:t>route_mutex</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int </a:t>
            </a:r>
            <a:r>
              <a:rPr lang="en-US" sz="1200" dirty="0" err="1">
                <a:latin typeface="Lucida Console" panose="020B0609040504020204" pitchFamily="49" charset="0"/>
              </a:rPr>
              <a:t>num_threads</a:t>
            </a:r>
            <a:r>
              <a:rPr lang="en-US" sz="1200" dirty="0">
                <a:latin typeface="Lucida Console" panose="020B0609040504020204" pitchFamily="49" charset="0"/>
              </a:rPr>
              <a:t> = </a:t>
            </a:r>
          </a:p>
          <a:p>
            <a:pPr>
              <a:lnSpc>
                <a:spcPct val="100000"/>
              </a:lnSpc>
              <a:spcBef>
                <a:spcPts val="0"/>
              </a:spcBef>
              <a:spcAft>
                <a:spcPts val="0"/>
              </a:spcAft>
            </a:pPr>
            <a:r>
              <a:rPr lang="en-US" sz="1200" dirty="0">
                <a:latin typeface="Lucida Console" panose="020B0609040504020204" pitchFamily="49" charset="0"/>
              </a:rPr>
              <a:t>        std::thread::</a:t>
            </a:r>
            <a:r>
              <a:rPr lang="en-US" sz="1200" dirty="0" err="1">
                <a:latin typeface="Lucida Console" panose="020B0609040504020204" pitchFamily="49" charset="0"/>
              </a:rPr>
              <a:t>hardware_concurrency</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if (</a:t>
            </a:r>
            <a:r>
              <a:rPr lang="en-US" sz="1200" dirty="0" err="1">
                <a:latin typeface="Lucida Console" panose="020B0609040504020204" pitchFamily="49" charset="0"/>
              </a:rPr>
              <a:t>num_threads</a:t>
            </a:r>
            <a:r>
              <a:rPr lang="en-US" sz="1200" dirty="0">
                <a:latin typeface="Lucida Console" panose="020B0609040504020204" pitchFamily="49" charset="0"/>
              </a:rPr>
              <a:t> == 0) </a:t>
            </a:r>
            <a:r>
              <a:rPr lang="en-US" sz="1200" dirty="0" err="1">
                <a:latin typeface="Lucida Console" panose="020B0609040504020204" pitchFamily="49" charset="0"/>
              </a:rPr>
              <a:t>num_threads</a:t>
            </a:r>
            <a:r>
              <a:rPr lang="en-US" sz="1200" dirty="0">
                <a:latin typeface="Lucida Console" panose="020B0609040504020204" pitchFamily="49" charset="0"/>
              </a:rPr>
              <a:t> = 4;</a:t>
            </a:r>
          </a:p>
          <a:p>
            <a:pPr>
              <a:lnSpc>
                <a:spcPct val="100000"/>
              </a:lnSpc>
              <a:spcBef>
                <a:spcPts val="0"/>
              </a:spcBef>
              <a:spcAft>
                <a:spcPts val="0"/>
              </a:spcAft>
            </a:pPr>
            <a:r>
              <a:rPr lang="en-US" sz="1200" dirty="0">
                <a:latin typeface="Lucida Console" panose="020B0609040504020204" pitchFamily="49" charset="0"/>
              </a:rPr>
              <a:t>  std::vector&lt;std::thread&gt; threads;</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threads.reserve</a:t>
            </a:r>
            <a:r>
              <a:rPr lang="en-US" sz="1200" dirty="0">
                <a:latin typeface="Lucida Console" panose="020B0609040504020204" pitchFamily="49" charset="0"/>
              </a:rPr>
              <a:t>(</a:t>
            </a:r>
            <a:r>
              <a:rPr lang="en-US" sz="1200" dirty="0" err="1">
                <a:latin typeface="Lucida Console" panose="020B0609040504020204" pitchFamily="49" charset="0"/>
              </a:rPr>
              <a:t>num_threads</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for (int t = 0; t &lt; </a:t>
            </a:r>
            <a:r>
              <a:rPr lang="en-US" sz="1200" dirty="0" err="1">
                <a:latin typeface="Lucida Console" panose="020B0609040504020204" pitchFamily="49" charset="0"/>
              </a:rPr>
              <a:t>num_threads</a:t>
            </a:r>
            <a:r>
              <a:rPr lang="en-US" sz="1200" dirty="0">
                <a:latin typeface="Lucida Console" panose="020B0609040504020204" pitchFamily="49" charset="0"/>
              </a:rPr>
              <a:t>; ++t) {</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threads.push_back</a:t>
            </a:r>
            <a:r>
              <a:rPr lang="en-US" sz="1200" dirty="0">
                <a:latin typeface="Lucida Console" panose="020B0609040504020204" pitchFamily="49" charset="0"/>
              </a:rPr>
              <a:t>(std::thread(</a:t>
            </a:r>
          </a:p>
          <a:p>
            <a:pPr>
              <a:lnSpc>
                <a:spcPct val="100000"/>
              </a:lnSpc>
              <a:spcBef>
                <a:spcPts val="0"/>
              </a:spcBef>
              <a:spcAft>
                <a:spcPts val="0"/>
              </a:spcAft>
            </a:pPr>
            <a:r>
              <a:rPr lang="en-US" sz="1200" dirty="0">
                <a:latin typeface="Lucida Console" panose="020B0609040504020204" pitchFamily="49" charset="0"/>
              </a:rPr>
              <a:t>      [=, </a:t>
            </a:r>
            <a:r>
              <a:rPr lang="en-US" sz="1200" dirty="0">
                <a:solidFill>
                  <a:srgbClr val="FF0000"/>
                </a:solidFill>
                <a:latin typeface="Lucida Console" panose="020B0609040504020204" pitchFamily="49" charset="0"/>
              </a:rPr>
              <a:t>&amp;</a:t>
            </a:r>
            <a:r>
              <a:rPr lang="en-US" sz="1200" dirty="0" err="1">
                <a:solidFill>
                  <a:srgbClr val="FF0000"/>
                </a:solidFill>
                <a:latin typeface="Lucida Console" panose="020B0609040504020204" pitchFamily="49" charset="0"/>
              </a:rPr>
              <a:t>best_route</a:t>
            </a:r>
            <a:r>
              <a:rPr lang="en-US" sz="1200" dirty="0">
                <a:solidFill>
                  <a:srgbClr val="FF0000"/>
                </a:solidFill>
                <a:latin typeface="Lucida Console" panose="020B0609040504020204" pitchFamily="49" charset="0"/>
              </a:rPr>
              <a:t>, &amp;</a:t>
            </a:r>
            <a:r>
              <a:rPr lang="en-US" sz="1200" dirty="0" err="1">
                <a:solidFill>
                  <a:srgbClr val="FF0000"/>
                </a:solidFill>
                <a:latin typeface="Lucida Console" panose="020B0609040504020204" pitchFamily="49" charset="0"/>
              </a:rPr>
              <a:t>route_mutex</a:t>
            </a:r>
            <a:r>
              <a:rPr lang="en-US" sz="1200" dirty="0">
                <a:latin typeface="Lucida Console" panose="020B0609040504020204" pitchFamily="49" charset="0"/>
              </a:rPr>
              <a:t>](int chunk) {</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route_cost</a:t>
            </a:r>
            <a:r>
              <a:rPr lang="en-US" sz="1200" dirty="0">
                <a:latin typeface="Lucida Console" panose="020B0609040504020204" pitchFamily="49" charset="0"/>
              </a:rPr>
              <a:t> </a:t>
            </a:r>
            <a:r>
              <a:rPr lang="en-US" sz="1200" dirty="0" err="1">
                <a:latin typeface="Lucida Console" panose="020B0609040504020204" pitchFamily="49" charset="0"/>
              </a:rPr>
              <a:t>local_best</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for (long </a:t>
            </a:r>
            <a:r>
              <a:rPr lang="en-US" sz="1200" dirty="0" err="1">
                <a:latin typeface="Lucida Console" panose="020B0609040504020204" pitchFamily="49" charset="0"/>
              </a:rPr>
              <a:t>i</a:t>
            </a:r>
            <a:r>
              <a:rPr lang="en-US" sz="1200" dirty="0">
                <a:latin typeface="Lucida Console" panose="020B0609040504020204" pitchFamily="49" charset="0"/>
              </a:rPr>
              <a:t> = chunk; </a:t>
            </a:r>
            <a:r>
              <a:rPr lang="en-US" sz="1200" dirty="0" err="1">
                <a:latin typeface="Lucida Console" panose="020B0609040504020204" pitchFamily="49" charset="0"/>
              </a:rPr>
              <a:t>i</a:t>
            </a:r>
            <a:r>
              <a:rPr lang="en-US" sz="1200" dirty="0">
                <a:latin typeface="Lucida Console" panose="020B0609040504020204" pitchFamily="49" charset="0"/>
              </a:rPr>
              <a:t> &lt; </a:t>
            </a:r>
            <a:r>
              <a:rPr lang="en-US" sz="1200" dirty="0" err="1">
                <a:latin typeface="Lucida Console" panose="020B0609040504020204" pitchFamily="49" charset="0"/>
              </a:rPr>
              <a:t>num_routes</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i</a:t>
            </a:r>
            <a:r>
              <a:rPr lang="en-US" sz="1200" dirty="0">
                <a:latin typeface="Lucida Console" panose="020B0609040504020204" pitchFamily="49" charset="0"/>
              </a:rPr>
              <a:t> += </a:t>
            </a:r>
            <a:r>
              <a:rPr lang="en-US" sz="1200" dirty="0" err="1">
                <a:latin typeface="Lucida Console" panose="020B0609040504020204" pitchFamily="49" charset="0"/>
              </a:rPr>
              <a:t>num_threads</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int cost = 0;</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route_iterator</a:t>
            </a:r>
            <a:r>
              <a:rPr lang="en-US" sz="1200" dirty="0">
                <a:latin typeface="Lucida Console" panose="020B0609040504020204" pitchFamily="49" charset="0"/>
              </a:rPr>
              <a:t> it(</a:t>
            </a:r>
            <a:r>
              <a:rPr lang="en-US" sz="1200" dirty="0" err="1">
                <a:latin typeface="Lucida Console" panose="020B0609040504020204" pitchFamily="49" charset="0"/>
              </a:rPr>
              <a:t>i</a:t>
            </a:r>
            <a:r>
              <a:rPr lang="en-US" sz="1200" dirty="0">
                <a:latin typeface="Lucida Console" panose="020B0609040504020204" pitchFamily="49" charset="0"/>
              </a:rPr>
              <a:t>, N);</a:t>
            </a:r>
          </a:p>
          <a:p>
            <a:pPr>
              <a:lnSpc>
                <a:spcPct val="100000"/>
              </a:lnSpc>
              <a:spcBef>
                <a:spcPts val="0"/>
              </a:spcBef>
              <a:spcAft>
                <a:spcPts val="0"/>
              </a:spcAft>
            </a:pPr>
            <a:r>
              <a:rPr lang="en-US" sz="1200" dirty="0">
                <a:latin typeface="Lucida Console" panose="020B0609040504020204" pitchFamily="49" charset="0"/>
              </a:rPr>
              <a:t>          int from = </a:t>
            </a:r>
            <a:r>
              <a:rPr lang="en-US" sz="1200" dirty="0" err="1">
                <a:latin typeface="Lucida Console" panose="020B0609040504020204" pitchFamily="49" charset="0"/>
              </a:rPr>
              <a:t>it.first</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while (!</a:t>
            </a:r>
            <a:r>
              <a:rPr lang="en-US" sz="1200" dirty="0" err="1">
                <a:latin typeface="Lucida Console" panose="020B0609040504020204" pitchFamily="49" charset="0"/>
              </a:rPr>
              <a:t>it.done</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int to = </a:t>
            </a:r>
            <a:r>
              <a:rPr lang="en-US" sz="1200" dirty="0" err="1">
                <a:latin typeface="Lucida Console" panose="020B0609040504020204" pitchFamily="49" charset="0"/>
              </a:rPr>
              <a:t>it.next</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cost += distances[from*N + to];</a:t>
            </a:r>
          </a:p>
          <a:p>
            <a:pPr>
              <a:lnSpc>
                <a:spcPct val="100000"/>
              </a:lnSpc>
              <a:spcBef>
                <a:spcPts val="0"/>
              </a:spcBef>
              <a:spcAft>
                <a:spcPts val="0"/>
              </a:spcAft>
            </a:pPr>
            <a:r>
              <a:rPr lang="en-US" sz="1200" dirty="0">
                <a:latin typeface="Lucida Console" panose="020B0609040504020204" pitchFamily="49" charset="0"/>
              </a:rPr>
              <a:t>            from = to;</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local_best</a:t>
            </a:r>
            <a:r>
              <a:rPr lang="en-US" sz="1200" dirty="0">
                <a:latin typeface="Lucida Console" panose="020B0609040504020204" pitchFamily="49" charset="0"/>
              </a:rPr>
              <a:t> = </a:t>
            </a:r>
            <a:r>
              <a:rPr lang="en-US" sz="1200" dirty="0" err="1">
                <a:latin typeface="Lucida Console" panose="020B0609040504020204" pitchFamily="49" charset="0"/>
              </a:rPr>
              <a:t>route_cost</a:t>
            </a:r>
            <a:r>
              <a:rPr lang="en-US" sz="1200" dirty="0">
                <a:latin typeface="Lucida Console" panose="020B0609040504020204" pitchFamily="49" charset="0"/>
              </a:rPr>
              <a:t>::</a:t>
            </a:r>
            <a:r>
              <a:rPr lang="en-US" sz="1200" dirty="0" err="1">
                <a:latin typeface="Lucida Console" panose="020B0609040504020204" pitchFamily="49" charset="0"/>
              </a:rPr>
              <a:t>minf</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local_best</a:t>
            </a:r>
            <a:r>
              <a:rPr lang="en-US" sz="1200" dirty="0">
                <a:latin typeface="Lucida Console" panose="020B0609040504020204" pitchFamily="49" charset="0"/>
              </a:rPr>
              <a:t>, </a:t>
            </a:r>
            <a:r>
              <a:rPr lang="en-US" sz="1200" dirty="0" err="1">
                <a:latin typeface="Lucida Console" panose="020B0609040504020204" pitchFamily="49" charset="0"/>
              </a:rPr>
              <a:t>route_cost</a:t>
            </a:r>
            <a:r>
              <a:rPr lang="en-US" sz="1200" dirty="0">
                <a:latin typeface="Lucida Console" panose="020B0609040504020204" pitchFamily="49" charset="0"/>
              </a:rPr>
              <a:t>(</a:t>
            </a:r>
            <a:r>
              <a:rPr lang="en-US" sz="1200" dirty="0" err="1">
                <a:latin typeface="Lucida Console" panose="020B0609040504020204" pitchFamily="49" charset="0"/>
              </a:rPr>
              <a:t>i</a:t>
            </a:r>
            <a:r>
              <a:rPr lang="en-US" sz="1200" dirty="0">
                <a:latin typeface="Lucida Console" panose="020B0609040504020204" pitchFamily="49" charset="0"/>
              </a:rPr>
              <a:t>, cost));</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r>
              <a:rPr lang="en-US" sz="1200" dirty="0">
                <a:solidFill>
                  <a:srgbClr val="FF0000"/>
                </a:solidFill>
                <a:latin typeface="Lucida Console" panose="020B0609040504020204" pitchFamily="49" charset="0"/>
              </a:rPr>
              <a:t>std::</a:t>
            </a:r>
            <a:r>
              <a:rPr lang="en-US" sz="1200" dirty="0" err="1">
                <a:solidFill>
                  <a:srgbClr val="FF0000"/>
                </a:solidFill>
                <a:latin typeface="Lucida Console" panose="020B0609040504020204" pitchFamily="49" charset="0"/>
              </a:rPr>
              <a:t>lock_guard</a:t>
            </a:r>
            <a:r>
              <a:rPr lang="en-US" sz="1200" dirty="0">
                <a:solidFill>
                  <a:srgbClr val="FF0000"/>
                </a:solidFill>
                <a:latin typeface="Lucida Console" panose="020B0609040504020204" pitchFamily="49" charset="0"/>
              </a:rPr>
              <a:t>&lt;std::mutex&gt; </a:t>
            </a:r>
            <a:r>
              <a:rPr lang="en-US" sz="1200" dirty="0" err="1">
                <a:solidFill>
                  <a:srgbClr val="FF0000"/>
                </a:solidFill>
                <a:latin typeface="Lucida Console" panose="020B0609040504020204" pitchFamily="49" charset="0"/>
              </a:rPr>
              <a:t>lck</a:t>
            </a:r>
            <a:r>
              <a:rPr lang="en-US" sz="1200" dirty="0">
                <a:solidFill>
                  <a:srgbClr val="FF0000"/>
                </a:solidFill>
                <a:latin typeface="Lucida Console" panose="020B0609040504020204" pitchFamily="49" charset="0"/>
              </a:rPr>
              <a:t>(</a:t>
            </a:r>
            <a:r>
              <a:rPr lang="en-US" sz="1200" dirty="0" err="1">
                <a:solidFill>
                  <a:srgbClr val="FF0000"/>
                </a:solidFill>
                <a:latin typeface="Lucida Console" panose="020B0609040504020204" pitchFamily="49" charset="0"/>
              </a:rPr>
              <a:t>route_mutex</a:t>
            </a:r>
            <a:r>
              <a:rPr lang="en-US" sz="1200" dirty="0">
                <a:solidFill>
                  <a:srgbClr val="FF0000"/>
                </a:solidFill>
                <a:latin typeface="Lucida Console" panose="020B0609040504020204" pitchFamily="49" charset="0"/>
              </a:rPr>
              <a:t>);</a:t>
            </a:r>
          </a:p>
          <a:p>
            <a:pPr>
              <a:lnSpc>
                <a:spcPct val="100000"/>
              </a:lnSpc>
              <a:spcBef>
                <a:spcPts val="0"/>
              </a:spcBef>
              <a:spcAft>
                <a:spcPts val="0"/>
              </a:spcAft>
            </a:pPr>
            <a:r>
              <a:rPr lang="en-US" sz="1200" dirty="0">
                <a:solidFill>
                  <a:srgbClr val="FF0000"/>
                </a:solidFill>
                <a:latin typeface="Lucida Console" panose="020B0609040504020204" pitchFamily="49" charset="0"/>
              </a:rPr>
              <a:t>        </a:t>
            </a:r>
            <a:r>
              <a:rPr lang="en-US" sz="1200" dirty="0" err="1">
                <a:solidFill>
                  <a:srgbClr val="FF0000"/>
                </a:solidFill>
                <a:latin typeface="Lucida Console" panose="020B0609040504020204" pitchFamily="49" charset="0"/>
              </a:rPr>
              <a:t>best_route</a:t>
            </a:r>
            <a:r>
              <a:rPr lang="en-US" sz="1200" dirty="0">
                <a:solidFill>
                  <a:srgbClr val="FF0000"/>
                </a:solidFill>
                <a:latin typeface="Lucida Console" panose="020B0609040504020204" pitchFamily="49" charset="0"/>
              </a:rPr>
              <a:t> = </a:t>
            </a:r>
            <a:r>
              <a:rPr lang="en-US" sz="1200" dirty="0" err="1">
                <a:solidFill>
                  <a:srgbClr val="FF0000"/>
                </a:solidFill>
                <a:latin typeface="Lucida Console" panose="020B0609040504020204" pitchFamily="49" charset="0"/>
              </a:rPr>
              <a:t>route_cost</a:t>
            </a:r>
            <a:r>
              <a:rPr lang="en-US" sz="1200" dirty="0">
                <a:solidFill>
                  <a:srgbClr val="FF0000"/>
                </a:solidFill>
                <a:latin typeface="Lucida Console" panose="020B0609040504020204" pitchFamily="49" charset="0"/>
              </a:rPr>
              <a:t>::</a:t>
            </a:r>
            <a:r>
              <a:rPr lang="en-US" sz="1200" dirty="0" err="1">
                <a:solidFill>
                  <a:srgbClr val="FF0000"/>
                </a:solidFill>
                <a:latin typeface="Lucida Console" panose="020B0609040504020204" pitchFamily="49" charset="0"/>
              </a:rPr>
              <a:t>minf</a:t>
            </a:r>
            <a:r>
              <a:rPr lang="en-US" sz="1200" dirty="0">
                <a:solidFill>
                  <a:srgbClr val="FF0000"/>
                </a:solidFill>
                <a:latin typeface="Lucida Console" panose="020B0609040504020204" pitchFamily="49" charset="0"/>
              </a:rPr>
              <a:t>(</a:t>
            </a:r>
          </a:p>
          <a:p>
            <a:pPr>
              <a:lnSpc>
                <a:spcPct val="100000"/>
              </a:lnSpc>
              <a:spcBef>
                <a:spcPts val="0"/>
              </a:spcBef>
              <a:spcAft>
                <a:spcPts val="0"/>
              </a:spcAft>
            </a:pPr>
            <a:r>
              <a:rPr lang="en-US" sz="1200" dirty="0">
                <a:solidFill>
                  <a:srgbClr val="FF0000"/>
                </a:solidFill>
                <a:latin typeface="Lucida Console" panose="020B0609040504020204" pitchFamily="49" charset="0"/>
              </a:rPr>
              <a:t>                             </a:t>
            </a:r>
            <a:r>
              <a:rPr lang="en-US" sz="1200" dirty="0" err="1">
                <a:solidFill>
                  <a:srgbClr val="FF0000"/>
                </a:solidFill>
                <a:latin typeface="Lucida Console" panose="020B0609040504020204" pitchFamily="49" charset="0"/>
              </a:rPr>
              <a:t>best_route</a:t>
            </a:r>
            <a:r>
              <a:rPr lang="en-US" sz="1200" dirty="0">
                <a:solidFill>
                  <a:srgbClr val="FF0000"/>
                </a:solidFill>
                <a:latin typeface="Lucida Console" panose="020B0609040504020204" pitchFamily="49" charset="0"/>
              </a:rPr>
              <a:t>, </a:t>
            </a:r>
            <a:r>
              <a:rPr lang="en-US" sz="1200" dirty="0" err="1">
                <a:solidFill>
                  <a:srgbClr val="FF0000"/>
                </a:solidFill>
                <a:latin typeface="Lucida Console" panose="020B0609040504020204" pitchFamily="49" charset="0"/>
              </a:rPr>
              <a:t>local_best</a:t>
            </a:r>
            <a:r>
              <a:rPr lang="en-US" sz="1200" dirty="0">
                <a:solidFill>
                  <a:srgbClr val="FF0000"/>
                </a:solidFill>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 t));</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for (std::thread&amp; </a:t>
            </a:r>
            <a:r>
              <a:rPr lang="en-US" sz="1200" dirty="0" err="1">
                <a:latin typeface="Lucida Console" panose="020B0609040504020204" pitchFamily="49" charset="0"/>
              </a:rPr>
              <a:t>th</a:t>
            </a:r>
            <a:r>
              <a:rPr lang="en-US" sz="1200" dirty="0">
                <a:latin typeface="Lucida Console" panose="020B0609040504020204" pitchFamily="49" charset="0"/>
              </a:rPr>
              <a:t> : threads) {</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th.join</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return </a:t>
            </a:r>
            <a:r>
              <a:rPr lang="en-US" sz="1200" dirty="0" err="1">
                <a:latin typeface="Lucida Console" panose="020B0609040504020204" pitchFamily="49" charset="0"/>
              </a:rPr>
              <a:t>best_route</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a:t>
            </a:r>
          </a:p>
        </p:txBody>
      </p:sp>
      <p:sp>
        <p:nvSpPr>
          <p:cNvPr id="4" name="Text Placeholder 3">
            <a:extLst>
              <a:ext uri="{FF2B5EF4-FFF2-40B4-BE49-F238E27FC236}">
                <a16:creationId xmlns:a16="http://schemas.microsoft.com/office/drawing/2014/main" id="{075E6E56-5620-4570-9EA0-257C747EFC44}"/>
              </a:ext>
            </a:extLst>
          </p:cNvPr>
          <p:cNvSpPr>
            <a:spLocks noGrp="1"/>
          </p:cNvSpPr>
          <p:nvPr>
            <p:ph type="body" sz="quarter" idx="10"/>
          </p:nvPr>
        </p:nvSpPr>
        <p:spPr/>
        <p:txBody>
          <a:bodyPr/>
          <a:lstStyle/>
          <a:p>
            <a:r>
              <a:rPr lang="en-US" dirty="0"/>
              <a:t>C++11 threads</a:t>
            </a:r>
          </a:p>
        </p:txBody>
      </p:sp>
      <p:cxnSp>
        <p:nvCxnSpPr>
          <p:cNvPr id="6" name="Straight Connector 5">
            <a:extLst>
              <a:ext uri="{FF2B5EF4-FFF2-40B4-BE49-F238E27FC236}">
                <a16:creationId xmlns:a16="http://schemas.microsoft.com/office/drawing/2014/main" id="{2DCA47E7-7B75-4DE1-8F07-B5A2FB17A75D}"/>
              </a:ext>
            </a:extLst>
          </p:cNvPr>
          <p:cNvCxnSpPr>
            <a:stCxn id="3" idx="0"/>
            <a:endCxn id="3" idx="2"/>
          </p:cNvCxnSpPr>
          <p:nvPr/>
        </p:nvCxnSpPr>
        <p:spPr>
          <a:xfrm>
            <a:off x="5491086" y="2103036"/>
            <a:ext cx="0" cy="3613823"/>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104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D40A1-B75D-4508-960F-93C67B3FA7EE}"/>
              </a:ext>
            </a:extLst>
          </p:cNvPr>
          <p:cNvSpPr>
            <a:spLocks noGrp="1"/>
          </p:cNvSpPr>
          <p:nvPr>
            <p:ph type="title"/>
          </p:nvPr>
        </p:nvSpPr>
        <p:spPr/>
        <p:txBody>
          <a:bodyPr/>
          <a:lstStyle/>
          <a:p>
            <a:r>
              <a:rPr lang="en-US" dirty="0"/>
              <a:t>Traveling Salesman Performance</a:t>
            </a:r>
          </a:p>
        </p:txBody>
      </p:sp>
      <p:graphicFrame>
        <p:nvGraphicFramePr>
          <p:cNvPr id="7" name="Content Placeholder 6">
            <a:extLst>
              <a:ext uri="{FF2B5EF4-FFF2-40B4-BE49-F238E27FC236}">
                <a16:creationId xmlns:a16="http://schemas.microsoft.com/office/drawing/2014/main" id="{B87A4D00-94AF-478F-9A9C-580308EDD35E}"/>
              </a:ext>
            </a:extLst>
          </p:cNvPr>
          <p:cNvGraphicFramePr>
            <a:graphicFrameLocks noGrp="1"/>
          </p:cNvGraphicFramePr>
          <p:nvPr>
            <p:ph idx="1"/>
            <p:extLst>
              <p:ext uri="{D42A27DB-BD31-4B8C-83A1-F6EECF244321}">
                <p14:modId xmlns:p14="http://schemas.microsoft.com/office/powerpoint/2010/main" val="3012515038"/>
              </p:ext>
            </p:extLst>
          </p:nvPr>
        </p:nvGraphicFramePr>
        <p:xfrm>
          <a:off x="517525" y="1328358"/>
          <a:ext cx="9947275" cy="449300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32518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B284-7D6E-4D32-9F27-04387616781D}"/>
              </a:ext>
            </a:extLst>
          </p:cNvPr>
          <p:cNvSpPr>
            <a:spLocks noGrp="1"/>
          </p:cNvSpPr>
          <p:nvPr>
            <p:ph type="title"/>
          </p:nvPr>
        </p:nvSpPr>
        <p:spPr/>
        <p:txBody>
          <a:bodyPr/>
          <a:lstStyle/>
          <a:p>
            <a:r>
              <a:rPr lang="en-US" dirty="0"/>
              <a:t>Traveling Salesman</a:t>
            </a:r>
          </a:p>
        </p:txBody>
      </p:sp>
      <p:sp>
        <p:nvSpPr>
          <p:cNvPr id="3" name="Content Placeholder 2">
            <a:extLst>
              <a:ext uri="{FF2B5EF4-FFF2-40B4-BE49-F238E27FC236}">
                <a16:creationId xmlns:a16="http://schemas.microsoft.com/office/drawing/2014/main" id="{19C8BDF9-5D42-4796-8F36-ED07A3FCE82D}"/>
              </a:ext>
            </a:extLst>
          </p:cNvPr>
          <p:cNvSpPr>
            <a:spLocks noGrp="1"/>
          </p:cNvSpPr>
          <p:nvPr>
            <p:ph idx="1"/>
          </p:nvPr>
        </p:nvSpPr>
        <p:spPr/>
        <p:txBody>
          <a:bodyPr/>
          <a:lstStyle/>
          <a:p>
            <a:pPr>
              <a:lnSpc>
                <a:spcPct val="100000"/>
              </a:lnSpc>
              <a:spcBef>
                <a:spcPts val="0"/>
              </a:spcBef>
              <a:spcAft>
                <a:spcPts val="0"/>
              </a:spcAft>
            </a:pPr>
            <a:r>
              <a:rPr lang="en-US" sz="1300" dirty="0" err="1">
                <a:latin typeface="Lucida Console" panose="020B0609040504020204" pitchFamily="49" charset="0"/>
              </a:rPr>
              <a:t>route_cost</a:t>
            </a:r>
            <a:r>
              <a:rPr lang="en-US" sz="1300" dirty="0">
                <a:latin typeface="Lucida Console" panose="020B0609040504020204" pitchFamily="49" charset="0"/>
              </a:rPr>
              <a:t> </a:t>
            </a:r>
            <a:r>
              <a:rPr lang="en-US" sz="1300" dirty="0" err="1">
                <a:latin typeface="Lucida Console" panose="020B0609040504020204" pitchFamily="49" charset="0"/>
              </a:rPr>
              <a:t>find_best_route</a:t>
            </a:r>
            <a:r>
              <a:rPr lang="en-US" sz="1300" dirty="0">
                <a:latin typeface="Lucida Console" panose="020B0609040504020204" pitchFamily="49" charset="0"/>
              </a:rPr>
              <a:t>(int const* distances, int N) {</a:t>
            </a:r>
          </a:p>
          <a:p>
            <a:pPr>
              <a:lnSpc>
                <a:spcPct val="100000"/>
              </a:lnSpc>
              <a:spcBef>
                <a:spcPts val="0"/>
              </a:spcBef>
              <a:spcAft>
                <a:spcPts val="0"/>
              </a:spcAft>
            </a:pPr>
            <a:r>
              <a:rPr lang="en-US" sz="1300" dirty="0">
                <a:latin typeface="Lucida Console" panose="020B0609040504020204" pitchFamily="49" charset="0"/>
              </a:rPr>
              <a:t>  long </a:t>
            </a:r>
            <a:r>
              <a:rPr lang="en-US" sz="1300" dirty="0" err="1">
                <a:latin typeface="Lucida Console" panose="020B0609040504020204" pitchFamily="49" charset="0"/>
              </a:rPr>
              <a:t>num_routes</a:t>
            </a:r>
            <a:r>
              <a:rPr lang="en-US" sz="1300" dirty="0">
                <a:latin typeface="Lucida Console" panose="020B0609040504020204" pitchFamily="49" charset="0"/>
              </a:rPr>
              <a:t> = factorial(N);</a:t>
            </a:r>
          </a:p>
          <a:p>
            <a:pPr>
              <a:lnSpc>
                <a:spcPct val="100000"/>
              </a:lnSpc>
              <a:spcBef>
                <a:spcPts val="0"/>
              </a:spcBef>
              <a:spcAft>
                <a:spcPts val="0"/>
              </a:spcAft>
            </a:pPr>
            <a:r>
              <a:rPr lang="en-US" sz="1300" dirty="0">
                <a:latin typeface="Lucida Console" panose="020B0609040504020204" pitchFamily="49" charset="0"/>
              </a:rPr>
              <a:t>  </a:t>
            </a:r>
            <a:r>
              <a:rPr lang="en-US" sz="1300" dirty="0">
                <a:solidFill>
                  <a:srgbClr val="FF0000"/>
                </a:solidFill>
                <a:latin typeface="Lucida Console" panose="020B0609040504020204" pitchFamily="49" charset="0"/>
              </a:rPr>
              <a:t>#pragma </a:t>
            </a:r>
            <a:r>
              <a:rPr lang="en-US" sz="1300" dirty="0" err="1">
                <a:solidFill>
                  <a:srgbClr val="FF0000"/>
                </a:solidFill>
                <a:latin typeface="Lucida Console" panose="020B0609040504020204" pitchFamily="49" charset="0"/>
              </a:rPr>
              <a:t>omp</a:t>
            </a:r>
            <a:r>
              <a:rPr lang="en-US" sz="1300" dirty="0">
                <a:solidFill>
                  <a:srgbClr val="FF0000"/>
                </a:solidFill>
                <a:latin typeface="Lucida Console" panose="020B0609040504020204" pitchFamily="49" charset="0"/>
              </a:rPr>
              <a:t> declare reduction \</a:t>
            </a:r>
          </a:p>
          <a:p>
            <a:pPr>
              <a:lnSpc>
                <a:spcPct val="100000"/>
              </a:lnSpc>
              <a:spcBef>
                <a:spcPts val="0"/>
              </a:spcBef>
              <a:spcAft>
                <a:spcPts val="0"/>
              </a:spcAft>
            </a:pPr>
            <a:r>
              <a:rPr lang="en-US" sz="1300" dirty="0">
                <a:solidFill>
                  <a:srgbClr val="FF0000"/>
                </a:solidFill>
                <a:latin typeface="Lucida Console" panose="020B0609040504020204" pitchFamily="49" charset="0"/>
              </a:rPr>
              <a:t>    (</a:t>
            </a:r>
            <a:r>
              <a:rPr lang="en-US" sz="1300" dirty="0" err="1">
                <a:solidFill>
                  <a:srgbClr val="FF0000"/>
                </a:solidFill>
                <a:latin typeface="Lucida Console" panose="020B0609040504020204" pitchFamily="49" charset="0"/>
              </a:rPr>
              <a:t>route_min</a:t>
            </a:r>
            <a:r>
              <a:rPr lang="en-US" sz="1300" dirty="0">
                <a:solidFill>
                  <a:srgbClr val="FF0000"/>
                </a:solidFill>
                <a:latin typeface="Lucida Console" panose="020B0609040504020204" pitchFamily="49" charset="0"/>
              </a:rPr>
              <a:t> : </a:t>
            </a:r>
            <a:r>
              <a:rPr lang="en-US" sz="1300" dirty="0" err="1">
                <a:solidFill>
                  <a:srgbClr val="FF0000"/>
                </a:solidFill>
                <a:latin typeface="Lucida Console" panose="020B0609040504020204" pitchFamily="49" charset="0"/>
              </a:rPr>
              <a:t>route_cost</a:t>
            </a:r>
            <a:r>
              <a:rPr lang="en-US" sz="1300" dirty="0">
                <a:solidFill>
                  <a:srgbClr val="FF0000"/>
                </a:solidFill>
                <a:latin typeface="Lucida Console" panose="020B0609040504020204" pitchFamily="49" charset="0"/>
              </a:rPr>
              <a:t> : </a:t>
            </a:r>
            <a:r>
              <a:rPr lang="en-US" sz="1300" dirty="0" err="1">
                <a:solidFill>
                  <a:srgbClr val="FF0000"/>
                </a:solidFill>
                <a:latin typeface="Lucida Console" panose="020B0609040504020204" pitchFamily="49" charset="0"/>
              </a:rPr>
              <a:t>omp_out</a:t>
            </a:r>
            <a:r>
              <a:rPr lang="en-US" sz="1300" dirty="0">
                <a:solidFill>
                  <a:srgbClr val="FF0000"/>
                </a:solidFill>
                <a:latin typeface="Lucida Console" panose="020B0609040504020204" pitchFamily="49" charset="0"/>
              </a:rPr>
              <a:t> = </a:t>
            </a:r>
            <a:r>
              <a:rPr lang="en-US" sz="1300" dirty="0" err="1">
                <a:solidFill>
                  <a:srgbClr val="FF0000"/>
                </a:solidFill>
                <a:latin typeface="Lucida Console" panose="020B0609040504020204" pitchFamily="49" charset="0"/>
              </a:rPr>
              <a:t>route_cost</a:t>
            </a:r>
            <a:r>
              <a:rPr lang="en-US" sz="1300" dirty="0">
                <a:solidFill>
                  <a:srgbClr val="FF0000"/>
                </a:solidFill>
                <a:latin typeface="Lucida Console" panose="020B0609040504020204" pitchFamily="49" charset="0"/>
              </a:rPr>
              <a:t>::</a:t>
            </a:r>
            <a:r>
              <a:rPr lang="en-US" sz="1300" dirty="0" err="1">
                <a:solidFill>
                  <a:srgbClr val="FF0000"/>
                </a:solidFill>
                <a:latin typeface="Lucida Console" panose="020B0609040504020204" pitchFamily="49" charset="0"/>
              </a:rPr>
              <a:t>minf</a:t>
            </a:r>
            <a:r>
              <a:rPr lang="en-US" sz="1300" dirty="0">
                <a:solidFill>
                  <a:srgbClr val="FF0000"/>
                </a:solidFill>
                <a:latin typeface="Lucida Console" panose="020B0609040504020204" pitchFamily="49" charset="0"/>
              </a:rPr>
              <a:t>(</a:t>
            </a:r>
            <a:r>
              <a:rPr lang="en-US" sz="1300" dirty="0" err="1">
                <a:solidFill>
                  <a:srgbClr val="FF0000"/>
                </a:solidFill>
                <a:latin typeface="Lucida Console" panose="020B0609040504020204" pitchFamily="49" charset="0"/>
              </a:rPr>
              <a:t>omp_out</a:t>
            </a:r>
            <a:r>
              <a:rPr lang="en-US" sz="1300" dirty="0">
                <a:solidFill>
                  <a:srgbClr val="FF0000"/>
                </a:solidFill>
                <a:latin typeface="Lucida Console" panose="020B0609040504020204" pitchFamily="49" charset="0"/>
              </a:rPr>
              <a:t>, </a:t>
            </a:r>
            <a:r>
              <a:rPr lang="en-US" sz="1300" dirty="0" err="1">
                <a:solidFill>
                  <a:srgbClr val="FF0000"/>
                </a:solidFill>
                <a:latin typeface="Lucida Console" panose="020B0609040504020204" pitchFamily="49" charset="0"/>
              </a:rPr>
              <a:t>omp_in</a:t>
            </a:r>
            <a:r>
              <a:rPr lang="en-US" sz="1300" dirty="0">
                <a:solidFill>
                  <a:srgbClr val="FF0000"/>
                </a:solidFill>
                <a:latin typeface="Lucida Console" panose="020B0609040504020204" pitchFamily="49" charset="0"/>
              </a:rPr>
              <a:t>)) \</a:t>
            </a:r>
          </a:p>
          <a:p>
            <a:pPr>
              <a:lnSpc>
                <a:spcPct val="100000"/>
              </a:lnSpc>
              <a:spcBef>
                <a:spcPts val="0"/>
              </a:spcBef>
              <a:spcAft>
                <a:spcPts val="0"/>
              </a:spcAft>
            </a:pPr>
            <a:r>
              <a:rPr lang="en-US" sz="1300" dirty="0">
                <a:solidFill>
                  <a:srgbClr val="FF0000"/>
                </a:solidFill>
                <a:latin typeface="Lucida Console" panose="020B0609040504020204" pitchFamily="49" charset="0"/>
              </a:rPr>
              <a:t>    initializer(</a:t>
            </a:r>
            <a:r>
              <a:rPr lang="en-US" sz="1300" dirty="0" err="1">
                <a:solidFill>
                  <a:srgbClr val="FF0000"/>
                </a:solidFill>
                <a:latin typeface="Lucida Console" panose="020B0609040504020204" pitchFamily="49" charset="0"/>
              </a:rPr>
              <a:t>omp_priv</a:t>
            </a:r>
            <a:r>
              <a:rPr lang="en-US" sz="1300" dirty="0">
                <a:solidFill>
                  <a:srgbClr val="FF0000"/>
                </a:solidFill>
                <a:latin typeface="Lucida Console" panose="020B0609040504020204" pitchFamily="49" charset="0"/>
              </a:rPr>
              <a:t> = </a:t>
            </a:r>
            <a:r>
              <a:rPr lang="en-US" sz="1300" dirty="0" err="1">
                <a:solidFill>
                  <a:srgbClr val="FF0000"/>
                </a:solidFill>
                <a:latin typeface="Lucida Console" panose="020B0609040504020204" pitchFamily="49" charset="0"/>
              </a:rPr>
              <a:t>route_cost</a:t>
            </a:r>
            <a:r>
              <a:rPr lang="en-US" sz="1300" dirty="0">
                <a:solidFill>
                  <a:srgbClr val="FF0000"/>
                </a:solidFill>
                <a:latin typeface="Lucida Console" panose="020B0609040504020204" pitchFamily="49" charset="0"/>
              </a:rPr>
              <a:t>())</a:t>
            </a:r>
          </a:p>
          <a:p>
            <a:pPr>
              <a:lnSpc>
                <a:spcPct val="100000"/>
              </a:lnSpc>
              <a:spcBef>
                <a:spcPts val="0"/>
              </a:spcBef>
              <a:spcAft>
                <a:spcPts val="0"/>
              </a:spcAft>
            </a:pPr>
            <a:r>
              <a:rPr lang="en-US" sz="1300" dirty="0">
                <a:latin typeface="Lucida Console" panose="020B0609040504020204" pitchFamily="49" charset="0"/>
              </a:rPr>
              <a:t>  </a:t>
            </a:r>
            <a:r>
              <a:rPr lang="en-US" sz="1300" dirty="0" err="1">
                <a:latin typeface="Lucida Console" panose="020B0609040504020204" pitchFamily="49" charset="0"/>
              </a:rPr>
              <a:t>route_cost</a:t>
            </a:r>
            <a:r>
              <a:rPr lang="en-US" sz="1300" dirty="0">
                <a:latin typeface="Lucida Console" panose="020B0609040504020204" pitchFamily="49" charset="0"/>
              </a:rPr>
              <a:t> </a:t>
            </a:r>
            <a:r>
              <a:rPr lang="en-US" sz="1300" dirty="0" err="1">
                <a:latin typeface="Lucida Console" panose="020B0609040504020204" pitchFamily="49" charset="0"/>
              </a:rPr>
              <a:t>best_route</a:t>
            </a:r>
            <a:r>
              <a:rPr lang="en-US" sz="1300" dirty="0">
                <a:latin typeface="Lucida Console" panose="020B0609040504020204" pitchFamily="49" charset="0"/>
              </a:rPr>
              <a:t>;</a:t>
            </a:r>
          </a:p>
          <a:p>
            <a:pPr>
              <a:lnSpc>
                <a:spcPct val="100000"/>
              </a:lnSpc>
              <a:spcBef>
                <a:spcPts val="0"/>
              </a:spcBef>
              <a:spcAft>
                <a:spcPts val="0"/>
              </a:spcAft>
            </a:pPr>
            <a:r>
              <a:rPr lang="en-US" sz="1300" dirty="0">
                <a:latin typeface="Lucida Console" panose="020B0609040504020204" pitchFamily="49" charset="0"/>
              </a:rPr>
              <a:t>  </a:t>
            </a:r>
            <a:r>
              <a:rPr lang="en-US" sz="1300" dirty="0">
                <a:solidFill>
                  <a:srgbClr val="FF0000"/>
                </a:solidFill>
                <a:latin typeface="Lucida Console" panose="020B0609040504020204" pitchFamily="49" charset="0"/>
              </a:rPr>
              <a:t>#pragma </a:t>
            </a:r>
            <a:r>
              <a:rPr lang="en-US" sz="1300" dirty="0" err="1">
                <a:solidFill>
                  <a:srgbClr val="FF0000"/>
                </a:solidFill>
                <a:latin typeface="Lucida Console" panose="020B0609040504020204" pitchFamily="49" charset="0"/>
              </a:rPr>
              <a:t>omp</a:t>
            </a:r>
            <a:r>
              <a:rPr lang="en-US" sz="1300" dirty="0">
                <a:solidFill>
                  <a:srgbClr val="FF0000"/>
                </a:solidFill>
                <a:latin typeface="Lucida Console" panose="020B0609040504020204" pitchFamily="49" charset="0"/>
              </a:rPr>
              <a:t> parallel for reduction(</a:t>
            </a:r>
            <a:r>
              <a:rPr lang="en-US" sz="1300" dirty="0" err="1">
                <a:solidFill>
                  <a:srgbClr val="FF0000"/>
                </a:solidFill>
                <a:latin typeface="Lucida Console" panose="020B0609040504020204" pitchFamily="49" charset="0"/>
              </a:rPr>
              <a:t>route_min</a:t>
            </a:r>
            <a:r>
              <a:rPr lang="en-US" sz="1300" dirty="0">
                <a:solidFill>
                  <a:srgbClr val="FF0000"/>
                </a:solidFill>
                <a:latin typeface="Lucida Console" panose="020B0609040504020204" pitchFamily="49" charset="0"/>
              </a:rPr>
              <a:t> : </a:t>
            </a:r>
            <a:r>
              <a:rPr lang="en-US" sz="1300" dirty="0" err="1">
                <a:solidFill>
                  <a:srgbClr val="FF0000"/>
                </a:solidFill>
                <a:latin typeface="Lucida Console" panose="020B0609040504020204" pitchFamily="49" charset="0"/>
              </a:rPr>
              <a:t>best_route</a:t>
            </a:r>
            <a:r>
              <a:rPr lang="en-US" sz="1300" dirty="0">
                <a:solidFill>
                  <a:srgbClr val="FF0000"/>
                </a:solidFill>
                <a:latin typeface="Lucida Console" panose="020B0609040504020204" pitchFamily="49" charset="0"/>
              </a:rPr>
              <a:t>)</a:t>
            </a:r>
          </a:p>
          <a:p>
            <a:pPr>
              <a:lnSpc>
                <a:spcPct val="100000"/>
              </a:lnSpc>
              <a:spcBef>
                <a:spcPts val="0"/>
              </a:spcBef>
              <a:spcAft>
                <a:spcPts val="0"/>
              </a:spcAft>
            </a:pPr>
            <a:r>
              <a:rPr lang="en-US" sz="1300" dirty="0">
                <a:latin typeface="Lucida Console" panose="020B0609040504020204" pitchFamily="49" charset="0"/>
              </a:rPr>
              <a:t>  for (long </a:t>
            </a:r>
            <a:r>
              <a:rPr lang="en-US" sz="1300" dirty="0" err="1">
                <a:latin typeface="Lucida Console" panose="020B0609040504020204" pitchFamily="49" charset="0"/>
              </a:rPr>
              <a:t>i</a:t>
            </a:r>
            <a:r>
              <a:rPr lang="en-US" sz="1300" dirty="0">
                <a:latin typeface="Lucida Console" panose="020B0609040504020204" pitchFamily="49" charset="0"/>
              </a:rPr>
              <a:t> = 0; </a:t>
            </a:r>
            <a:r>
              <a:rPr lang="en-US" sz="1300" dirty="0" err="1">
                <a:latin typeface="Lucida Console" panose="020B0609040504020204" pitchFamily="49" charset="0"/>
              </a:rPr>
              <a:t>i</a:t>
            </a:r>
            <a:r>
              <a:rPr lang="en-US" sz="1300" dirty="0">
                <a:latin typeface="Lucida Console" panose="020B0609040504020204" pitchFamily="49" charset="0"/>
              </a:rPr>
              <a:t> &lt; </a:t>
            </a:r>
            <a:r>
              <a:rPr lang="en-US" sz="1300" dirty="0" err="1">
                <a:latin typeface="Lucida Console" panose="020B0609040504020204" pitchFamily="49" charset="0"/>
              </a:rPr>
              <a:t>num_routes</a:t>
            </a:r>
            <a:r>
              <a:rPr lang="en-US" sz="1300" dirty="0">
                <a:latin typeface="Lucida Console" panose="020B0609040504020204" pitchFamily="49" charset="0"/>
              </a:rPr>
              <a:t>; ++</a:t>
            </a:r>
            <a:r>
              <a:rPr lang="en-US" sz="1300" dirty="0" err="1">
                <a:latin typeface="Lucida Console" panose="020B0609040504020204" pitchFamily="49" charset="0"/>
              </a:rPr>
              <a:t>i</a:t>
            </a:r>
            <a:r>
              <a:rPr lang="en-US" sz="1300" dirty="0">
                <a:latin typeface="Lucida Console" panose="020B0609040504020204" pitchFamily="49" charset="0"/>
              </a:rPr>
              <a:t>) {</a:t>
            </a:r>
          </a:p>
          <a:p>
            <a:pPr>
              <a:lnSpc>
                <a:spcPct val="100000"/>
              </a:lnSpc>
              <a:spcBef>
                <a:spcPts val="0"/>
              </a:spcBef>
              <a:spcAft>
                <a:spcPts val="0"/>
              </a:spcAft>
            </a:pPr>
            <a:r>
              <a:rPr lang="en-US" sz="1300" dirty="0">
                <a:latin typeface="Lucida Console" panose="020B0609040504020204" pitchFamily="49" charset="0"/>
              </a:rPr>
              <a:t>    int cost = 0;</a:t>
            </a:r>
          </a:p>
          <a:p>
            <a:pPr>
              <a:lnSpc>
                <a:spcPct val="100000"/>
              </a:lnSpc>
              <a:spcBef>
                <a:spcPts val="0"/>
              </a:spcBef>
              <a:spcAft>
                <a:spcPts val="0"/>
              </a:spcAft>
            </a:pPr>
            <a:r>
              <a:rPr lang="en-US" sz="1300" dirty="0">
                <a:latin typeface="Lucida Console" panose="020B0609040504020204" pitchFamily="49" charset="0"/>
              </a:rPr>
              <a:t>    </a:t>
            </a:r>
            <a:r>
              <a:rPr lang="en-US" sz="1300" dirty="0" err="1">
                <a:latin typeface="Lucida Console" panose="020B0609040504020204" pitchFamily="49" charset="0"/>
              </a:rPr>
              <a:t>route_iterator</a:t>
            </a:r>
            <a:r>
              <a:rPr lang="en-US" sz="1300" dirty="0">
                <a:latin typeface="Lucida Console" panose="020B0609040504020204" pitchFamily="49" charset="0"/>
              </a:rPr>
              <a:t> it(</a:t>
            </a:r>
            <a:r>
              <a:rPr lang="en-US" sz="1300" dirty="0" err="1">
                <a:latin typeface="Lucida Console" panose="020B0609040504020204" pitchFamily="49" charset="0"/>
              </a:rPr>
              <a:t>i</a:t>
            </a:r>
            <a:r>
              <a:rPr lang="en-US" sz="1300" dirty="0">
                <a:latin typeface="Lucida Console" panose="020B0609040504020204" pitchFamily="49" charset="0"/>
              </a:rPr>
              <a:t>, N);</a:t>
            </a:r>
          </a:p>
          <a:p>
            <a:pPr>
              <a:lnSpc>
                <a:spcPct val="100000"/>
              </a:lnSpc>
              <a:spcBef>
                <a:spcPts val="0"/>
              </a:spcBef>
              <a:spcAft>
                <a:spcPts val="0"/>
              </a:spcAft>
            </a:pPr>
            <a:r>
              <a:rPr lang="en-US" sz="1300" dirty="0">
                <a:latin typeface="Lucida Console" panose="020B0609040504020204" pitchFamily="49" charset="0"/>
              </a:rPr>
              <a:t>    int from = </a:t>
            </a:r>
            <a:r>
              <a:rPr lang="en-US" sz="1300" dirty="0" err="1">
                <a:latin typeface="Lucida Console" panose="020B0609040504020204" pitchFamily="49" charset="0"/>
              </a:rPr>
              <a:t>it.first</a:t>
            </a:r>
            <a:r>
              <a:rPr lang="en-US" sz="1300" dirty="0">
                <a:latin typeface="Lucida Console" panose="020B0609040504020204" pitchFamily="49" charset="0"/>
              </a:rPr>
              <a:t>();</a:t>
            </a:r>
          </a:p>
          <a:p>
            <a:pPr>
              <a:lnSpc>
                <a:spcPct val="100000"/>
              </a:lnSpc>
              <a:spcBef>
                <a:spcPts val="0"/>
              </a:spcBef>
              <a:spcAft>
                <a:spcPts val="0"/>
              </a:spcAft>
            </a:pPr>
            <a:r>
              <a:rPr lang="en-US" sz="1300" dirty="0">
                <a:latin typeface="Lucida Console" panose="020B0609040504020204" pitchFamily="49" charset="0"/>
              </a:rPr>
              <a:t>    while (!</a:t>
            </a:r>
            <a:r>
              <a:rPr lang="en-US" sz="1300" dirty="0" err="1">
                <a:latin typeface="Lucida Console" panose="020B0609040504020204" pitchFamily="49" charset="0"/>
              </a:rPr>
              <a:t>it.done</a:t>
            </a:r>
            <a:r>
              <a:rPr lang="en-US" sz="1300" dirty="0">
                <a:latin typeface="Lucida Console" panose="020B0609040504020204" pitchFamily="49" charset="0"/>
              </a:rPr>
              <a:t>()) {</a:t>
            </a:r>
          </a:p>
          <a:p>
            <a:pPr>
              <a:lnSpc>
                <a:spcPct val="100000"/>
              </a:lnSpc>
              <a:spcBef>
                <a:spcPts val="0"/>
              </a:spcBef>
              <a:spcAft>
                <a:spcPts val="0"/>
              </a:spcAft>
            </a:pPr>
            <a:r>
              <a:rPr lang="en-US" sz="1300" dirty="0">
                <a:latin typeface="Lucida Console" panose="020B0609040504020204" pitchFamily="49" charset="0"/>
              </a:rPr>
              <a:t>      int to = </a:t>
            </a:r>
            <a:r>
              <a:rPr lang="en-US" sz="1300" dirty="0" err="1">
                <a:latin typeface="Lucida Console" panose="020B0609040504020204" pitchFamily="49" charset="0"/>
              </a:rPr>
              <a:t>it.next</a:t>
            </a:r>
            <a:r>
              <a:rPr lang="en-US" sz="1300" dirty="0">
                <a:latin typeface="Lucida Console" panose="020B0609040504020204" pitchFamily="49" charset="0"/>
              </a:rPr>
              <a:t>();</a:t>
            </a:r>
          </a:p>
          <a:p>
            <a:pPr>
              <a:lnSpc>
                <a:spcPct val="100000"/>
              </a:lnSpc>
              <a:spcBef>
                <a:spcPts val="0"/>
              </a:spcBef>
              <a:spcAft>
                <a:spcPts val="0"/>
              </a:spcAft>
            </a:pPr>
            <a:r>
              <a:rPr lang="en-US" sz="1300" dirty="0">
                <a:latin typeface="Lucida Console" panose="020B0609040504020204" pitchFamily="49" charset="0"/>
              </a:rPr>
              <a:t>      cost += distances[from*N + to];</a:t>
            </a:r>
          </a:p>
          <a:p>
            <a:pPr>
              <a:lnSpc>
                <a:spcPct val="100000"/>
              </a:lnSpc>
              <a:spcBef>
                <a:spcPts val="0"/>
              </a:spcBef>
              <a:spcAft>
                <a:spcPts val="0"/>
              </a:spcAft>
            </a:pPr>
            <a:r>
              <a:rPr lang="en-US" sz="1300" dirty="0">
                <a:latin typeface="Lucida Console" panose="020B0609040504020204" pitchFamily="49" charset="0"/>
              </a:rPr>
              <a:t>      from = to;</a:t>
            </a:r>
          </a:p>
          <a:p>
            <a:pPr>
              <a:lnSpc>
                <a:spcPct val="100000"/>
              </a:lnSpc>
              <a:spcBef>
                <a:spcPts val="0"/>
              </a:spcBef>
              <a:spcAft>
                <a:spcPts val="0"/>
              </a:spcAft>
            </a:pPr>
            <a:r>
              <a:rPr lang="en-US" sz="1300" dirty="0">
                <a:latin typeface="Lucida Console" panose="020B0609040504020204" pitchFamily="49" charset="0"/>
              </a:rPr>
              <a:t>    }</a:t>
            </a:r>
          </a:p>
          <a:p>
            <a:pPr>
              <a:lnSpc>
                <a:spcPct val="100000"/>
              </a:lnSpc>
              <a:spcBef>
                <a:spcPts val="0"/>
              </a:spcBef>
              <a:spcAft>
                <a:spcPts val="0"/>
              </a:spcAft>
            </a:pPr>
            <a:r>
              <a:rPr lang="en-US" sz="1300" dirty="0">
                <a:latin typeface="Lucida Console" panose="020B0609040504020204" pitchFamily="49" charset="0"/>
              </a:rPr>
              <a:t>    </a:t>
            </a:r>
            <a:r>
              <a:rPr lang="en-US" sz="1300" dirty="0" err="1">
                <a:latin typeface="Lucida Console" panose="020B0609040504020204" pitchFamily="49" charset="0"/>
              </a:rPr>
              <a:t>best_route</a:t>
            </a:r>
            <a:r>
              <a:rPr lang="en-US" sz="1300" dirty="0">
                <a:latin typeface="Lucida Console" panose="020B0609040504020204" pitchFamily="49" charset="0"/>
              </a:rPr>
              <a:t> = </a:t>
            </a:r>
            <a:r>
              <a:rPr lang="en-US" sz="1300" dirty="0" err="1">
                <a:latin typeface="Lucida Console" panose="020B0609040504020204" pitchFamily="49" charset="0"/>
              </a:rPr>
              <a:t>route_cost</a:t>
            </a:r>
            <a:r>
              <a:rPr lang="en-US" sz="1300" dirty="0">
                <a:latin typeface="Lucida Console" panose="020B0609040504020204" pitchFamily="49" charset="0"/>
              </a:rPr>
              <a:t>::</a:t>
            </a:r>
            <a:r>
              <a:rPr lang="en-US" sz="1300" dirty="0" err="1">
                <a:latin typeface="Lucida Console" panose="020B0609040504020204" pitchFamily="49" charset="0"/>
              </a:rPr>
              <a:t>minf</a:t>
            </a:r>
            <a:r>
              <a:rPr lang="en-US" sz="1300" dirty="0">
                <a:latin typeface="Lucida Console" panose="020B0609040504020204" pitchFamily="49" charset="0"/>
              </a:rPr>
              <a:t>(</a:t>
            </a:r>
            <a:r>
              <a:rPr lang="en-US" sz="1300" dirty="0" err="1">
                <a:latin typeface="Lucida Console" panose="020B0609040504020204" pitchFamily="49" charset="0"/>
              </a:rPr>
              <a:t>best_route</a:t>
            </a:r>
            <a:r>
              <a:rPr lang="en-US" sz="1300" dirty="0">
                <a:latin typeface="Lucida Console" panose="020B0609040504020204" pitchFamily="49" charset="0"/>
              </a:rPr>
              <a:t>, </a:t>
            </a:r>
            <a:r>
              <a:rPr lang="en-US" sz="1300" dirty="0" err="1">
                <a:latin typeface="Lucida Console" panose="020B0609040504020204" pitchFamily="49" charset="0"/>
              </a:rPr>
              <a:t>route_cost</a:t>
            </a:r>
            <a:r>
              <a:rPr lang="en-US" sz="1300" dirty="0">
                <a:latin typeface="Lucida Console" panose="020B0609040504020204" pitchFamily="49" charset="0"/>
              </a:rPr>
              <a:t>(</a:t>
            </a:r>
            <a:r>
              <a:rPr lang="en-US" sz="1300" dirty="0" err="1">
                <a:latin typeface="Lucida Console" panose="020B0609040504020204" pitchFamily="49" charset="0"/>
              </a:rPr>
              <a:t>i</a:t>
            </a:r>
            <a:r>
              <a:rPr lang="en-US" sz="1300" dirty="0">
                <a:latin typeface="Lucida Console" panose="020B0609040504020204" pitchFamily="49" charset="0"/>
              </a:rPr>
              <a:t>, cost));</a:t>
            </a:r>
          </a:p>
          <a:p>
            <a:pPr>
              <a:lnSpc>
                <a:spcPct val="100000"/>
              </a:lnSpc>
              <a:spcBef>
                <a:spcPts val="0"/>
              </a:spcBef>
              <a:spcAft>
                <a:spcPts val="0"/>
              </a:spcAft>
            </a:pPr>
            <a:r>
              <a:rPr lang="en-US" sz="1300" dirty="0">
                <a:latin typeface="Lucida Console" panose="020B0609040504020204" pitchFamily="49" charset="0"/>
              </a:rPr>
              <a:t>  }</a:t>
            </a:r>
          </a:p>
          <a:p>
            <a:pPr>
              <a:lnSpc>
                <a:spcPct val="100000"/>
              </a:lnSpc>
              <a:spcBef>
                <a:spcPts val="0"/>
              </a:spcBef>
              <a:spcAft>
                <a:spcPts val="0"/>
              </a:spcAft>
            </a:pPr>
            <a:r>
              <a:rPr lang="en-US" sz="1300" dirty="0">
                <a:latin typeface="Lucida Console" panose="020B0609040504020204" pitchFamily="49" charset="0"/>
              </a:rPr>
              <a:t>  return </a:t>
            </a:r>
            <a:r>
              <a:rPr lang="en-US" sz="1300" dirty="0" err="1">
                <a:latin typeface="Lucida Console" panose="020B0609040504020204" pitchFamily="49" charset="0"/>
              </a:rPr>
              <a:t>best_route</a:t>
            </a:r>
            <a:r>
              <a:rPr lang="en-US" sz="1300" dirty="0">
                <a:latin typeface="Lucida Console" panose="020B0609040504020204" pitchFamily="49" charset="0"/>
              </a:rPr>
              <a:t>;</a:t>
            </a:r>
          </a:p>
          <a:p>
            <a:pPr>
              <a:lnSpc>
                <a:spcPct val="100000"/>
              </a:lnSpc>
              <a:spcBef>
                <a:spcPts val="0"/>
              </a:spcBef>
              <a:spcAft>
                <a:spcPts val="0"/>
              </a:spcAft>
            </a:pPr>
            <a:r>
              <a:rPr lang="en-US" sz="1300" dirty="0">
                <a:latin typeface="Lucida Console" panose="020B0609040504020204" pitchFamily="49" charset="0"/>
              </a:rPr>
              <a:t>}</a:t>
            </a:r>
          </a:p>
        </p:txBody>
      </p:sp>
      <p:sp>
        <p:nvSpPr>
          <p:cNvPr id="4" name="Text Placeholder 3">
            <a:extLst>
              <a:ext uri="{FF2B5EF4-FFF2-40B4-BE49-F238E27FC236}">
                <a16:creationId xmlns:a16="http://schemas.microsoft.com/office/drawing/2014/main" id="{075E6E56-5620-4570-9EA0-257C747EFC44}"/>
              </a:ext>
            </a:extLst>
          </p:cNvPr>
          <p:cNvSpPr>
            <a:spLocks noGrp="1"/>
          </p:cNvSpPr>
          <p:nvPr>
            <p:ph type="body" sz="quarter" idx="10"/>
          </p:nvPr>
        </p:nvSpPr>
        <p:spPr/>
        <p:txBody>
          <a:bodyPr/>
          <a:lstStyle/>
          <a:p>
            <a:r>
              <a:rPr lang="en-US" dirty="0"/>
              <a:t>OpenMP</a:t>
            </a:r>
          </a:p>
        </p:txBody>
      </p:sp>
    </p:spTree>
    <p:extLst>
      <p:ext uri="{BB962C8B-B14F-4D97-AF65-F5344CB8AC3E}">
        <p14:creationId xmlns:p14="http://schemas.microsoft.com/office/powerpoint/2010/main" val="2691459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D40A1-B75D-4508-960F-93C67B3FA7EE}"/>
              </a:ext>
            </a:extLst>
          </p:cNvPr>
          <p:cNvSpPr>
            <a:spLocks noGrp="1"/>
          </p:cNvSpPr>
          <p:nvPr>
            <p:ph type="title"/>
          </p:nvPr>
        </p:nvSpPr>
        <p:spPr/>
        <p:txBody>
          <a:bodyPr/>
          <a:lstStyle/>
          <a:p>
            <a:r>
              <a:rPr lang="en-US" dirty="0"/>
              <a:t>Traveling Salesman Performance</a:t>
            </a:r>
          </a:p>
        </p:txBody>
      </p:sp>
      <p:graphicFrame>
        <p:nvGraphicFramePr>
          <p:cNvPr id="7" name="Content Placeholder 6">
            <a:extLst>
              <a:ext uri="{FF2B5EF4-FFF2-40B4-BE49-F238E27FC236}">
                <a16:creationId xmlns:a16="http://schemas.microsoft.com/office/drawing/2014/main" id="{B87A4D00-94AF-478F-9A9C-580308EDD35E}"/>
              </a:ext>
            </a:extLst>
          </p:cNvPr>
          <p:cNvGraphicFramePr>
            <a:graphicFrameLocks noGrp="1"/>
          </p:cNvGraphicFramePr>
          <p:nvPr>
            <p:ph idx="1"/>
            <p:extLst>
              <p:ext uri="{D42A27DB-BD31-4B8C-83A1-F6EECF244321}">
                <p14:modId xmlns:p14="http://schemas.microsoft.com/office/powerpoint/2010/main" val="3331660005"/>
              </p:ext>
            </p:extLst>
          </p:nvPr>
        </p:nvGraphicFramePr>
        <p:xfrm>
          <a:off x="517525" y="1328358"/>
          <a:ext cx="9947275" cy="449300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3633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E5DFC74-C33A-416B-BB38-91875D8EC712}"/>
              </a:ext>
            </a:extLst>
          </p:cNvPr>
          <p:cNvSpPr>
            <a:spLocks noGrp="1"/>
          </p:cNvSpPr>
          <p:nvPr>
            <p:ph type="title"/>
          </p:nvPr>
        </p:nvSpPr>
        <p:spPr>
          <a:xfrm>
            <a:off x="3130476" y="4127421"/>
            <a:ext cx="7056800" cy="1373939"/>
          </a:xfrm>
        </p:spPr>
        <p:txBody>
          <a:bodyPr/>
          <a:lstStyle/>
          <a:p>
            <a:r>
              <a:rPr lang="en-US" dirty="0"/>
              <a:t>Parallel Programming Models</a:t>
            </a:r>
          </a:p>
        </p:txBody>
      </p:sp>
    </p:spTree>
    <p:extLst>
      <p:ext uri="{BB962C8B-B14F-4D97-AF65-F5344CB8AC3E}">
        <p14:creationId xmlns:p14="http://schemas.microsoft.com/office/powerpoint/2010/main" val="2912786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B284-7D6E-4D32-9F27-04387616781D}"/>
              </a:ext>
            </a:extLst>
          </p:cNvPr>
          <p:cNvSpPr>
            <a:spLocks noGrp="1"/>
          </p:cNvSpPr>
          <p:nvPr>
            <p:ph type="title"/>
          </p:nvPr>
        </p:nvSpPr>
        <p:spPr/>
        <p:txBody>
          <a:bodyPr/>
          <a:lstStyle/>
          <a:p>
            <a:r>
              <a:rPr lang="en-US" dirty="0"/>
              <a:t>Traveling Salesman</a:t>
            </a:r>
          </a:p>
        </p:txBody>
      </p:sp>
      <p:sp>
        <p:nvSpPr>
          <p:cNvPr id="3" name="Content Placeholder 2">
            <a:extLst>
              <a:ext uri="{FF2B5EF4-FFF2-40B4-BE49-F238E27FC236}">
                <a16:creationId xmlns:a16="http://schemas.microsoft.com/office/drawing/2014/main" id="{19C8BDF9-5D42-4796-8F36-ED07A3FCE82D}"/>
              </a:ext>
            </a:extLst>
          </p:cNvPr>
          <p:cNvSpPr>
            <a:spLocks noGrp="1"/>
          </p:cNvSpPr>
          <p:nvPr>
            <p:ph idx="1"/>
          </p:nvPr>
        </p:nvSpPr>
        <p:spPr>
          <a:xfrm>
            <a:off x="516750" y="2103036"/>
            <a:ext cx="9948672" cy="3613823"/>
          </a:xfrm>
        </p:spPr>
        <p:txBody>
          <a:bodyPr numCol="2"/>
          <a:lstStyle/>
          <a:p>
            <a:pPr>
              <a:lnSpc>
                <a:spcPct val="100000"/>
              </a:lnSpc>
              <a:spcBef>
                <a:spcPts val="0"/>
              </a:spcBef>
              <a:spcAft>
                <a:spcPts val="0"/>
              </a:spcAft>
            </a:pPr>
            <a:r>
              <a:rPr lang="en-US" sz="1100" dirty="0" err="1">
                <a:latin typeface="Lucida Console" panose="020B0609040504020204" pitchFamily="49" charset="0"/>
              </a:rPr>
              <a:t>route_cost</a:t>
            </a:r>
            <a:r>
              <a:rPr lang="en-US" sz="1100" dirty="0">
                <a:latin typeface="Lucida Console" panose="020B0609040504020204" pitchFamily="49" charset="0"/>
              </a:rPr>
              <a:t> </a:t>
            </a:r>
            <a:r>
              <a:rPr lang="en-US" sz="1100" dirty="0" err="1">
                <a:latin typeface="Lucida Console" panose="020B0609040504020204" pitchFamily="49" charset="0"/>
              </a:rPr>
              <a:t>find_best_route</a:t>
            </a:r>
            <a:r>
              <a:rPr lang="en-US" sz="1100" dirty="0">
                <a:latin typeface="Lucida Console" panose="020B0609040504020204" pitchFamily="49" charset="0"/>
              </a:rPr>
              <a:t>(int const* distances, int N) {</a:t>
            </a:r>
          </a:p>
          <a:p>
            <a:pPr>
              <a:lnSpc>
                <a:spcPct val="100000"/>
              </a:lnSpc>
              <a:spcBef>
                <a:spcPts val="0"/>
              </a:spcBef>
              <a:spcAft>
                <a:spcPts val="0"/>
              </a:spcAft>
            </a:pPr>
            <a:r>
              <a:rPr lang="en-US" sz="1100" dirty="0">
                <a:latin typeface="Lucida Console" panose="020B0609040504020204" pitchFamily="49" charset="0"/>
              </a:rPr>
              <a:t>  long </a:t>
            </a:r>
            <a:r>
              <a:rPr lang="en-US" sz="1100" dirty="0" err="1">
                <a:latin typeface="Lucida Console" panose="020B0609040504020204" pitchFamily="49" charset="0"/>
              </a:rPr>
              <a:t>num_routes</a:t>
            </a:r>
            <a:r>
              <a:rPr lang="en-US" sz="1100" dirty="0">
                <a:latin typeface="Lucida Console" panose="020B0609040504020204" pitchFamily="49" charset="0"/>
              </a:rPr>
              <a:t> = factorial(N);</a:t>
            </a:r>
          </a:p>
          <a:p>
            <a:pPr>
              <a:lnSpc>
                <a:spcPct val="100000"/>
              </a:lnSpc>
              <a:spcBef>
                <a:spcPts val="0"/>
              </a:spcBef>
              <a:spcAft>
                <a:spcPts val="0"/>
              </a:spcAft>
            </a:pPr>
            <a:r>
              <a:rPr lang="en-US" sz="1100" dirty="0">
                <a:latin typeface="Lucida Console" panose="020B0609040504020204" pitchFamily="49" charset="0"/>
              </a:rPr>
              <a:t>  int </a:t>
            </a:r>
            <a:r>
              <a:rPr lang="en-US" sz="1100" dirty="0" err="1">
                <a:latin typeface="Lucida Console" panose="020B0609040504020204" pitchFamily="49" charset="0"/>
              </a:rPr>
              <a:t>num_blocks</a:t>
            </a:r>
            <a:r>
              <a:rPr lang="en-US" sz="1100" dirty="0">
                <a:latin typeface="Lucida Console" panose="020B0609040504020204" pitchFamily="49" charset="0"/>
              </a:rPr>
              <a:t> = 1024;</a:t>
            </a:r>
          </a:p>
          <a:p>
            <a:pPr>
              <a:lnSpc>
                <a:spcPct val="100000"/>
              </a:lnSpc>
              <a:spcBef>
                <a:spcPts val="0"/>
              </a:spcBef>
              <a:spcAft>
                <a:spcPts val="0"/>
              </a:spcAft>
            </a:pPr>
            <a:r>
              <a:rPr lang="en-US" sz="1100" dirty="0">
                <a:latin typeface="Lucida Console" panose="020B0609040504020204" pitchFamily="49" charset="0"/>
              </a:rPr>
              <a:t>  int </a:t>
            </a:r>
            <a:r>
              <a:rPr lang="en-US" sz="1100" dirty="0" err="1">
                <a:latin typeface="Lucida Console" panose="020B0609040504020204" pitchFamily="49" charset="0"/>
              </a:rPr>
              <a:t>block_size</a:t>
            </a:r>
            <a:r>
              <a:rPr lang="en-US" sz="1100" dirty="0">
                <a:latin typeface="Lucida Console" panose="020B0609040504020204" pitchFamily="49" charset="0"/>
              </a:rPr>
              <a:t> = 128;</a:t>
            </a:r>
          </a:p>
          <a:p>
            <a:pPr>
              <a:lnSpc>
                <a:spcPct val="100000"/>
              </a:lnSpc>
              <a:spcBef>
                <a:spcPts val="0"/>
              </a:spcBef>
              <a:spcAft>
                <a:spcPts val="0"/>
              </a:spcAft>
            </a:pPr>
            <a:r>
              <a:rPr lang="en-US" sz="1100" dirty="0">
                <a:latin typeface="Lucida Console" panose="020B0609040504020204" pitchFamily="49" charset="0"/>
              </a:rPr>
              <a:t>  int threads = </a:t>
            </a:r>
            <a:r>
              <a:rPr lang="en-US" sz="1100" dirty="0" err="1">
                <a:latin typeface="Lucida Console" panose="020B0609040504020204" pitchFamily="49" charset="0"/>
              </a:rPr>
              <a:t>num_blocks</a:t>
            </a:r>
            <a:r>
              <a:rPr lang="en-US" sz="1100" dirty="0">
                <a:latin typeface="Lucida Console" panose="020B0609040504020204" pitchFamily="49" charset="0"/>
              </a:rPr>
              <a:t> * </a:t>
            </a:r>
            <a:r>
              <a:rPr lang="en-US" sz="1100" dirty="0" err="1">
                <a:latin typeface="Lucida Console" panose="020B0609040504020204" pitchFamily="49" charset="0"/>
              </a:rPr>
              <a:t>block_size</a:t>
            </a:r>
            <a:r>
              <a:rPr lang="en-US" sz="1100" dirty="0">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  </a:t>
            </a:r>
            <a:r>
              <a:rPr lang="en-US" sz="1100" dirty="0" err="1">
                <a:latin typeface="Lucida Console" panose="020B0609040504020204" pitchFamily="49" charset="0"/>
              </a:rPr>
              <a:t>route_cost</a:t>
            </a:r>
            <a:r>
              <a:rPr lang="en-US" sz="1100" dirty="0">
                <a:latin typeface="Lucida Console" panose="020B0609040504020204" pitchFamily="49" charset="0"/>
              </a:rPr>
              <a:t>* </a:t>
            </a:r>
            <a:r>
              <a:rPr lang="en-US" sz="1100" dirty="0" err="1">
                <a:latin typeface="Lucida Console" panose="020B0609040504020204" pitchFamily="49" charset="0"/>
              </a:rPr>
              <a:t>best_thread</a:t>
            </a:r>
            <a:r>
              <a:rPr lang="en-US" sz="1100" dirty="0">
                <a:latin typeface="Lucida Console" panose="020B0609040504020204" pitchFamily="49" charset="0"/>
              </a:rPr>
              <a:t> = new </a:t>
            </a:r>
            <a:r>
              <a:rPr lang="en-US" sz="1100" dirty="0" err="1">
                <a:latin typeface="Lucida Console" panose="020B0609040504020204" pitchFamily="49" charset="0"/>
              </a:rPr>
              <a:t>route_cost</a:t>
            </a:r>
            <a:r>
              <a:rPr lang="en-US" sz="1100" dirty="0">
                <a:latin typeface="Lucida Console" panose="020B0609040504020204" pitchFamily="49" charset="0"/>
              </a:rPr>
              <a:t>[threads];</a:t>
            </a:r>
          </a:p>
          <a:p>
            <a:pPr>
              <a:lnSpc>
                <a:spcPct val="100000"/>
              </a:lnSpc>
              <a:spcBef>
                <a:spcPts val="0"/>
              </a:spcBef>
              <a:spcAft>
                <a:spcPts val="0"/>
              </a:spcAft>
            </a:pPr>
            <a:r>
              <a:rPr lang="en-US" sz="1100" dirty="0">
                <a:latin typeface="Lucida Console" panose="020B0609040504020204" pitchFamily="49" charset="0"/>
              </a:rPr>
              <a:t>  #pragma acc enter data </a:t>
            </a:r>
            <a:r>
              <a:rPr lang="en-US" sz="1100" dirty="0" err="1">
                <a:latin typeface="Lucida Console" panose="020B0609040504020204" pitchFamily="49" charset="0"/>
              </a:rPr>
              <a:t>copyin</a:t>
            </a:r>
            <a:r>
              <a:rPr lang="en-US" sz="1100" dirty="0">
                <a:latin typeface="Lucida Console" panose="020B0609040504020204" pitchFamily="49" charset="0"/>
              </a:rPr>
              <a:t>(</a:t>
            </a:r>
            <a:r>
              <a:rPr lang="en-US" sz="1100" dirty="0" err="1">
                <a:latin typeface="Lucida Console" panose="020B0609040504020204" pitchFamily="49" charset="0"/>
              </a:rPr>
              <a:t>best_thread</a:t>
            </a:r>
            <a:r>
              <a:rPr lang="en-US" sz="1100" dirty="0">
                <a:latin typeface="Lucida Console" panose="020B0609040504020204" pitchFamily="49" charset="0"/>
              </a:rPr>
              <a:t>[0:threads]) \</a:t>
            </a:r>
          </a:p>
          <a:p>
            <a:pPr>
              <a:lnSpc>
                <a:spcPct val="100000"/>
              </a:lnSpc>
              <a:spcBef>
                <a:spcPts val="0"/>
              </a:spcBef>
              <a:spcAft>
                <a:spcPts val="0"/>
              </a:spcAft>
            </a:pPr>
            <a:r>
              <a:rPr lang="en-US" sz="1100" dirty="0">
                <a:latin typeface="Lucida Console" panose="020B0609040504020204" pitchFamily="49" charset="0"/>
              </a:rPr>
              <a:t>              </a:t>
            </a:r>
            <a:r>
              <a:rPr lang="en-US" sz="1100" dirty="0" err="1">
                <a:latin typeface="Lucida Console" panose="020B0609040504020204" pitchFamily="49" charset="0"/>
              </a:rPr>
              <a:t>copyin</a:t>
            </a:r>
            <a:r>
              <a:rPr lang="en-US" sz="1100" dirty="0">
                <a:latin typeface="Lucida Console" panose="020B0609040504020204" pitchFamily="49" charset="0"/>
              </a:rPr>
              <a:t>(distances[0:N*N])</a:t>
            </a:r>
          </a:p>
          <a:p>
            <a:pPr>
              <a:lnSpc>
                <a:spcPct val="100000"/>
              </a:lnSpc>
              <a:spcBef>
                <a:spcPts val="0"/>
              </a:spcBef>
              <a:spcAft>
                <a:spcPts val="0"/>
              </a:spcAft>
            </a:pPr>
            <a:r>
              <a:rPr lang="en-US" sz="1100" dirty="0">
                <a:latin typeface="Lucida Console" panose="020B0609040504020204" pitchFamily="49" charset="0"/>
              </a:rPr>
              <a:t>  </a:t>
            </a:r>
            <a:r>
              <a:rPr lang="en-US" sz="1100" dirty="0">
                <a:solidFill>
                  <a:srgbClr val="FF0000"/>
                </a:solidFill>
                <a:latin typeface="Lucida Console" panose="020B0609040504020204" pitchFamily="49" charset="0"/>
              </a:rPr>
              <a:t>#pragma acc parallel </a:t>
            </a:r>
            <a:r>
              <a:rPr lang="en-US" sz="1100" dirty="0" err="1">
                <a:solidFill>
                  <a:srgbClr val="FF0000"/>
                </a:solidFill>
                <a:latin typeface="Lucida Console" panose="020B0609040504020204" pitchFamily="49" charset="0"/>
              </a:rPr>
              <a:t>num_gangs</a:t>
            </a:r>
            <a:r>
              <a:rPr lang="en-US" sz="1100" dirty="0">
                <a:solidFill>
                  <a:srgbClr val="FF0000"/>
                </a:solidFill>
                <a:latin typeface="Lucida Console" panose="020B0609040504020204" pitchFamily="49" charset="0"/>
              </a:rPr>
              <a:t>(</a:t>
            </a:r>
            <a:r>
              <a:rPr lang="en-US" sz="1100" dirty="0" err="1">
                <a:solidFill>
                  <a:srgbClr val="FF0000"/>
                </a:solidFill>
                <a:latin typeface="Lucida Console" panose="020B0609040504020204" pitchFamily="49" charset="0"/>
              </a:rPr>
              <a:t>num_blocks</a:t>
            </a:r>
            <a:r>
              <a:rPr lang="en-US" sz="1100" dirty="0">
                <a:solidFill>
                  <a:srgbClr val="FF0000"/>
                </a:solidFill>
                <a:latin typeface="Lucida Console" panose="020B0609040504020204" pitchFamily="49" charset="0"/>
              </a:rPr>
              <a:t>) \</a:t>
            </a:r>
          </a:p>
          <a:p>
            <a:pPr>
              <a:lnSpc>
                <a:spcPct val="100000"/>
              </a:lnSpc>
              <a:spcBef>
                <a:spcPts val="0"/>
              </a:spcBef>
              <a:spcAft>
                <a:spcPts val="0"/>
              </a:spcAft>
            </a:pPr>
            <a:r>
              <a:rPr lang="en-US" sz="1100" dirty="0">
                <a:solidFill>
                  <a:srgbClr val="FF0000"/>
                </a:solidFill>
                <a:latin typeface="Lucida Console" panose="020B0609040504020204" pitchFamily="49" charset="0"/>
              </a:rPr>
              <a:t>              </a:t>
            </a:r>
            <a:r>
              <a:rPr lang="en-US" sz="1100" dirty="0" err="1">
                <a:solidFill>
                  <a:srgbClr val="FF0000"/>
                </a:solidFill>
                <a:latin typeface="Lucida Console" panose="020B0609040504020204" pitchFamily="49" charset="0"/>
              </a:rPr>
              <a:t>vector_length</a:t>
            </a:r>
            <a:r>
              <a:rPr lang="en-US" sz="1100" dirty="0">
                <a:solidFill>
                  <a:srgbClr val="FF0000"/>
                </a:solidFill>
                <a:latin typeface="Lucida Console" panose="020B0609040504020204" pitchFamily="49" charset="0"/>
              </a:rPr>
              <a:t>(</a:t>
            </a:r>
            <a:r>
              <a:rPr lang="en-US" sz="1100" dirty="0" err="1">
                <a:solidFill>
                  <a:srgbClr val="FF0000"/>
                </a:solidFill>
                <a:latin typeface="Lucida Console" panose="020B0609040504020204" pitchFamily="49" charset="0"/>
              </a:rPr>
              <a:t>block_size</a:t>
            </a:r>
            <a:r>
              <a:rPr lang="en-US" sz="1100" dirty="0">
                <a:solidFill>
                  <a:srgbClr val="FF0000"/>
                </a:solidFill>
                <a:latin typeface="Lucida Console" panose="020B0609040504020204" pitchFamily="49" charset="0"/>
              </a:rPr>
              <a:t>)</a:t>
            </a:r>
            <a:r>
              <a:rPr lang="en-US" sz="1100" dirty="0">
                <a:solidFill>
                  <a:schemeClr val="tx2"/>
                </a:solidFill>
                <a:latin typeface="Lucida Console" panose="020B0609040504020204" pitchFamily="49" charset="0"/>
              </a:rPr>
              <a:t> </a:t>
            </a:r>
            <a:r>
              <a:rPr lang="en-US" sz="1100" dirty="0">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          present(</a:t>
            </a:r>
            <a:r>
              <a:rPr lang="en-US" sz="1100" dirty="0" err="1">
                <a:latin typeface="Lucida Console" panose="020B0609040504020204" pitchFamily="49" charset="0"/>
              </a:rPr>
              <a:t>best_thread</a:t>
            </a:r>
            <a:r>
              <a:rPr lang="en-US" sz="1100" dirty="0">
                <a:latin typeface="Lucida Console" panose="020B0609040504020204" pitchFamily="49" charset="0"/>
              </a:rPr>
              <a:t>, distances)</a:t>
            </a:r>
          </a:p>
          <a:p>
            <a:pPr>
              <a:lnSpc>
                <a:spcPct val="100000"/>
              </a:lnSpc>
              <a:spcBef>
                <a:spcPts val="0"/>
              </a:spcBef>
              <a:spcAft>
                <a:spcPts val="0"/>
              </a:spcAft>
            </a:pPr>
            <a:r>
              <a:rPr lang="en-US" sz="1100" dirty="0">
                <a:solidFill>
                  <a:srgbClr val="FF0000"/>
                </a:solidFill>
                <a:latin typeface="Lucida Console" panose="020B0609040504020204" pitchFamily="49" charset="0"/>
              </a:rPr>
              <a:t>  #pragma acc loop gang</a:t>
            </a:r>
          </a:p>
          <a:p>
            <a:pPr>
              <a:lnSpc>
                <a:spcPct val="100000"/>
              </a:lnSpc>
              <a:spcBef>
                <a:spcPts val="0"/>
              </a:spcBef>
              <a:spcAft>
                <a:spcPts val="0"/>
              </a:spcAft>
            </a:pPr>
            <a:r>
              <a:rPr lang="en-US" sz="1100" dirty="0">
                <a:solidFill>
                  <a:srgbClr val="FF0000"/>
                </a:solidFill>
                <a:latin typeface="Lucida Console" panose="020B0609040504020204" pitchFamily="49" charset="0"/>
              </a:rPr>
              <a:t>  for (int </a:t>
            </a:r>
            <a:r>
              <a:rPr lang="en-US" sz="1100" dirty="0" err="1">
                <a:solidFill>
                  <a:srgbClr val="FF0000"/>
                </a:solidFill>
                <a:latin typeface="Lucida Console" panose="020B0609040504020204" pitchFamily="49" charset="0"/>
              </a:rPr>
              <a:t>ig</a:t>
            </a:r>
            <a:r>
              <a:rPr lang="en-US" sz="1100" dirty="0">
                <a:solidFill>
                  <a:srgbClr val="FF0000"/>
                </a:solidFill>
                <a:latin typeface="Lucida Console" panose="020B0609040504020204" pitchFamily="49" charset="0"/>
              </a:rPr>
              <a:t> = 0; </a:t>
            </a:r>
            <a:r>
              <a:rPr lang="en-US" sz="1100" dirty="0" err="1">
                <a:solidFill>
                  <a:srgbClr val="FF0000"/>
                </a:solidFill>
                <a:latin typeface="Lucida Console" panose="020B0609040504020204" pitchFamily="49" charset="0"/>
              </a:rPr>
              <a:t>ig</a:t>
            </a:r>
            <a:r>
              <a:rPr lang="en-US" sz="1100" dirty="0">
                <a:solidFill>
                  <a:srgbClr val="FF0000"/>
                </a:solidFill>
                <a:latin typeface="Lucida Console" panose="020B0609040504020204" pitchFamily="49" charset="0"/>
              </a:rPr>
              <a:t> &lt; </a:t>
            </a:r>
            <a:r>
              <a:rPr lang="en-US" sz="1100" dirty="0" err="1">
                <a:solidFill>
                  <a:srgbClr val="FF0000"/>
                </a:solidFill>
                <a:latin typeface="Lucida Console" panose="020B0609040504020204" pitchFamily="49" charset="0"/>
              </a:rPr>
              <a:t>num_blocks</a:t>
            </a:r>
            <a:r>
              <a:rPr lang="en-US" sz="1100" dirty="0">
                <a:solidFill>
                  <a:srgbClr val="FF0000"/>
                </a:solidFill>
                <a:latin typeface="Lucida Console" panose="020B0609040504020204" pitchFamily="49" charset="0"/>
              </a:rPr>
              <a:t>; ++</a:t>
            </a:r>
            <a:r>
              <a:rPr lang="en-US" sz="1100" dirty="0" err="1">
                <a:solidFill>
                  <a:srgbClr val="FF0000"/>
                </a:solidFill>
                <a:latin typeface="Lucida Console" panose="020B0609040504020204" pitchFamily="49" charset="0"/>
              </a:rPr>
              <a:t>ig</a:t>
            </a:r>
            <a:r>
              <a:rPr lang="en-US" sz="1100" dirty="0">
                <a:solidFill>
                  <a:srgbClr val="FF0000"/>
                </a:solidFill>
                <a:latin typeface="Lucida Console" panose="020B0609040504020204" pitchFamily="49" charset="0"/>
              </a:rPr>
              <a:t>)</a:t>
            </a:r>
            <a:r>
              <a:rPr lang="en-US" sz="1100" dirty="0">
                <a:solidFill>
                  <a:schemeClr val="tx2"/>
                </a:solidFill>
                <a:latin typeface="Lucida Console" panose="020B0609040504020204" pitchFamily="49" charset="0"/>
              </a:rPr>
              <a:t> </a:t>
            </a:r>
            <a:r>
              <a:rPr lang="en-US" sz="1100" dirty="0">
                <a:latin typeface="Lucida Console" panose="020B0609040504020204" pitchFamily="49" charset="0"/>
              </a:rPr>
              <a:t>{</a:t>
            </a:r>
          </a:p>
          <a:p>
            <a:pPr>
              <a:lnSpc>
                <a:spcPct val="100000"/>
              </a:lnSpc>
              <a:spcBef>
                <a:spcPts val="0"/>
              </a:spcBef>
              <a:spcAft>
                <a:spcPts val="0"/>
              </a:spcAft>
            </a:pPr>
            <a:r>
              <a:rPr lang="en-US" sz="1100" dirty="0">
                <a:solidFill>
                  <a:srgbClr val="FF0000"/>
                </a:solidFill>
                <a:latin typeface="Lucida Console" panose="020B0609040504020204" pitchFamily="49" charset="0"/>
              </a:rPr>
              <a:t>    #pragma acc loop vector</a:t>
            </a:r>
          </a:p>
          <a:p>
            <a:pPr>
              <a:lnSpc>
                <a:spcPct val="100000"/>
              </a:lnSpc>
              <a:spcBef>
                <a:spcPts val="0"/>
              </a:spcBef>
              <a:spcAft>
                <a:spcPts val="0"/>
              </a:spcAft>
            </a:pPr>
            <a:r>
              <a:rPr lang="en-US" sz="1100" dirty="0">
                <a:solidFill>
                  <a:srgbClr val="FF0000"/>
                </a:solidFill>
                <a:latin typeface="Lucida Console" panose="020B0609040504020204" pitchFamily="49" charset="0"/>
              </a:rPr>
              <a:t>    for (int iv = 0; iv &lt; </a:t>
            </a:r>
            <a:r>
              <a:rPr lang="en-US" sz="1100" dirty="0" err="1">
                <a:solidFill>
                  <a:srgbClr val="FF0000"/>
                </a:solidFill>
                <a:latin typeface="Lucida Console" panose="020B0609040504020204" pitchFamily="49" charset="0"/>
              </a:rPr>
              <a:t>block_size</a:t>
            </a:r>
            <a:r>
              <a:rPr lang="en-US" sz="1100" dirty="0">
                <a:solidFill>
                  <a:srgbClr val="FF0000"/>
                </a:solidFill>
                <a:latin typeface="Lucida Console" panose="020B0609040504020204" pitchFamily="49" charset="0"/>
              </a:rPr>
              <a:t>; ++iv)</a:t>
            </a:r>
            <a:r>
              <a:rPr lang="en-US" sz="1100" dirty="0">
                <a:solidFill>
                  <a:schemeClr val="tx2"/>
                </a:solidFill>
                <a:latin typeface="Lucida Console" panose="020B0609040504020204" pitchFamily="49" charset="0"/>
              </a:rPr>
              <a:t> </a:t>
            </a:r>
            <a:r>
              <a:rPr lang="en-US" sz="1100" dirty="0">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      </a:t>
            </a:r>
            <a:r>
              <a:rPr lang="en-US" sz="1100" dirty="0" err="1">
                <a:latin typeface="Lucida Console" panose="020B0609040504020204" pitchFamily="49" charset="0"/>
              </a:rPr>
              <a:t>route_cost</a:t>
            </a:r>
            <a:r>
              <a:rPr lang="en-US" sz="1100" dirty="0">
                <a:latin typeface="Lucida Console" panose="020B0609040504020204" pitchFamily="49" charset="0"/>
              </a:rPr>
              <a:t> </a:t>
            </a:r>
            <a:r>
              <a:rPr lang="en-US" sz="1100" dirty="0" err="1">
                <a:latin typeface="Lucida Console" panose="020B0609040504020204" pitchFamily="49" charset="0"/>
              </a:rPr>
              <a:t>best_route</a:t>
            </a:r>
            <a:r>
              <a:rPr lang="en-US" sz="1100" dirty="0">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      int </a:t>
            </a:r>
            <a:r>
              <a:rPr lang="en-US" sz="1100" dirty="0" err="1">
                <a:latin typeface="Lucida Console" panose="020B0609040504020204" pitchFamily="49" charset="0"/>
              </a:rPr>
              <a:t>idx</a:t>
            </a:r>
            <a:r>
              <a:rPr lang="en-US" sz="1100" dirty="0">
                <a:latin typeface="Lucida Console" panose="020B0609040504020204" pitchFamily="49" charset="0"/>
              </a:rPr>
              <a:t> = </a:t>
            </a:r>
            <a:r>
              <a:rPr lang="en-US" sz="1100" dirty="0" err="1">
                <a:latin typeface="Lucida Console" panose="020B0609040504020204" pitchFamily="49" charset="0"/>
              </a:rPr>
              <a:t>ig</a:t>
            </a:r>
            <a:r>
              <a:rPr lang="en-US" sz="1100" dirty="0">
                <a:latin typeface="Lucida Console" panose="020B0609040504020204" pitchFamily="49" charset="0"/>
              </a:rPr>
              <a:t> * </a:t>
            </a:r>
            <a:r>
              <a:rPr lang="en-US" sz="1100" dirty="0" err="1">
                <a:latin typeface="Lucida Console" panose="020B0609040504020204" pitchFamily="49" charset="0"/>
              </a:rPr>
              <a:t>block_size</a:t>
            </a:r>
            <a:r>
              <a:rPr lang="en-US" sz="1100" dirty="0">
                <a:latin typeface="Lucida Console" panose="020B0609040504020204" pitchFamily="49" charset="0"/>
              </a:rPr>
              <a:t> + iv;</a:t>
            </a:r>
          </a:p>
          <a:p>
            <a:pPr>
              <a:lnSpc>
                <a:spcPct val="100000"/>
              </a:lnSpc>
              <a:spcBef>
                <a:spcPts val="0"/>
              </a:spcBef>
              <a:spcAft>
                <a:spcPts val="0"/>
              </a:spcAft>
            </a:pPr>
            <a:r>
              <a:rPr lang="en-US" sz="1100" dirty="0">
                <a:solidFill>
                  <a:srgbClr val="FF0000"/>
                </a:solidFill>
                <a:latin typeface="Lucida Console" panose="020B0609040504020204" pitchFamily="49" charset="0"/>
              </a:rPr>
              <a:t>      #pragma acc loop seq</a:t>
            </a:r>
          </a:p>
          <a:p>
            <a:pPr>
              <a:lnSpc>
                <a:spcPct val="100000"/>
              </a:lnSpc>
              <a:spcBef>
                <a:spcPts val="0"/>
              </a:spcBef>
              <a:spcAft>
                <a:spcPts val="0"/>
              </a:spcAft>
            </a:pPr>
            <a:r>
              <a:rPr lang="en-US" sz="1100" dirty="0">
                <a:solidFill>
                  <a:srgbClr val="FF0000"/>
                </a:solidFill>
                <a:latin typeface="Lucida Console" panose="020B0609040504020204" pitchFamily="49" charset="0"/>
              </a:rPr>
              <a:t>      for (long </a:t>
            </a:r>
            <a:r>
              <a:rPr lang="en-US" sz="1100" dirty="0" err="1">
                <a:solidFill>
                  <a:srgbClr val="FF0000"/>
                </a:solidFill>
                <a:latin typeface="Lucida Console" panose="020B0609040504020204" pitchFamily="49" charset="0"/>
              </a:rPr>
              <a:t>i</a:t>
            </a:r>
            <a:r>
              <a:rPr lang="en-US" sz="1100" dirty="0">
                <a:solidFill>
                  <a:srgbClr val="FF0000"/>
                </a:solidFill>
                <a:latin typeface="Lucida Console" panose="020B0609040504020204" pitchFamily="49" charset="0"/>
              </a:rPr>
              <a:t> = </a:t>
            </a:r>
            <a:r>
              <a:rPr lang="en-US" sz="1100" dirty="0" err="1">
                <a:solidFill>
                  <a:srgbClr val="FF0000"/>
                </a:solidFill>
                <a:latin typeface="Lucida Console" panose="020B0609040504020204" pitchFamily="49" charset="0"/>
              </a:rPr>
              <a:t>idx</a:t>
            </a:r>
            <a:r>
              <a:rPr lang="en-US" sz="1100" dirty="0">
                <a:solidFill>
                  <a:srgbClr val="FF0000"/>
                </a:solidFill>
                <a:latin typeface="Lucida Console" panose="020B0609040504020204" pitchFamily="49" charset="0"/>
              </a:rPr>
              <a:t>; </a:t>
            </a:r>
            <a:r>
              <a:rPr lang="en-US" sz="1100" dirty="0" err="1">
                <a:solidFill>
                  <a:srgbClr val="FF0000"/>
                </a:solidFill>
                <a:latin typeface="Lucida Console" panose="020B0609040504020204" pitchFamily="49" charset="0"/>
              </a:rPr>
              <a:t>i</a:t>
            </a:r>
            <a:r>
              <a:rPr lang="en-US" sz="1100" dirty="0">
                <a:solidFill>
                  <a:srgbClr val="FF0000"/>
                </a:solidFill>
                <a:latin typeface="Lucida Console" panose="020B0609040504020204" pitchFamily="49" charset="0"/>
              </a:rPr>
              <a:t> &lt; </a:t>
            </a:r>
            <a:r>
              <a:rPr lang="en-US" sz="1100" dirty="0" err="1">
                <a:solidFill>
                  <a:srgbClr val="FF0000"/>
                </a:solidFill>
                <a:latin typeface="Lucida Console" panose="020B0609040504020204" pitchFamily="49" charset="0"/>
              </a:rPr>
              <a:t>num_routes</a:t>
            </a:r>
            <a:r>
              <a:rPr lang="en-US" sz="1100" dirty="0">
                <a:solidFill>
                  <a:srgbClr val="FF0000"/>
                </a:solidFill>
                <a:latin typeface="Lucida Console" panose="020B0609040504020204" pitchFamily="49" charset="0"/>
              </a:rPr>
              <a:t>; </a:t>
            </a:r>
            <a:r>
              <a:rPr lang="en-US" sz="1100" dirty="0" err="1">
                <a:solidFill>
                  <a:srgbClr val="FF0000"/>
                </a:solidFill>
                <a:latin typeface="Lucida Console" panose="020B0609040504020204" pitchFamily="49" charset="0"/>
              </a:rPr>
              <a:t>i</a:t>
            </a:r>
            <a:r>
              <a:rPr lang="en-US" sz="1100" dirty="0">
                <a:solidFill>
                  <a:srgbClr val="FF0000"/>
                </a:solidFill>
                <a:latin typeface="Lucida Console" panose="020B0609040504020204" pitchFamily="49" charset="0"/>
              </a:rPr>
              <a:t>+=threads)</a:t>
            </a:r>
            <a:r>
              <a:rPr lang="en-US" sz="1100" dirty="0">
                <a:latin typeface="Lucida Console" panose="020B0609040504020204" pitchFamily="49" charset="0"/>
              </a:rPr>
              <a:t> {</a:t>
            </a:r>
          </a:p>
          <a:p>
            <a:pPr>
              <a:lnSpc>
                <a:spcPct val="100000"/>
              </a:lnSpc>
              <a:spcBef>
                <a:spcPts val="0"/>
              </a:spcBef>
              <a:spcAft>
                <a:spcPts val="0"/>
              </a:spcAft>
            </a:pPr>
            <a:r>
              <a:rPr lang="en-US" sz="1100" dirty="0">
                <a:latin typeface="Lucida Console" panose="020B0609040504020204" pitchFamily="49" charset="0"/>
              </a:rPr>
              <a:t>        int cost = 0;</a:t>
            </a:r>
          </a:p>
          <a:p>
            <a:pPr>
              <a:lnSpc>
                <a:spcPct val="100000"/>
              </a:lnSpc>
              <a:spcBef>
                <a:spcPts val="0"/>
              </a:spcBef>
              <a:spcAft>
                <a:spcPts val="0"/>
              </a:spcAft>
            </a:pPr>
            <a:r>
              <a:rPr lang="en-US" sz="1100" dirty="0">
                <a:latin typeface="Lucida Console" panose="020B0609040504020204" pitchFamily="49" charset="0"/>
              </a:rPr>
              <a:t>        </a:t>
            </a:r>
            <a:r>
              <a:rPr lang="en-US" sz="1100" dirty="0" err="1">
                <a:latin typeface="Lucida Console" panose="020B0609040504020204" pitchFamily="49" charset="0"/>
              </a:rPr>
              <a:t>route_iterator</a:t>
            </a:r>
            <a:r>
              <a:rPr lang="en-US" sz="1100" dirty="0">
                <a:latin typeface="Lucida Console" panose="020B0609040504020204" pitchFamily="49" charset="0"/>
              </a:rPr>
              <a:t> it(</a:t>
            </a:r>
            <a:r>
              <a:rPr lang="en-US" sz="1100" dirty="0" err="1">
                <a:latin typeface="Lucida Console" panose="020B0609040504020204" pitchFamily="49" charset="0"/>
              </a:rPr>
              <a:t>i</a:t>
            </a:r>
            <a:r>
              <a:rPr lang="en-US" sz="1100" dirty="0">
                <a:latin typeface="Lucida Console" panose="020B0609040504020204" pitchFamily="49" charset="0"/>
              </a:rPr>
              <a:t>, N);</a:t>
            </a:r>
          </a:p>
          <a:p>
            <a:pPr>
              <a:lnSpc>
                <a:spcPct val="100000"/>
              </a:lnSpc>
              <a:spcBef>
                <a:spcPts val="0"/>
              </a:spcBef>
              <a:spcAft>
                <a:spcPts val="0"/>
              </a:spcAft>
            </a:pPr>
            <a:r>
              <a:rPr lang="en-US" sz="1100" dirty="0">
                <a:latin typeface="Lucida Console" panose="020B0609040504020204" pitchFamily="49" charset="0"/>
              </a:rPr>
              <a:t>        int from = </a:t>
            </a:r>
            <a:r>
              <a:rPr lang="en-US" sz="1100" dirty="0" err="1">
                <a:latin typeface="Lucida Console" panose="020B0609040504020204" pitchFamily="49" charset="0"/>
              </a:rPr>
              <a:t>it.first</a:t>
            </a:r>
            <a:r>
              <a:rPr lang="en-US" sz="1100" dirty="0">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        while (!</a:t>
            </a:r>
            <a:r>
              <a:rPr lang="en-US" sz="1100" dirty="0" err="1">
                <a:latin typeface="Lucida Console" panose="020B0609040504020204" pitchFamily="49" charset="0"/>
              </a:rPr>
              <a:t>it.done</a:t>
            </a:r>
            <a:r>
              <a:rPr lang="en-US" sz="1100" dirty="0">
                <a:latin typeface="Lucida Console" panose="020B0609040504020204" pitchFamily="49" charset="0"/>
              </a:rPr>
              <a:t>()) {</a:t>
            </a:r>
          </a:p>
          <a:p>
            <a:pPr>
              <a:lnSpc>
                <a:spcPct val="100000"/>
              </a:lnSpc>
              <a:spcBef>
                <a:spcPts val="0"/>
              </a:spcBef>
              <a:spcAft>
                <a:spcPts val="0"/>
              </a:spcAft>
            </a:pPr>
            <a:r>
              <a:rPr lang="en-US" sz="1100" dirty="0">
                <a:latin typeface="Lucida Console" panose="020B0609040504020204" pitchFamily="49" charset="0"/>
              </a:rPr>
              <a:t>          int to = </a:t>
            </a:r>
            <a:r>
              <a:rPr lang="en-US" sz="1100" dirty="0" err="1">
                <a:latin typeface="Lucida Console" panose="020B0609040504020204" pitchFamily="49" charset="0"/>
              </a:rPr>
              <a:t>it.next</a:t>
            </a:r>
            <a:r>
              <a:rPr lang="en-US" sz="1100" dirty="0">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          cost += distances[from*N + to];</a:t>
            </a:r>
          </a:p>
          <a:p>
            <a:pPr>
              <a:lnSpc>
                <a:spcPct val="100000"/>
              </a:lnSpc>
              <a:spcBef>
                <a:spcPts val="0"/>
              </a:spcBef>
              <a:spcAft>
                <a:spcPts val="0"/>
              </a:spcAft>
            </a:pPr>
            <a:r>
              <a:rPr lang="en-US" sz="1100" dirty="0">
                <a:latin typeface="Lucida Console" panose="020B0609040504020204" pitchFamily="49" charset="0"/>
              </a:rPr>
              <a:t>          from = to;</a:t>
            </a:r>
          </a:p>
          <a:p>
            <a:pPr>
              <a:lnSpc>
                <a:spcPct val="100000"/>
              </a:lnSpc>
              <a:spcBef>
                <a:spcPts val="0"/>
              </a:spcBef>
              <a:spcAft>
                <a:spcPts val="0"/>
              </a:spcAft>
            </a:pPr>
            <a:r>
              <a:rPr lang="en-US" sz="1100" dirty="0">
                <a:latin typeface="Lucida Console" panose="020B0609040504020204" pitchFamily="49" charset="0"/>
              </a:rPr>
              <a:t>        }</a:t>
            </a:r>
          </a:p>
          <a:p>
            <a:pPr>
              <a:lnSpc>
                <a:spcPct val="100000"/>
              </a:lnSpc>
              <a:spcBef>
                <a:spcPts val="0"/>
              </a:spcBef>
              <a:spcAft>
                <a:spcPts val="0"/>
              </a:spcAft>
            </a:pPr>
            <a:r>
              <a:rPr lang="en-US" sz="1100" dirty="0">
                <a:latin typeface="Lucida Console" panose="020B0609040504020204" pitchFamily="49" charset="0"/>
              </a:rPr>
              <a:t>        </a:t>
            </a:r>
            <a:r>
              <a:rPr lang="en-US" sz="1100" dirty="0" err="1">
                <a:latin typeface="Lucida Console" panose="020B0609040504020204" pitchFamily="49" charset="0"/>
              </a:rPr>
              <a:t>best_route</a:t>
            </a:r>
            <a:r>
              <a:rPr lang="en-US" sz="1100" dirty="0">
                <a:latin typeface="Lucida Console" panose="020B0609040504020204" pitchFamily="49" charset="0"/>
              </a:rPr>
              <a:t> = </a:t>
            </a:r>
            <a:r>
              <a:rPr lang="en-US" sz="1100" dirty="0" err="1">
                <a:latin typeface="Lucida Console" panose="020B0609040504020204" pitchFamily="49" charset="0"/>
              </a:rPr>
              <a:t>route_cost</a:t>
            </a:r>
            <a:r>
              <a:rPr lang="en-US" sz="1100" dirty="0">
                <a:latin typeface="Lucida Console" panose="020B0609040504020204" pitchFamily="49" charset="0"/>
              </a:rPr>
              <a:t>::</a:t>
            </a:r>
            <a:r>
              <a:rPr lang="en-US" sz="1100" dirty="0" err="1">
                <a:latin typeface="Lucida Console" panose="020B0609040504020204" pitchFamily="49" charset="0"/>
              </a:rPr>
              <a:t>minf</a:t>
            </a:r>
            <a:r>
              <a:rPr lang="en-US" sz="1100" dirty="0">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                         </a:t>
            </a:r>
            <a:r>
              <a:rPr lang="en-US" sz="1100" dirty="0" err="1">
                <a:latin typeface="Lucida Console" panose="020B0609040504020204" pitchFamily="49" charset="0"/>
              </a:rPr>
              <a:t>best_route</a:t>
            </a:r>
            <a:r>
              <a:rPr lang="en-US" sz="1100" dirty="0">
                <a:latin typeface="Lucida Console" panose="020B0609040504020204" pitchFamily="49" charset="0"/>
              </a:rPr>
              <a:t>, </a:t>
            </a:r>
            <a:r>
              <a:rPr lang="en-US" sz="1100" dirty="0" err="1">
                <a:latin typeface="Lucida Console" panose="020B0609040504020204" pitchFamily="49" charset="0"/>
              </a:rPr>
              <a:t>route_cost</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cost));</a:t>
            </a:r>
          </a:p>
          <a:p>
            <a:pPr>
              <a:lnSpc>
                <a:spcPct val="100000"/>
              </a:lnSpc>
              <a:spcBef>
                <a:spcPts val="0"/>
              </a:spcBef>
              <a:spcAft>
                <a:spcPts val="0"/>
              </a:spcAft>
            </a:pPr>
            <a:r>
              <a:rPr lang="en-US" sz="1100" dirty="0">
                <a:latin typeface="Lucida Console" panose="020B0609040504020204" pitchFamily="49" charset="0"/>
              </a:rPr>
              <a:t>      }</a:t>
            </a:r>
          </a:p>
          <a:p>
            <a:pPr>
              <a:lnSpc>
                <a:spcPct val="100000"/>
              </a:lnSpc>
              <a:spcBef>
                <a:spcPts val="0"/>
              </a:spcBef>
              <a:spcAft>
                <a:spcPts val="0"/>
              </a:spcAft>
            </a:pPr>
            <a:r>
              <a:rPr lang="en-US" sz="1100" dirty="0">
                <a:latin typeface="Lucida Console" panose="020B0609040504020204" pitchFamily="49" charset="0"/>
              </a:rPr>
              <a:t>      </a:t>
            </a:r>
            <a:r>
              <a:rPr lang="en-US" sz="1100" dirty="0" err="1">
                <a:latin typeface="Lucida Console" panose="020B0609040504020204" pitchFamily="49" charset="0"/>
              </a:rPr>
              <a:t>best_thread</a:t>
            </a:r>
            <a:r>
              <a:rPr lang="en-US" sz="1100" dirty="0">
                <a:latin typeface="Lucida Console" panose="020B0609040504020204" pitchFamily="49" charset="0"/>
              </a:rPr>
              <a:t>[</a:t>
            </a:r>
            <a:r>
              <a:rPr lang="en-US" sz="1100" dirty="0" err="1">
                <a:latin typeface="Lucida Console" panose="020B0609040504020204" pitchFamily="49" charset="0"/>
              </a:rPr>
              <a:t>idx</a:t>
            </a:r>
            <a:r>
              <a:rPr lang="en-US" sz="1100" dirty="0">
                <a:latin typeface="Lucida Console" panose="020B0609040504020204" pitchFamily="49" charset="0"/>
              </a:rPr>
              <a:t>] = </a:t>
            </a:r>
            <a:r>
              <a:rPr lang="en-US" sz="1100" dirty="0" err="1">
                <a:latin typeface="Lucida Console" panose="020B0609040504020204" pitchFamily="49" charset="0"/>
              </a:rPr>
              <a:t>best_route</a:t>
            </a:r>
            <a:r>
              <a:rPr lang="en-US" sz="1100" dirty="0">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    }</a:t>
            </a:r>
          </a:p>
          <a:p>
            <a:pPr>
              <a:lnSpc>
                <a:spcPct val="100000"/>
              </a:lnSpc>
              <a:spcBef>
                <a:spcPts val="0"/>
              </a:spcBef>
              <a:spcAft>
                <a:spcPts val="0"/>
              </a:spcAft>
            </a:pPr>
            <a:r>
              <a:rPr lang="en-US" sz="1100" dirty="0">
                <a:latin typeface="Lucida Console" panose="020B0609040504020204" pitchFamily="49" charset="0"/>
              </a:rPr>
              <a:t>  }</a:t>
            </a:r>
          </a:p>
          <a:p>
            <a:pPr>
              <a:lnSpc>
                <a:spcPct val="100000"/>
              </a:lnSpc>
              <a:spcBef>
                <a:spcPts val="0"/>
              </a:spcBef>
              <a:spcAft>
                <a:spcPts val="0"/>
              </a:spcAft>
            </a:pPr>
            <a:r>
              <a:rPr lang="en-US" sz="1100" dirty="0">
                <a:latin typeface="Lucida Console" panose="020B0609040504020204" pitchFamily="49" charset="0"/>
              </a:rPr>
              <a:t>  #pragma acc update self(</a:t>
            </a:r>
            <a:r>
              <a:rPr lang="en-US" sz="1100" dirty="0" err="1">
                <a:latin typeface="Lucida Console" panose="020B0609040504020204" pitchFamily="49" charset="0"/>
              </a:rPr>
              <a:t>best_thread</a:t>
            </a:r>
            <a:r>
              <a:rPr lang="en-US" sz="1100" dirty="0">
                <a:latin typeface="Lucida Console" panose="020B0609040504020204" pitchFamily="49" charset="0"/>
              </a:rPr>
              <a:t>[:threads])</a:t>
            </a:r>
          </a:p>
          <a:p>
            <a:pPr>
              <a:lnSpc>
                <a:spcPct val="100000"/>
              </a:lnSpc>
              <a:spcBef>
                <a:spcPts val="0"/>
              </a:spcBef>
              <a:spcAft>
                <a:spcPts val="0"/>
              </a:spcAft>
            </a:pPr>
            <a:r>
              <a:rPr lang="en-US" sz="1100" dirty="0">
                <a:latin typeface="Lucida Console" panose="020B0609040504020204" pitchFamily="49" charset="0"/>
              </a:rPr>
              <a:t>  </a:t>
            </a:r>
            <a:r>
              <a:rPr lang="en-US" sz="1100" dirty="0" err="1">
                <a:latin typeface="Lucida Console" panose="020B0609040504020204" pitchFamily="49" charset="0"/>
              </a:rPr>
              <a:t>route_cost</a:t>
            </a:r>
            <a:r>
              <a:rPr lang="en-US" sz="1100" dirty="0">
                <a:latin typeface="Lucida Console" panose="020B0609040504020204" pitchFamily="49" charset="0"/>
              </a:rPr>
              <a:t> </a:t>
            </a:r>
            <a:r>
              <a:rPr lang="en-US" sz="1100" dirty="0" err="1">
                <a:latin typeface="Lucida Console" panose="020B0609040504020204" pitchFamily="49" charset="0"/>
              </a:rPr>
              <a:t>best_route</a:t>
            </a:r>
            <a:r>
              <a:rPr lang="en-US" sz="1100" dirty="0">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  for (long </a:t>
            </a:r>
            <a:r>
              <a:rPr lang="en-US" sz="1100" dirty="0" err="1">
                <a:latin typeface="Lucida Console" panose="020B0609040504020204" pitchFamily="49" charset="0"/>
              </a:rPr>
              <a:t>i</a:t>
            </a:r>
            <a:r>
              <a:rPr lang="en-US" sz="1100" dirty="0">
                <a:latin typeface="Lucida Console" panose="020B0609040504020204" pitchFamily="49" charset="0"/>
              </a:rPr>
              <a:t> = 0; </a:t>
            </a:r>
            <a:r>
              <a:rPr lang="en-US" sz="1100" dirty="0" err="1">
                <a:latin typeface="Lucida Console" panose="020B0609040504020204" pitchFamily="49" charset="0"/>
              </a:rPr>
              <a:t>i</a:t>
            </a:r>
            <a:r>
              <a:rPr lang="en-US" sz="1100" dirty="0">
                <a:latin typeface="Lucida Console" panose="020B0609040504020204" pitchFamily="49" charset="0"/>
              </a:rPr>
              <a:t> &lt; threads; ++</a:t>
            </a:r>
            <a:r>
              <a:rPr lang="en-US" sz="1100" dirty="0" err="1">
                <a:latin typeface="Lucida Console" panose="020B0609040504020204" pitchFamily="49" charset="0"/>
              </a:rPr>
              <a:t>i</a:t>
            </a:r>
            <a:r>
              <a:rPr lang="en-US" sz="1100" dirty="0">
                <a:latin typeface="Lucida Console" panose="020B0609040504020204" pitchFamily="49" charset="0"/>
              </a:rPr>
              <a:t>) {</a:t>
            </a:r>
          </a:p>
          <a:p>
            <a:pPr>
              <a:lnSpc>
                <a:spcPct val="100000"/>
              </a:lnSpc>
              <a:spcBef>
                <a:spcPts val="0"/>
              </a:spcBef>
              <a:spcAft>
                <a:spcPts val="0"/>
              </a:spcAft>
            </a:pPr>
            <a:r>
              <a:rPr lang="en-US" sz="1100" dirty="0">
                <a:latin typeface="Lucida Console" panose="020B0609040504020204" pitchFamily="49" charset="0"/>
              </a:rPr>
              <a:t>    </a:t>
            </a:r>
            <a:r>
              <a:rPr lang="en-US" sz="1100" dirty="0" err="1">
                <a:latin typeface="Lucida Console" panose="020B0609040504020204" pitchFamily="49" charset="0"/>
              </a:rPr>
              <a:t>best_route</a:t>
            </a:r>
            <a:r>
              <a:rPr lang="en-US" sz="1100" dirty="0">
                <a:latin typeface="Lucida Console" panose="020B0609040504020204" pitchFamily="49" charset="0"/>
              </a:rPr>
              <a:t> = </a:t>
            </a:r>
            <a:r>
              <a:rPr lang="en-US" sz="1100" dirty="0" err="1">
                <a:latin typeface="Lucida Console" panose="020B0609040504020204" pitchFamily="49" charset="0"/>
              </a:rPr>
              <a:t>route_cost</a:t>
            </a:r>
            <a:r>
              <a:rPr lang="en-US" sz="1100" dirty="0">
                <a:latin typeface="Lucida Console" panose="020B0609040504020204" pitchFamily="49" charset="0"/>
              </a:rPr>
              <a:t>::</a:t>
            </a:r>
            <a:r>
              <a:rPr lang="en-US" sz="1100" dirty="0" err="1">
                <a:latin typeface="Lucida Console" panose="020B0609040504020204" pitchFamily="49" charset="0"/>
              </a:rPr>
              <a:t>minf</a:t>
            </a:r>
            <a:r>
              <a:rPr lang="en-US" sz="1100" dirty="0">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                              </a:t>
            </a:r>
            <a:r>
              <a:rPr lang="en-US" sz="1100" dirty="0" err="1">
                <a:latin typeface="Lucida Console" panose="020B0609040504020204" pitchFamily="49" charset="0"/>
              </a:rPr>
              <a:t>best_route</a:t>
            </a:r>
            <a:r>
              <a:rPr lang="en-US" sz="1100" dirty="0">
                <a:latin typeface="Lucida Console" panose="020B0609040504020204" pitchFamily="49" charset="0"/>
              </a:rPr>
              <a:t>, </a:t>
            </a:r>
            <a:r>
              <a:rPr lang="en-US" sz="1100" dirty="0" err="1">
                <a:latin typeface="Lucida Console" panose="020B0609040504020204" pitchFamily="49" charset="0"/>
              </a:rPr>
              <a:t>best_thread</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  }</a:t>
            </a:r>
          </a:p>
          <a:p>
            <a:pPr>
              <a:lnSpc>
                <a:spcPct val="100000"/>
              </a:lnSpc>
              <a:spcBef>
                <a:spcPts val="0"/>
              </a:spcBef>
              <a:spcAft>
                <a:spcPts val="0"/>
              </a:spcAft>
            </a:pPr>
            <a:r>
              <a:rPr lang="en-US" sz="1100" dirty="0">
                <a:latin typeface="Lucida Console" panose="020B0609040504020204" pitchFamily="49" charset="0"/>
              </a:rPr>
              <a:t>  #pragma acc exit data delete(</a:t>
            </a:r>
            <a:r>
              <a:rPr lang="en-US" sz="1100" dirty="0" err="1">
                <a:latin typeface="Lucida Console" panose="020B0609040504020204" pitchFamily="49" charset="0"/>
              </a:rPr>
              <a:t>best_thread,distances</a:t>
            </a:r>
            <a:r>
              <a:rPr lang="en-US" sz="1100" dirty="0">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  delete[] </a:t>
            </a:r>
            <a:r>
              <a:rPr lang="en-US" sz="1100" dirty="0" err="1">
                <a:latin typeface="Lucida Console" panose="020B0609040504020204" pitchFamily="49" charset="0"/>
              </a:rPr>
              <a:t>best_thread</a:t>
            </a:r>
            <a:r>
              <a:rPr lang="en-US" sz="1100" dirty="0">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  return </a:t>
            </a:r>
            <a:r>
              <a:rPr lang="en-US" sz="1100" dirty="0" err="1">
                <a:latin typeface="Lucida Console" panose="020B0609040504020204" pitchFamily="49" charset="0"/>
              </a:rPr>
              <a:t>best_route</a:t>
            </a:r>
            <a:r>
              <a:rPr lang="en-US" sz="1100" dirty="0">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a:t>
            </a:r>
          </a:p>
        </p:txBody>
      </p:sp>
      <p:sp>
        <p:nvSpPr>
          <p:cNvPr id="4" name="Text Placeholder 3">
            <a:extLst>
              <a:ext uri="{FF2B5EF4-FFF2-40B4-BE49-F238E27FC236}">
                <a16:creationId xmlns:a16="http://schemas.microsoft.com/office/drawing/2014/main" id="{075E6E56-5620-4570-9EA0-257C747EFC44}"/>
              </a:ext>
            </a:extLst>
          </p:cNvPr>
          <p:cNvSpPr>
            <a:spLocks noGrp="1"/>
          </p:cNvSpPr>
          <p:nvPr>
            <p:ph type="body" sz="quarter" idx="10"/>
          </p:nvPr>
        </p:nvSpPr>
        <p:spPr/>
        <p:txBody>
          <a:bodyPr/>
          <a:lstStyle/>
          <a:p>
            <a:r>
              <a:rPr lang="en-US" dirty="0" err="1"/>
              <a:t>OpenACC</a:t>
            </a:r>
            <a:endParaRPr lang="en-US" dirty="0"/>
          </a:p>
        </p:txBody>
      </p:sp>
      <p:cxnSp>
        <p:nvCxnSpPr>
          <p:cNvPr id="6" name="Straight Connector 5">
            <a:extLst>
              <a:ext uri="{FF2B5EF4-FFF2-40B4-BE49-F238E27FC236}">
                <a16:creationId xmlns:a16="http://schemas.microsoft.com/office/drawing/2014/main" id="{2DCA47E7-7B75-4DE1-8F07-B5A2FB17A75D}"/>
              </a:ext>
            </a:extLst>
          </p:cNvPr>
          <p:cNvCxnSpPr>
            <a:stCxn id="3" idx="0"/>
            <a:endCxn id="3" idx="2"/>
          </p:cNvCxnSpPr>
          <p:nvPr/>
        </p:nvCxnSpPr>
        <p:spPr>
          <a:xfrm>
            <a:off x="5491086" y="2103036"/>
            <a:ext cx="0" cy="3613823"/>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646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B284-7D6E-4D32-9F27-04387616781D}"/>
              </a:ext>
            </a:extLst>
          </p:cNvPr>
          <p:cNvSpPr>
            <a:spLocks noGrp="1"/>
          </p:cNvSpPr>
          <p:nvPr>
            <p:ph type="title"/>
          </p:nvPr>
        </p:nvSpPr>
        <p:spPr/>
        <p:txBody>
          <a:bodyPr/>
          <a:lstStyle/>
          <a:p>
            <a:r>
              <a:rPr lang="en-US" dirty="0"/>
              <a:t>Traveling Salesman</a:t>
            </a:r>
          </a:p>
        </p:txBody>
      </p:sp>
      <p:sp>
        <p:nvSpPr>
          <p:cNvPr id="3" name="Content Placeholder 2">
            <a:extLst>
              <a:ext uri="{FF2B5EF4-FFF2-40B4-BE49-F238E27FC236}">
                <a16:creationId xmlns:a16="http://schemas.microsoft.com/office/drawing/2014/main" id="{19C8BDF9-5D42-4796-8F36-ED07A3FCE82D}"/>
              </a:ext>
            </a:extLst>
          </p:cNvPr>
          <p:cNvSpPr>
            <a:spLocks noGrp="1"/>
          </p:cNvSpPr>
          <p:nvPr>
            <p:ph idx="1"/>
          </p:nvPr>
        </p:nvSpPr>
        <p:spPr>
          <a:xfrm>
            <a:off x="516750" y="2103036"/>
            <a:ext cx="9948672" cy="3613823"/>
          </a:xfrm>
        </p:spPr>
        <p:txBody>
          <a:bodyPr numCol="2"/>
          <a:lstStyle/>
          <a:p>
            <a:pPr>
              <a:lnSpc>
                <a:spcPct val="100000"/>
              </a:lnSpc>
              <a:spcBef>
                <a:spcPts val="0"/>
              </a:spcBef>
              <a:spcAft>
                <a:spcPts val="0"/>
              </a:spcAft>
            </a:pPr>
            <a:r>
              <a:rPr lang="en-US" sz="1100" dirty="0" err="1">
                <a:latin typeface="Lucida Console" panose="020B0609040504020204" pitchFamily="49" charset="0"/>
              </a:rPr>
              <a:t>route_cost</a:t>
            </a:r>
            <a:r>
              <a:rPr lang="en-US" sz="1100" dirty="0">
                <a:latin typeface="Lucida Console" panose="020B0609040504020204" pitchFamily="49" charset="0"/>
              </a:rPr>
              <a:t> </a:t>
            </a:r>
            <a:r>
              <a:rPr lang="en-US" sz="1100" dirty="0" err="1">
                <a:latin typeface="Lucida Console" panose="020B0609040504020204" pitchFamily="49" charset="0"/>
              </a:rPr>
              <a:t>find_best_route</a:t>
            </a:r>
            <a:r>
              <a:rPr lang="en-US" sz="1100" dirty="0">
                <a:latin typeface="Lucida Console" panose="020B0609040504020204" pitchFamily="49" charset="0"/>
              </a:rPr>
              <a:t>(int const* distances, int N) {</a:t>
            </a:r>
          </a:p>
          <a:p>
            <a:pPr>
              <a:lnSpc>
                <a:spcPct val="100000"/>
              </a:lnSpc>
              <a:spcBef>
                <a:spcPts val="0"/>
              </a:spcBef>
              <a:spcAft>
                <a:spcPts val="0"/>
              </a:spcAft>
            </a:pPr>
            <a:r>
              <a:rPr lang="en-US" sz="1100" dirty="0">
                <a:latin typeface="Lucida Console" panose="020B0609040504020204" pitchFamily="49" charset="0"/>
              </a:rPr>
              <a:t>  long </a:t>
            </a:r>
            <a:r>
              <a:rPr lang="en-US" sz="1100" dirty="0" err="1">
                <a:latin typeface="Lucida Console" panose="020B0609040504020204" pitchFamily="49" charset="0"/>
              </a:rPr>
              <a:t>num_routes</a:t>
            </a:r>
            <a:r>
              <a:rPr lang="en-US" sz="1100" dirty="0">
                <a:latin typeface="Lucida Console" panose="020B0609040504020204" pitchFamily="49" charset="0"/>
              </a:rPr>
              <a:t> = factorial(N);</a:t>
            </a:r>
          </a:p>
          <a:p>
            <a:pPr>
              <a:lnSpc>
                <a:spcPct val="100000"/>
              </a:lnSpc>
              <a:spcBef>
                <a:spcPts val="0"/>
              </a:spcBef>
              <a:spcAft>
                <a:spcPts val="0"/>
              </a:spcAft>
            </a:pPr>
            <a:r>
              <a:rPr lang="en-US" sz="1100" dirty="0">
                <a:latin typeface="Lucida Console" panose="020B0609040504020204" pitchFamily="49" charset="0"/>
              </a:rPr>
              <a:t>  int </a:t>
            </a:r>
            <a:r>
              <a:rPr lang="en-US" sz="1100" dirty="0" err="1">
                <a:latin typeface="Lucida Console" panose="020B0609040504020204" pitchFamily="49" charset="0"/>
              </a:rPr>
              <a:t>num_blocks</a:t>
            </a:r>
            <a:r>
              <a:rPr lang="en-US" sz="1100" dirty="0">
                <a:latin typeface="Lucida Console" panose="020B0609040504020204" pitchFamily="49" charset="0"/>
              </a:rPr>
              <a:t> = 1024;</a:t>
            </a:r>
          </a:p>
          <a:p>
            <a:pPr>
              <a:lnSpc>
                <a:spcPct val="100000"/>
              </a:lnSpc>
              <a:spcBef>
                <a:spcPts val="0"/>
              </a:spcBef>
              <a:spcAft>
                <a:spcPts val="0"/>
              </a:spcAft>
            </a:pPr>
            <a:r>
              <a:rPr lang="en-US" sz="1100" dirty="0">
                <a:latin typeface="Lucida Console" panose="020B0609040504020204" pitchFamily="49" charset="0"/>
              </a:rPr>
              <a:t>  int </a:t>
            </a:r>
            <a:r>
              <a:rPr lang="en-US" sz="1100" dirty="0" err="1">
                <a:latin typeface="Lucida Console" panose="020B0609040504020204" pitchFamily="49" charset="0"/>
              </a:rPr>
              <a:t>block_size</a:t>
            </a:r>
            <a:r>
              <a:rPr lang="en-US" sz="1100" dirty="0">
                <a:latin typeface="Lucida Console" panose="020B0609040504020204" pitchFamily="49" charset="0"/>
              </a:rPr>
              <a:t> = 128;</a:t>
            </a:r>
          </a:p>
          <a:p>
            <a:pPr>
              <a:lnSpc>
                <a:spcPct val="100000"/>
              </a:lnSpc>
              <a:spcBef>
                <a:spcPts val="0"/>
              </a:spcBef>
              <a:spcAft>
                <a:spcPts val="0"/>
              </a:spcAft>
            </a:pPr>
            <a:r>
              <a:rPr lang="en-US" sz="1100" dirty="0">
                <a:latin typeface="Lucida Console" panose="020B0609040504020204" pitchFamily="49" charset="0"/>
              </a:rPr>
              <a:t>  int threads = </a:t>
            </a:r>
            <a:r>
              <a:rPr lang="en-US" sz="1100" dirty="0" err="1">
                <a:latin typeface="Lucida Console" panose="020B0609040504020204" pitchFamily="49" charset="0"/>
              </a:rPr>
              <a:t>num_blocks</a:t>
            </a:r>
            <a:r>
              <a:rPr lang="en-US" sz="1100" dirty="0">
                <a:latin typeface="Lucida Console" panose="020B0609040504020204" pitchFamily="49" charset="0"/>
              </a:rPr>
              <a:t> * </a:t>
            </a:r>
            <a:r>
              <a:rPr lang="en-US" sz="1100" dirty="0" err="1">
                <a:latin typeface="Lucida Console" panose="020B0609040504020204" pitchFamily="49" charset="0"/>
              </a:rPr>
              <a:t>block_size</a:t>
            </a:r>
            <a:r>
              <a:rPr lang="en-US" sz="1100" dirty="0">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  </a:t>
            </a:r>
            <a:r>
              <a:rPr lang="en-US" sz="1100" dirty="0" err="1">
                <a:latin typeface="Lucida Console" panose="020B0609040504020204" pitchFamily="49" charset="0"/>
              </a:rPr>
              <a:t>route_cost</a:t>
            </a:r>
            <a:r>
              <a:rPr lang="en-US" sz="1100" dirty="0">
                <a:latin typeface="Lucida Console" panose="020B0609040504020204" pitchFamily="49" charset="0"/>
              </a:rPr>
              <a:t>* </a:t>
            </a:r>
            <a:r>
              <a:rPr lang="en-US" sz="1100" dirty="0" err="1">
                <a:solidFill>
                  <a:srgbClr val="FF0000"/>
                </a:solidFill>
                <a:latin typeface="Lucida Console" panose="020B0609040504020204" pitchFamily="49" charset="0"/>
              </a:rPr>
              <a:t>best_thread</a:t>
            </a:r>
            <a:r>
              <a:rPr lang="en-US" sz="1100" dirty="0">
                <a:solidFill>
                  <a:srgbClr val="FF0000"/>
                </a:solidFill>
                <a:latin typeface="Lucida Console" panose="020B0609040504020204" pitchFamily="49" charset="0"/>
              </a:rPr>
              <a:t> = new </a:t>
            </a:r>
            <a:r>
              <a:rPr lang="en-US" sz="1100" dirty="0" err="1">
                <a:solidFill>
                  <a:srgbClr val="FF0000"/>
                </a:solidFill>
                <a:latin typeface="Lucida Console" panose="020B0609040504020204" pitchFamily="49" charset="0"/>
              </a:rPr>
              <a:t>route_cost</a:t>
            </a:r>
            <a:r>
              <a:rPr lang="en-US" sz="1100" dirty="0">
                <a:solidFill>
                  <a:srgbClr val="FF0000"/>
                </a:solidFill>
                <a:latin typeface="Lucida Console" panose="020B0609040504020204" pitchFamily="49" charset="0"/>
              </a:rPr>
              <a:t>[threads]</a:t>
            </a:r>
            <a:r>
              <a:rPr lang="en-US" sz="1100" dirty="0">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  #pragma acc enter data </a:t>
            </a:r>
            <a:r>
              <a:rPr lang="en-US" sz="1100" dirty="0" err="1">
                <a:latin typeface="Lucida Console" panose="020B0609040504020204" pitchFamily="49" charset="0"/>
              </a:rPr>
              <a:t>copyin</a:t>
            </a:r>
            <a:r>
              <a:rPr lang="en-US" sz="1100" dirty="0">
                <a:latin typeface="Lucida Console" panose="020B0609040504020204" pitchFamily="49" charset="0"/>
              </a:rPr>
              <a:t>(</a:t>
            </a:r>
            <a:r>
              <a:rPr lang="en-US" sz="1100" dirty="0" err="1">
                <a:latin typeface="Lucida Console" panose="020B0609040504020204" pitchFamily="49" charset="0"/>
              </a:rPr>
              <a:t>best_thread</a:t>
            </a:r>
            <a:r>
              <a:rPr lang="en-US" sz="1100" dirty="0">
                <a:latin typeface="Lucida Console" panose="020B0609040504020204" pitchFamily="49" charset="0"/>
              </a:rPr>
              <a:t>[0:threads]) \</a:t>
            </a:r>
          </a:p>
          <a:p>
            <a:pPr>
              <a:lnSpc>
                <a:spcPct val="100000"/>
              </a:lnSpc>
              <a:spcBef>
                <a:spcPts val="0"/>
              </a:spcBef>
              <a:spcAft>
                <a:spcPts val="0"/>
              </a:spcAft>
            </a:pPr>
            <a:r>
              <a:rPr lang="en-US" sz="1100" dirty="0">
                <a:latin typeface="Lucida Console" panose="020B0609040504020204" pitchFamily="49" charset="0"/>
              </a:rPr>
              <a:t>              </a:t>
            </a:r>
            <a:r>
              <a:rPr lang="en-US" sz="1100" dirty="0" err="1">
                <a:latin typeface="Lucida Console" panose="020B0609040504020204" pitchFamily="49" charset="0"/>
              </a:rPr>
              <a:t>copyin</a:t>
            </a:r>
            <a:r>
              <a:rPr lang="en-US" sz="1100" dirty="0">
                <a:latin typeface="Lucida Console" panose="020B0609040504020204" pitchFamily="49" charset="0"/>
              </a:rPr>
              <a:t>(distances[0:N*N])</a:t>
            </a:r>
          </a:p>
          <a:p>
            <a:pPr>
              <a:lnSpc>
                <a:spcPct val="100000"/>
              </a:lnSpc>
              <a:spcBef>
                <a:spcPts val="0"/>
              </a:spcBef>
              <a:spcAft>
                <a:spcPts val="0"/>
              </a:spcAft>
            </a:pPr>
            <a:r>
              <a:rPr lang="en-US" sz="1100" dirty="0">
                <a:latin typeface="Lucida Console" panose="020B0609040504020204" pitchFamily="49" charset="0"/>
              </a:rPr>
              <a:t>  #pragma acc parallel </a:t>
            </a:r>
            <a:r>
              <a:rPr lang="en-US" sz="1100" dirty="0" err="1">
                <a:latin typeface="Lucida Console" panose="020B0609040504020204" pitchFamily="49" charset="0"/>
              </a:rPr>
              <a:t>num_gangs</a:t>
            </a:r>
            <a:r>
              <a:rPr lang="en-US" sz="1100" dirty="0">
                <a:latin typeface="Lucida Console" panose="020B0609040504020204" pitchFamily="49" charset="0"/>
              </a:rPr>
              <a:t>(</a:t>
            </a:r>
            <a:r>
              <a:rPr lang="en-US" sz="1100" dirty="0" err="1">
                <a:latin typeface="Lucida Console" panose="020B0609040504020204" pitchFamily="49" charset="0"/>
              </a:rPr>
              <a:t>num_blocks</a:t>
            </a:r>
            <a:r>
              <a:rPr lang="en-US" sz="1100" dirty="0">
                <a:latin typeface="Lucida Console" panose="020B0609040504020204" pitchFamily="49" charset="0"/>
              </a:rPr>
              <a:t>) \</a:t>
            </a:r>
          </a:p>
          <a:p>
            <a:pPr>
              <a:lnSpc>
                <a:spcPct val="100000"/>
              </a:lnSpc>
              <a:spcBef>
                <a:spcPts val="0"/>
              </a:spcBef>
              <a:spcAft>
                <a:spcPts val="0"/>
              </a:spcAft>
            </a:pPr>
            <a:r>
              <a:rPr lang="en-US" sz="1100" dirty="0">
                <a:latin typeface="Lucida Console" panose="020B0609040504020204" pitchFamily="49" charset="0"/>
              </a:rPr>
              <a:t>              </a:t>
            </a:r>
            <a:r>
              <a:rPr lang="en-US" sz="1100" dirty="0" err="1">
                <a:latin typeface="Lucida Console" panose="020B0609040504020204" pitchFamily="49" charset="0"/>
              </a:rPr>
              <a:t>vector_length</a:t>
            </a:r>
            <a:r>
              <a:rPr lang="en-US" sz="1100" dirty="0">
                <a:latin typeface="Lucida Console" panose="020B0609040504020204" pitchFamily="49" charset="0"/>
              </a:rPr>
              <a:t>(</a:t>
            </a:r>
            <a:r>
              <a:rPr lang="en-US" sz="1100" dirty="0" err="1">
                <a:latin typeface="Lucida Console" panose="020B0609040504020204" pitchFamily="49" charset="0"/>
              </a:rPr>
              <a:t>block_size</a:t>
            </a:r>
            <a:r>
              <a:rPr lang="en-US" sz="1100" dirty="0">
                <a:latin typeface="Lucida Console" panose="020B0609040504020204" pitchFamily="49" charset="0"/>
              </a:rPr>
              <a:t>) \</a:t>
            </a:r>
          </a:p>
          <a:p>
            <a:pPr>
              <a:lnSpc>
                <a:spcPct val="100000"/>
              </a:lnSpc>
              <a:spcBef>
                <a:spcPts val="0"/>
              </a:spcBef>
              <a:spcAft>
                <a:spcPts val="0"/>
              </a:spcAft>
            </a:pPr>
            <a:r>
              <a:rPr lang="en-US" sz="1100" dirty="0">
                <a:latin typeface="Lucida Console" panose="020B0609040504020204" pitchFamily="49" charset="0"/>
              </a:rPr>
              <a:t>          present(</a:t>
            </a:r>
            <a:r>
              <a:rPr lang="en-US" sz="1100" dirty="0" err="1">
                <a:latin typeface="Lucida Console" panose="020B0609040504020204" pitchFamily="49" charset="0"/>
              </a:rPr>
              <a:t>best_thread</a:t>
            </a:r>
            <a:r>
              <a:rPr lang="en-US" sz="1100" dirty="0">
                <a:latin typeface="Lucida Console" panose="020B0609040504020204" pitchFamily="49" charset="0"/>
              </a:rPr>
              <a:t>, distances)</a:t>
            </a:r>
          </a:p>
          <a:p>
            <a:pPr>
              <a:lnSpc>
                <a:spcPct val="100000"/>
              </a:lnSpc>
              <a:spcBef>
                <a:spcPts val="0"/>
              </a:spcBef>
              <a:spcAft>
                <a:spcPts val="0"/>
              </a:spcAft>
            </a:pPr>
            <a:r>
              <a:rPr lang="en-US" sz="1100" dirty="0">
                <a:latin typeface="Lucida Console" panose="020B0609040504020204" pitchFamily="49" charset="0"/>
              </a:rPr>
              <a:t>  #pragma acc loop gang</a:t>
            </a:r>
          </a:p>
          <a:p>
            <a:pPr>
              <a:lnSpc>
                <a:spcPct val="100000"/>
              </a:lnSpc>
              <a:spcBef>
                <a:spcPts val="0"/>
              </a:spcBef>
              <a:spcAft>
                <a:spcPts val="0"/>
              </a:spcAft>
            </a:pPr>
            <a:r>
              <a:rPr lang="en-US" sz="1100" dirty="0">
                <a:latin typeface="Lucida Console" panose="020B0609040504020204" pitchFamily="49" charset="0"/>
              </a:rPr>
              <a:t>  for (int </a:t>
            </a:r>
            <a:r>
              <a:rPr lang="en-US" sz="1100" dirty="0" err="1">
                <a:latin typeface="Lucida Console" panose="020B0609040504020204" pitchFamily="49" charset="0"/>
              </a:rPr>
              <a:t>ig</a:t>
            </a:r>
            <a:r>
              <a:rPr lang="en-US" sz="1100" dirty="0">
                <a:latin typeface="Lucida Console" panose="020B0609040504020204" pitchFamily="49" charset="0"/>
              </a:rPr>
              <a:t> = 0; </a:t>
            </a:r>
            <a:r>
              <a:rPr lang="en-US" sz="1100" dirty="0" err="1">
                <a:latin typeface="Lucida Console" panose="020B0609040504020204" pitchFamily="49" charset="0"/>
              </a:rPr>
              <a:t>ig</a:t>
            </a:r>
            <a:r>
              <a:rPr lang="en-US" sz="1100" dirty="0">
                <a:latin typeface="Lucida Console" panose="020B0609040504020204" pitchFamily="49" charset="0"/>
              </a:rPr>
              <a:t> &lt; </a:t>
            </a:r>
            <a:r>
              <a:rPr lang="en-US" sz="1100" dirty="0" err="1">
                <a:latin typeface="Lucida Console" panose="020B0609040504020204" pitchFamily="49" charset="0"/>
              </a:rPr>
              <a:t>num_blocks</a:t>
            </a:r>
            <a:r>
              <a:rPr lang="en-US" sz="1100" dirty="0">
                <a:latin typeface="Lucida Console" panose="020B0609040504020204" pitchFamily="49" charset="0"/>
              </a:rPr>
              <a:t>; ++</a:t>
            </a:r>
            <a:r>
              <a:rPr lang="en-US" sz="1100" dirty="0" err="1">
                <a:latin typeface="Lucida Console" panose="020B0609040504020204" pitchFamily="49" charset="0"/>
              </a:rPr>
              <a:t>ig</a:t>
            </a:r>
            <a:r>
              <a:rPr lang="en-US" sz="1100" dirty="0">
                <a:latin typeface="Lucida Console" panose="020B0609040504020204" pitchFamily="49" charset="0"/>
              </a:rPr>
              <a:t>) {</a:t>
            </a:r>
          </a:p>
          <a:p>
            <a:pPr>
              <a:lnSpc>
                <a:spcPct val="100000"/>
              </a:lnSpc>
              <a:spcBef>
                <a:spcPts val="0"/>
              </a:spcBef>
              <a:spcAft>
                <a:spcPts val="0"/>
              </a:spcAft>
            </a:pPr>
            <a:r>
              <a:rPr lang="en-US" sz="1100" dirty="0">
                <a:latin typeface="Lucida Console" panose="020B0609040504020204" pitchFamily="49" charset="0"/>
              </a:rPr>
              <a:t>    #pragma acc loop vector</a:t>
            </a:r>
          </a:p>
          <a:p>
            <a:pPr>
              <a:lnSpc>
                <a:spcPct val="100000"/>
              </a:lnSpc>
              <a:spcBef>
                <a:spcPts val="0"/>
              </a:spcBef>
              <a:spcAft>
                <a:spcPts val="0"/>
              </a:spcAft>
            </a:pPr>
            <a:r>
              <a:rPr lang="en-US" sz="1100" dirty="0">
                <a:latin typeface="Lucida Console" panose="020B0609040504020204" pitchFamily="49" charset="0"/>
              </a:rPr>
              <a:t>    for (int iv = 0; iv &lt; </a:t>
            </a:r>
            <a:r>
              <a:rPr lang="en-US" sz="1100" dirty="0" err="1">
                <a:latin typeface="Lucida Console" panose="020B0609040504020204" pitchFamily="49" charset="0"/>
              </a:rPr>
              <a:t>block_size</a:t>
            </a:r>
            <a:r>
              <a:rPr lang="en-US" sz="1100" dirty="0">
                <a:latin typeface="Lucida Console" panose="020B0609040504020204" pitchFamily="49" charset="0"/>
              </a:rPr>
              <a:t>; ++iv) {</a:t>
            </a:r>
          </a:p>
          <a:p>
            <a:pPr>
              <a:lnSpc>
                <a:spcPct val="100000"/>
              </a:lnSpc>
              <a:spcBef>
                <a:spcPts val="0"/>
              </a:spcBef>
              <a:spcAft>
                <a:spcPts val="0"/>
              </a:spcAft>
            </a:pPr>
            <a:r>
              <a:rPr lang="en-US" sz="1100" dirty="0">
                <a:latin typeface="Lucida Console" panose="020B0609040504020204" pitchFamily="49" charset="0"/>
              </a:rPr>
              <a:t>      </a:t>
            </a:r>
            <a:r>
              <a:rPr lang="en-US" sz="1100" dirty="0" err="1">
                <a:latin typeface="Lucida Console" panose="020B0609040504020204" pitchFamily="49" charset="0"/>
              </a:rPr>
              <a:t>route_cost</a:t>
            </a:r>
            <a:r>
              <a:rPr lang="en-US" sz="1100" dirty="0">
                <a:latin typeface="Lucida Console" panose="020B0609040504020204" pitchFamily="49" charset="0"/>
              </a:rPr>
              <a:t> </a:t>
            </a:r>
            <a:r>
              <a:rPr lang="en-US" sz="1100" dirty="0" err="1">
                <a:latin typeface="Lucida Console" panose="020B0609040504020204" pitchFamily="49" charset="0"/>
              </a:rPr>
              <a:t>best_route</a:t>
            </a:r>
            <a:r>
              <a:rPr lang="en-US" sz="1100" dirty="0">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      int </a:t>
            </a:r>
            <a:r>
              <a:rPr lang="en-US" sz="1100" dirty="0" err="1">
                <a:latin typeface="Lucida Console" panose="020B0609040504020204" pitchFamily="49" charset="0"/>
              </a:rPr>
              <a:t>idx</a:t>
            </a:r>
            <a:r>
              <a:rPr lang="en-US" sz="1100" dirty="0">
                <a:latin typeface="Lucida Console" panose="020B0609040504020204" pitchFamily="49" charset="0"/>
              </a:rPr>
              <a:t> = </a:t>
            </a:r>
            <a:r>
              <a:rPr lang="en-US" sz="1100" dirty="0" err="1">
                <a:latin typeface="Lucida Console" panose="020B0609040504020204" pitchFamily="49" charset="0"/>
              </a:rPr>
              <a:t>ig</a:t>
            </a:r>
            <a:r>
              <a:rPr lang="en-US" sz="1100" dirty="0">
                <a:latin typeface="Lucida Console" panose="020B0609040504020204" pitchFamily="49" charset="0"/>
              </a:rPr>
              <a:t> * </a:t>
            </a:r>
            <a:r>
              <a:rPr lang="en-US" sz="1100" dirty="0" err="1">
                <a:latin typeface="Lucida Console" panose="020B0609040504020204" pitchFamily="49" charset="0"/>
              </a:rPr>
              <a:t>block_size</a:t>
            </a:r>
            <a:r>
              <a:rPr lang="en-US" sz="1100" dirty="0">
                <a:latin typeface="Lucida Console" panose="020B0609040504020204" pitchFamily="49" charset="0"/>
              </a:rPr>
              <a:t> + iv;</a:t>
            </a:r>
          </a:p>
          <a:p>
            <a:pPr>
              <a:lnSpc>
                <a:spcPct val="100000"/>
              </a:lnSpc>
              <a:spcBef>
                <a:spcPts val="0"/>
              </a:spcBef>
              <a:spcAft>
                <a:spcPts val="0"/>
              </a:spcAft>
            </a:pPr>
            <a:r>
              <a:rPr lang="en-US" sz="1100" dirty="0">
                <a:latin typeface="Lucida Console" panose="020B0609040504020204" pitchFamily="49" charset="0"/>
              </a:rPr>
              <a:t>      #pragma acc loop seq</a:t>
            </a:r>
          </a:p>
          <a:p>
            <a:pPr>
              <a:lnSpc>
                <a:spcPct val="100000"/>
              </a:lnSpc>
              <a:spcBef>
                <a:spcPts val="0"/>
              </a:spcBef>
              <a:spcAft>
                <a:spcPts val="0"/>
              </a:spcAft>
            </a:pPr>
            <a:r>
              <a:rPr lang="en-US" sz="1100" dirty="0">
                <a:latin typeface="Lucida Console" panose="020B0609040504020204" pitchFamily="49" charset="0"/>
              </a:rPr>
              <a:t>      for (long </a:t>
            </a:r>
            <a:r>
              <a:rPr lang="en-US" sz="1100" dirty="0" err="1">
                <a:latin typeface="Lucida Console" panose="020B0609040504020204" pitchFamily="49" charset="0"/>
              </a:rPr>
              <a:t>i</a:t>
            </a:r>
            <a:r>
              <a:rPr lang="en-US" sz="1100" dirty="0">
                <a:latin typeface="Lucida Console" panose="020B0609040504020204" pitchFamily="49" charset="0"/>
              </a:rPr>
              <a:t> = </a:t>
            </a:r>
            <a:r>
              <a:rPr lang="en-US" sz="1100" dirty="0" err="1">
                <a:latin typeface="Lucida Console" panose="020B0609040504020204" pitchFamily="49" charset="0"/>
              </a:rPr>
              <a:t>idx</a:t>
            </a:r>
            <a:r>
              <a:rPr lang="en-US" sz="1100" dirty="0">
                <a:latin typeface="Lucida Console" panose="020B0609040504020204" pitchFamily="49" charset="0"/>
              </a:rPr>
              <a:t>; </a:t>
            </a:r>
            <a:r>
              <a:rPr lang="en-US" sz="1100" dirty="0" err="1">
                <a:latin typeface="Lucida Console" panose="020B0609040504020204" pitchFamily="49" charset="0"/>
              </a:rPr>
              <a:t>i</a:t>
            </a:r>
            <a:r>
              <a:rPr lang="en-US" sz="1100" dirty="0">
                <a:latin typeface="Lucida Console" panose="020B0609040504020204" pitchFamily="49" charset="0"/>
              </a:rPr>
              <a:t> &lt; </a:t>
            </a:r>
            <a:r>
              <a:rPr lang="en-US" sz="1100" dirty="0" err="1">
                <a:latin typeface="Lucida Console" panose="020B0609040504020204" pitchFamily="49" charset="0"/>
              </a:rPr>
              <a:t>num_routes</a:t>
            </a:r>
            <a:r>
              <a:rPr lang="en-US" sz="1100" dirty="0">
                <a:latin typeface="Lucida Console" panose="020B0609040504020204" pitchFamily="49" charset="0"/>
              </a:rPr>
              <a:t>; </a:t>
            </a:r>
            <a:r>
              <a:rPr lang="en-US" sz="1100" dirty="0" err="1">
                <a:latin typeface="Lucida Console" panose="020B0609040504020204" pitchFamily="49" charset="0"/>
              </a:rPr>
              <a:t>i</a:t>
            </a:r>
            <a:r>
              <a:rPr lang="en-US" sz="1100" dirty="0">
                <a:latin typeface="Lucida Console" panose="020B0609040504020204" pitchFamily="49" charset="0"/>
              </a:rPr>
              <a:t>+=threads) {</a:t>
            </a:r>
          </a:p>
          <a:p>
            <a:pPr>
              <a:lnSpc>
                <a:spcPct val="100000"/>
              </a:lnSpc>
              <a:spcBef>
                <a:spcPts val="0"/>
              </a:spcBef>
              <a:spcAft>
                <a:spcPts val="0"/>
              </a:spcAft>
            </a:pPr>
            <a:r>
              <a:rPr lang="en-US" sz="1100" dirty="0">
                <a:latin typeface="Lucida Console" panose="020B0609040504020204" pitchFamily="49" charset="0"/>
              </a:rPr>
              <a:t>        int cost = 0;</a:t>
            </a:r>
          </a:p>
          <a:p>
            <a:pPr>
              <a:lnSpc>
                <a:spcPct val="100000"/>
              </a:lnSpc>
              <a:spcBef>
                <a:spcPts val="0"/>
              </a:spcBef>
              <a:spcAft>
                <a:spcPts val="0"/>
              </a:spcAft>
            </a:pPr>
            <a:r>
              <a:rPr lang="en-US" sz="1100" dirty="0">
                <a:latin typeface="Lucida Console" panose="020B0609040504020204" pitchFamily="49" charset="0"/>
              </a:rPr>
              <a:t>        </a:t>
            </a:r>
            <a:r>
              <a:rPr lang="en-US" sz="1100" dirty="0" err="1">
                <a:latin typeface="Lucida Console" panose="020B0609040504020204" pitchFamily="49" charset="0"/>
              </a:rPr>
              <a:t>route_iterator</a:t>
            </a:r>
            <a:r>
              <a:rPr lang="en-US" sz="1100" dirty="0">
                <a:latin typeface="Lucida Console" panose="020B0609040504020204" pitchFamily="49" charset="0"/>
              </a:rPr>
              <a:t> it(</a:t>
            </a:r>
            <a:r>
              <a:rPr lang="en-US" sz="1100" dirty="0" err="1">
                <a:latin typeface="Lucida Console" panose="020B0609040504020204" pitchFamily="49" charset="0"/>
              </a:rPr>
              <a:t>i</a:t>
            </a:r>
            <a:r>
              <a:rPr lang="en-US" sz="1100" dirty="0">
                <a:latin typeface="Lucida Console" panose="020B0609040504020204" pitchFamily="49" charset="0"/>
              </a:rPr>
              <a:t>, N);</a:t>
            </a:r>
          </a:p>
          <a:p>
            <a:pPr>
              <a:lnSpc>
                <a:spcPct val="100000"/>
              </a:lnSpc>
              <a:spcBef>
                <a:spcPts val="0"/>
              </a:spcBef>
              <a:spcAft>
                <a:spcPts val="0"/>
              </a:spcAft>
            </a:pPr>
            <a:r>
              <a:rPr lang="en-US" sz="1100" dirty="0">
                <a:latin typeface="Lucida Console" panose="020B0609040504020204" pitchFamily="49" charset="0"/>
              </a:rPr>
              <a:t>        int from = </a:t>
            </a:r>
            <a:r>
              <a:rPr lang="en-US" sz="1100" dirty="0" err="1">
                <a:latin typeface="Lucida Console" panose="020B0609040504020204" pitchFamily="49" charset="0"/>
              </a:rPr>
              <a:t>it.first</a:t>
            </a:r>
            <a:r>
              <a:rPr lang="en-US" sz="1100" dirty="0">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        while (!</a:t>
            </a:r>
            <a:r>
              <a:rPr lang="en-US" sz="1100" dirty="0" err="1">
                <a:latin typeface="Lucida Console" panose="020B0609040504020204" pitchFamily="49" charset="0"/>
              </a:rPr>
              <a:t>it.done</a:t>
            </a:r>
            <a:r>
              <a:rPr lang="en-US" sz="1100" dirty="0">
                <a:latin typeface="Lucida Console" panose="020B0609040504020204" pitchFamily="49" charset="0"/>
              </a:rPr>
              <a:t>()) {</a:t>
            </a:r>
          </a:p>
          <a:p>
            <a:pPr>
              <a:lnSpc>
                <a:spcPct val="100000"/>
              </a:lnSpc>
              <a:spcBef>
                <a:spcPts val="0"/>
              </a:spcBef>
              <a:spcAft>
                <a:spcPts val="0"/>
              </a:spcAft>
            </a:pPr>
            <a:r>
              <a:rPr lang="en-US" sz="1100" dirty="0">
                <a:latin typeface="Lucida Console" panose="020B0609040504020204" pitchFamily="49" charset="0"/>
              </a:rPr>
              <a:t>          int to = </a:t>
            </a:r>
            <a:r>
              <a:rPr lang="en-US" sz="1100" dirty="0" err="1">
                <a:latin typeface="Lucida Console" panose="020B0609040504020204" pitchFamily="49" charset="0"/>
              </a:rPr>
              <a:t>it.next</a:t>
            </a:r>
            <a:r>
              <a:rPr lang="en-US" sz="1100" dirty="0">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          cost += distances[from*N + to];</a:t>
            </a:r>
          </a:p>
          <a:p>
            <a:pPr>
              <a:lnSpc>
                <a:spcPct val="100000"/>
              </a:lnSpc>
              <a:spcBef>
                <a:spcPts val="0"/>
              </a:spcBef>
              <a:spcAft>
                <a:spcPts val="0"/>
              </a:spcAft>
            </a:pPr>
            <a:r>
              <a:rPr lang="en-US" sz="1100" dirty="0">
                <a:latin typeface="Lucida Console" panose="020B0609040504020204" pitchFamily="49" charset="0"/>
              </a:rPr>
              <a:t>          from = to;</a:t>
            </a:r>
          </a:p>
          <a:p>
            <a:pPr>
              <a:lnSpc>
                <a:spcPct val="100000"/>
              </a:lnSpc>
              <a:spcBef>
                <a:spcPts val="0"/>
              </a:spcBef>
              <a:spcAft>
                <a:spcPts val="0"/>
              </a:spcAft>
            </a:pPr>
            <a:r>
              <a:rPr lang="en-US" sz="1100" dirty="0">
                <a:latin typeface="Lucida Console" panose="020B0609040504020204" pitchFamily="49" charset="0"/>
              </a:rPr>
              <a:t>        }</a:t>
            </a:r>
          </a:p>
          <a:p>
            <a:pPr>
              <a:lnSpc>
                <a:spcPct val="100000"/>
              </a:lnSpc>
              <a:spcBef>
                <a:spcPts val="0"/>
              </a:spcBef>
              <a:spcAft>
                <a:spcPts val="0"/>
              </a:spcAft>
            </a:pPr>
            <a:r>
              <a:rPr lang="en-US" sz="1100" dirty="0">
                <a:latin typeface="Lucida Console" panose="020B0609040504020204" pitchFamily="49" charset="0"/>
              </a:rPr>
              <a:t>        </a:t>
            </a:r>
            <a:r>
              <a:rPr lang="en-US" sz="1100" dirty="0" err="1">
                <a:latin typeface="Lucida Console" panose="020B0609040504020204" pitchFamily="49" charset="0"/>
              </a:rPr>
              <a:t>best_route</a:t>
            </a:r>
            <a:r>
              <a:rPr lang="en-US" sz="1100" dirty="0">
                <a:latin typeface="Lucida Console" panose="020B0609040504020204" pitchFamily="49" charset="0"/>
              </a:rPr>
              <a:t> = </a:t>
            </a:r>
            <a:r>
              <a:rPr lang="en-US" sz="1100" dirty="0" err="1">
                <a:latin typeface="Lucida Console" panose="020B0609040504020204" pitchFamily="49" charset="0"/>
              </a:rPr>
              <a:t>route_cost</a:t>
            </a:r>
            <a:r>
              <a:rPr lang="en-US" sz="1100" dirty="0">
                <a:latin typeface="Lucida Console" panose="020B0609040504020204" pitchFamily="49" charset="0"/>
              </a:rPr>
              <a:t>::</a:t>
            </a:r>
            <a:r>
              <a:rPr lang="en-US" sz="1100" dirty="0" err="1">
                <a:latin typeface="Lucida Console" panose="020B0609040504020204" pitchFamily="49" charset="0"/>
              </a:rPr>
              <a:t>minf</a:t>
            </a:r>
            <a:r>
              <a:rPr lang="en-US" sz="1100" dirty="0">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                         </a:t>
            </a:r>
            <a:r>
              <a:rPr lang="en-US" sz="1100" dirty="0" err="1">
                <a:latin typeface="Lucida Console" panose="020B0609040504020204" pitchFamily="49" charset="0"/>
              </a:rPr>
              <a:t>best_route</a:t>
            </a:r>
            <a:r>
              <a:rPr lang="en-US" sz="1100" dirty="0">
                <a:latin typeface="Lucida Console" panose="020B0609040504020204" pitchFamily="49" charset="0"/>
              </a:rPr>
              <a:t>, </a:t>
            </a:r>
            <a:r>
              <a:rPr lang="en-US" sz="1100" dirty="0" err="1">
                <a:latin typeface="Lucida Console" panose="020B0609040504020204" pitchFamily="49" charset="0"/>
              </a:rPr>
              <a:t>route_cost</a:t>
            </a:r>
            <a:r>
              <a:rPr lang="en-US" sz="1100" dirty="0">
                <a:latin typeface="Lucida Console" panose="020B0609040504020204" pitchFamily="49" charset="0"/>
              </a:rPr>
              <a:t>(</a:t>
            </a:r>
            <a:r>
              <a:rPr lang="en-US" sz="1100" dirty="0" err="1">
                <a:latin typeface="Lucida Console" panose="020B0609040504020204" pitchFamily="49" charset="0"/>
              </a:rPr>
              <a:t>i</a:t>
            </a:r>
            <a:r>
              <a:rPr lang="en-US" sz="1100" dirty="0">
                <a:latin typeface="Lucida Console" panose="020B0609040504020204" pitchFamily="49" charset="0"/>
              </a:rPr>
              <a:t>, cost));</a:t>
            </a:r>
          </a:p>
          <a:p>
            <a:pPr>
              <a:lnSpc>
                <a:spcPct val="100000"/>
              </a:lnSpc>
              <a:spcBef>
                <a:spcPts val="0"/>
              </a:spcBef>
              <a:spcAft>
                <a:spcPts val="0"/>
              </a:spcAft>
            </a:pPr>
            <a:r>
              <a:rPr lang="en-US" sz="1100" dirty="0">
                <a:latin typeface="Lucida Console" panose="020B0609040504020204" pitchFamily="49" charset="0"/>
              </a:rPr>
              <a:t>      }</a:t>
            </a:r>
          </a:p>
          <a:p>
            <a:pPr>
              <a:lnSpc>
                <a:spcPct val="100000"/>
              </a:lnSpc>
              <a:spcBef>
                <a:spcPts val="0"/>
              </a:spcBef>
              <a:spcAft>
                <a:spcPts val="0"/>
              </a:spcAft>
            </a:pPr>
            <a:r>
              <a:rPr lang="en-US" sz="1100" dirty="0">
                <a:latin typeface="Lucida Console" panose="020B0609040504020204" pitchFamily="49" charset="0"/>
              </a:rPr>
              <a:t>     </a:t>
            </a:r>
            <a:r>
              <a:rPr lang="en-US" sz="1100" dirty="0">
                <a:solidFill>
                  <a:srgbClr val="FF0000"/>
                </a:solidFill>
                <a:latin typeface="Lucida Console" panose="020B0609040504020204" pitchFamily="49" charset="0"/>
              </a:rPr>
              <a:t> </a:t>
            </a:r>
            <a:r>
              <a:rPr lang="en-US" sz="1100" dirty="0" err="1">
                <a:solidFill>
                  <a:srgbClr val="FF0000"/>
                </a:solidFill>
                <a:latin typeface="Lucida Console" panose="020B0609040504020204" pitchFamily="49" charset="0"/>
              </a:rPr>
              <a:t>best_thread</a:t>
            </a:r>
            <a:r>
              <a:rPr lang="en-US" sz="1100" dirty="0">
                <a:solidFill>
                  <a:srgbClr val="FF0000"/>
                </a:solidFill>
                <a:latin typeface="Lucida Console" panose="020B0609040504020204" pitchFamily="49" charset="0"/>
              </a:rPr>
              <a:t>[</a:t>
            </a:r>
            <a:r>
              <a:rPr lang="en-US" sz="1100" dirty="0" err="1">
                <a:solidFill>
                  <a:srgbClr val="FF0000"/>
                </a:solidFill>
                <a:latin typeface="Lucida Console" panose="020B0609040504020204" pitchFamily="49" charset="0"/>
              </a:rPr>
              <a:t>idx</a:t>
            </a:r>
            <a:r>
              <a:rPr lang="en-US" sz="1100" dirty="0">
                <a:solidFill>
                  <a:srgbClr val="FF0000"/>
                </a:solidFill>
                <a:latin typeface="Lucida Console" panose="020B0609040504020204" pitchFamily="49" charset="0"/>
              </a:rPr>
              <a:t>] = </a:t>
            </a:r>
            <a:r>
              <a:rPr lang="en-US" sz="1100" dirty="0" err="1">
                <a:solidFill>
                  <a:srgbClr val="FF0000"/>
                </a:solidFill>
                <a:latin typeface="Lucida Console" panose="020B0609040504020204" pitchFamily="49" charset="0"/>
              </a:rPr>
              <a:t>best_route</a:t>
            </a:r>
            <a:r>
              <a:rPr lang="en-US" sz="1100" dirty="0">
                <a:solidFill>
                  <a:srgbClr val="FF0000"/>
                </a:solidFill>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    }</a:t>
            </a:r>
          </a:p>
          <a:p>
            <a:pPr>
              <a:lnSpc>
                <a:spcPct val="100000"/>
              </a:lnSpc>
              <a:spcBef>
                <a:spcPts val="0"/>
              </a:spcBef>
              <a:spcAft>
                <a:spcPts val="0"/>
              </a:spcAft>
            </a:pPr>
            <a:r>
              <a:rPr lang="en-US" sz="1100" dirty="0">
                <a:latin typeface="Lucida Console" panose="020B0609040504020204" pitchFamily="49" charset="0"/>
              </a:rPr>
              <a:t>  }</a:t>
            </a:r>
          </a:p>
          <a:p>
            <a:pPr>
              <a:lnSpc>
                <a:spcPct val="100000"/>
              </a:lnSpc>
              <a:spcBef>
                <a:spcPts val="0"/>
              </a:spcBef>
              <a:spcAft>
                <a:spcPts val="0"/>
              </a:spcAft>
            </a:pPr>
            <a:r>
              <a:rPr lang="en-US" sz="1100" dirty="0">
                <a:latin typeface="Lucida Console" panose="020B0609040504020204" pitchFamily="49" charset="0"/>
              </a:rPr>
              <a:t>  #pragma acc update self(</a:t>
            </a:r>
            <a:r>
              <a:rPr lang="en-US" sz="1100" dirty="0" err="1">
                <a:latin typeface="Lucida Console" panose="020B0609040504020204" pitchFamily="49" charset="0"/>
              </a:rPr>
              <a:t>best_thread</a:t>
            </a:r>
            <a:r>
              <a:rPr lang="en-US" sz="1100" dirty="0">
                <a:latin typeface="Lucida Console" panose="020B0609040504020204" pitchFamily="49" charset="0"/>
              </a:rPr>
              <a:t>[:threads])</a:t>
            </a:r>
          </a:p>
          <a:p>
            <a:pPr>
              <a:lnSpc>
                <a:spcPct val="100000"/>
              </a:lnSpc>
              <a:spcBef>
                <a:spcPts val="0"/>
              </a:spcBef>
              <a:spcAft>
                <a:spcPts val="0"/>
              </a:spcAft>
            </a:pPr>
            <a:r>
              <a:rPr lang="en-US" sz="1100" dirty="0">
                <a:latin typeface="Lucida Console" panose="020B0609040504020204" pitchFamily="49" charset="0"/>
              </a:rPr>
              <a:t>  </a:t>
            </a:r>
            <a:r>
              <a:rPr lang="en-US" sz="1100" dirty="0" err="1">
                <a:latin typeface="Lucida Console" panose="020B0609040504020204" pitchFamily="49" charset="0"/>
              </a:rPr>
              <a:t>route_cost</a:t>
            </a:r>
            <a:r>
              <a:rPr lang="en-US" sz="1100" dirty="0">
                <a:latin typeface="Lucida Console" panose="020B0609040504020204" pitchFamily="49" charset="0"/>
              </a:rPr>
              <a:t> </a:t>
            </a:r>
            <a:r>
              <a:rPr lang="en-US" sz="1100" dirty="0" err="1">
                <a:latin typeface="Lucida Console" panose="020B0609040504020204" pitchFamily="49" charset="0"/>
              </a:rPr>
              <a:t>best_route</a:t>
            </a:r>
            <a:r>
              <a:rPr lang="en-US" sz="1100" dirty="0">
                <a:latin typeface="Lucida Console" panose="020B0609040504020204" pitchFamily="49" charset="0"/>
              </a:rPr>
              <a:t>;</a:t>
            </a:r>
          </a:p>
          <a:p>
            <a:pPr>
              <a:lnSpc>
                <a:spcPct val="100000"/>
              </a:lnSpc>
              <a:spcBef>
                <a:spcPts val="0"/>
              </a:spcBef>
              <a:spcAft>
                <a:spcPts val="0"/>
              </a:spcAft>
            </a:pPr>
            <a:r>
              <a:rPr lang="en-US" sz="1100" dirty="0">
                <a:solidFill>
                  <a:srgbClr val="FF0000"/>
                </a:solidFill>
                <a:latin typeface="Lucida Console" panose="020B0609040504020204" pitchFamily="49" charset="0"/>
              </a:rPr>
              <a:t>  for (long </a:t>
            </a:r>
            <a:r>
              <a:rPr lang="en-US" sz="1100" dirty="0" err="1">
                <a:solidFill>
                  <a:srgbClr val="FF0000"/>
                </a:solidFill>
                <a:latin typeface="Lucida Console" panose="020B0609040504020204" pitchFamily="49" charset="0"/>
              </a:rPr>
              <a:t>i</a:t>
            </a:r>
            <a:r>
              <a:rPr lang="en-US" sz="1100" dirty="0">
                <a:solidFill>
                  <a:srgbClr val="FF0000"/>
                </a:solidFill>
                <a:latin typeface="Lucida Console" panose="020B0609040504020204" pitchFamily="49" charset="0"/>
              </a:rPr>
              <a:t> = 0; </a:t>
            </a:r>
            <a:r>
              <a:rPr lang="en-US" sz="1100" dirty="0" err="1">
                <a:solidFill>
                  <a:srgbClr val="FF0000"/>
                </a:solidFill>
                <a:latin typeface="Lucida Console" panose="020B0609040504020204" pitchFamily="49" charset="0"/>
              </a:rPr>
              <a:t>i</a:t>
            </a:r>
            <a:r>
              <a:rPr lang="en-US" sz="1100" dirty="0">
                <a:solidFill>
                  <a:srgbClr val="FF0000"/>
                </a:solidFill>
                <a:latin typeface="Lucida Console" panose="020B0609040504020204" pitchFamily="49" charset="0"/>
              </a:rPr>
              <a:t> &lt; threads; ++</a:t>
            </a:r>
            <a:r>
              <a:rPr lang="en-US" sz="1100" dirty="0" err="1">
                <a:solidFill>
                  <a:srgbClr val="FF0000"/>
                </a:solidFill>
                <a:latin typeface="Lucida Console" panose="020B0609040504020204" pitchFamily="49" charset="0"/>
              </a:rPr>
              <a:t>i</a:t>
            </a:r>
            <a:r>
              <a:rPr lang="en-US" sz="1100" dirty="0">
                <a:solidFill>
                  <a:srgbClr val="FF0000"/>
                </a:solidFill>
                <a:latin typeface="Lucida Console" panose="020B0609040504020204" pitchFamily="49" charset="0"/>
              </a:rPr>
              <a:t>) {</a:t>
            </a:r>
          </a:p>
          <a:p>
            <a:pPr>
              <a:lnSpc>
                <a:spcPct val="100000"/>
              </a:lnSpc>
              <a:spcBef>
                <a:spcPts val="0"/>
              </a:spcBef>
              <a:spcAft>
                <a:spcPts val="0"/>
              </a:spcAft>
            </a:pPr>
            <a:r>
              <a:rPr lang="en-US" sz="1100" dirty="0">
                <a:solidFill>
                  <a:srgbClr val="FF0000"/>
                </a:solidFill>
                <a:latin typeface="Lucida Console" panose="020B0609040504020204" pitchFamily="49" charset="0"/>
              </a:rPr>
              <a:t>    </a:t>
            </a:r>
            <a:r>
              <a:rPr lang="en-US" sz="1100" dirty="0" err="1">
                <a:solidFill>
                  <a:srgbClr val="FF0000"/>
                </a:solidFill>
                <a:latin typeface="Lucida Console" panose="020B0609040504020204" pitchFamily="49" charset="0"/>
              </a:rPr>
              <a:t>best_route</a:t>
            </a:r>
            <a:r>
              <a:rPr lang="en-US" sz="1100" dirty="0">
                <a:solidFill>
                  <a:srgbClr val="FF0000"/>
                </a:solidFill>
                <a:latin typeface="Lucida Console" panose="020B0609040504020204" pitchFamily="49" charset="0"/>
              </a:rPr>
              <a:t> = </a:t>
            </a:r>
            <a:r>
              <a:rPr lang="en-US" sz="1100" dirty="0" err="1">
                <a:solidFill>
                  <a:srgbClr val="FF0000"/>
                </a:solidFill>
                <a:latin typeface="Lucida Console" panose="020B0609040504020204" pitchFamily="49" charset="0"/>
              </a:rPr>
              <a:t>route_cost</a:t>
            </a:r>
            <a:r>
              <a:rPr lang="en-US" sz="1100" dirty="0">
                <a:solidFill>
                  <a:srgbClr val="FF0000"/>
                </a:solidFill>
                <a:latin typeface="Lucida Console" panose="020B0609040504020204" pitchFamily="49" charset="0"/>
              </a:rPr>
              <a:t>::</a:t>
            </a:r>
            <a:r>
              <a:rPr lang="en-US" sz="1100" dirty="0" err="1">
                <a:solidFill>
                  <a:srgbClr val="FF0000"/>
                </a:solidFill>
                <a:latin typeface="Lucida Console" panose="020B0609040504020204" pitchFamily="49" charset="0"/>
              </a:rPr>
              <a:t>minf</a:t>
            </a:r>
            <a:r>
              <a:rPr lang="en-US" sz="1100" dirty="0">
                <a:solidFill>
                  <a:srgbClr val="FF0000"/>
                </a:solidFill>
                <a:latin typeface="Lucida Console" panose="020B0609040504020204" pitchFamily="49" charset="0"/>
              </a:rPr>
              <a:t>(</a:t>
            </a:r>
          </a:p>
          <a:p>
            <a:pPr>
              <a:lnSpc>
                <a:spcPct val="100000"/>
              </a:lnSpc>
              <a:spcBef>
                <a:spcPts val="0"/>
              </a:spcBef>
              <a:spcAft>
                <a:spcPts val="0"/>
              </a:spcAft>
            </a:pPr>
            <a:r>
              <a:rPr lang="en-US" sz="1100" dirty="0">
                <a:solidFill>
                  <a:srgbClr val="FF0000"/>
                </a:solidFill>
                <a:latin typeface="Lucida Console" panose="020B0609040504020204" pitchFamily="49" charset="0"/>
              </a:rPr>
              <a:t>                              </a:t>
            </a:r>
            <a:r>
              <a:rPr lang="en-US" sz="1100" dirty="0" err="1">
                <a:solidFill>
                  <a:srgbClr val="FF0000"/>
                </a:solidFill>
                <a:latin typeface="Lucida Console" panose="020B0609040504020204" pitchFamily="49" charset="0"/>
              </a:rPr>
              <a:t>best_route</a:t>
            </a:r>
            <a:r>
              <a:rPr lang="en-US" sz="1100" dirty="0">
                <a:solidFill>
                  <a:srgbClr val="FF0000"/>
                </a:solidFill>
                <a:latin typeface="Lucida Console" panose="020B0609040504020204" pitchFamily="49" charset="0"/>
              </a:rPr>
              <a:t>, </a:t>
            </a:r>
            <a:r>
              <a:rPr lang="en-US" sz="1100" dirty="0" err="1">
                <a:solidFill>
                  <a:srgbClr val="FF0000"/>
                </a:solidFill>
                <a:latin typeface="Lucida Console" panose="020B0609040504020204" pitchFamily="49" charset="0"/>
              </a:rPr>
              <a:t>best_thread</a:t>
            </a:r>
            <a:r>
              <a:rPr lang="en-US" sz="1100" dirty="0">
                <a:solidFill>
                  <a:srgbClr val="FF0000"/>
                </a:solidFill>
                <a:latin typeface="Lucida Console" panose="020B0609040504020204" pitchFamily="49" charset="0"/>
              </a:rPr>
              <a:t>[</a:t>
            </a:r>
            <a:r>
              <a:rPr lang="en-US" sz="1100" dirty="0" err="1">
                <a:solidFill>
                  <a:srgbClr val="FF0000"/>
                </a:solidFill>
                <a:latin typeface="Lucida Console" panose="020B0609040504020204" pitchFamily="49" charset="0"/>
              </a:rPr>
              <a:t>i</a:t>
            </a:r>
            <a:r>
              <a:rPr lang="en-US" sz="1100" dirty="0">
                <a:solidFill>
                  <a:srgbClr val="FF0000"/>
                </a:solidFill>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  }</a:t>
            </a:r>
          </a:p>
          <a:p>
            <a:pPr>
              <a:lnSpc>
                <a:spcPct val="100000"/>
              </a:lnSpc>
              <a:spcBef>
                <a:spcPts val="0"/>
              </a:spcBef>
              <a:spcAft>
                <a:spcPts val="0"/>
              </a:spcAft>
            </a:pPr>
            <a:r>
              <a:rPr lang="en-US" sz="1100" dirty="0">
                <a:latin typeface="Lucida Console" panose="020B0609040504020204" pitchFamily="49" charset="0"/>
              </a:rPr>
              <a:t>  #pragma acc exit data delete(</a:t>
            </a:r>
            <a:r>
              <a:rPr lang="en-US" sz="1100" dirty="0" err="1">
                <a:latin typeface="Lucida Console" panose="020B0609040504020204" pitchFamily="49" charset="0"/>
              </a:rPr>
              <a:t>best_thread,distances</a:t>
            </a:r>
            <a:r>
              <a:rPr lang="en-US" sz="1100" dirty="0">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  delete[] </a:t>
            </a:r>
            <a:r>
              <a:rPr lang="en-US" sz="1100" dirty="0" err="1">
                <a:latin typeface="Lucida Console" panose="020B0609040504020204" pitchFamily="49" charset="0"/>
              </a:rPr>
              <a:t>best_thread</a:t>
            </a:r>
            <a:r>
              <a:rPr lang="en-US" sz="1100" dirty="0">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  return </a:t>
            </a:r>
            <a:r>
              <a:rPr lang="en-US" sz="1100" dirty="0" err="1">
                <a:latin typeface="Lucida Console" panose="020B0609040504020204" pitchFamily="49" charset="0"/>
              </a:rPr>
              <a:t>best_route</a:t>
            </a:r>
            <a:r>
              <a:rPr lang="en-US" sz="1100" dirty="0">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a:t>
            </a:r>
          </a:p>
        </p:txBody>
      </p:sp>
      <p:sp>
        <p:nvSpPr>
          <p:cNvPr id="4" name="Text Placeholder 3">
            <a:extLst>
              <a:ext uri="{FF2B5EF4-FFF2-40B4-BE49-F238E27FC236}">
                <a16:creationId xmlns:a16="http://schemas.microsoft.com/office/drawing/2014/main" id="{075E6E56-5620-4570-9EA0-257C747EFC44}"/>
              </a:ext>
            </a:extLst>
          </p:cNvPr>
          <p:cNvSpPr>
            <a:spLocks noGrp="1"/>
          </p:cNvSpPr>
          <p:nvPr>
            <p:ph type="body" sz="quarter" idx="10"/>
          </p:nvPr>
        </p:nvSpPr>
        <p:spPr/>
        <p:txBody>
          <a:bodyPr/>
          <a:lstStyle/>
          <a:p>
            <a:r>
              <a:rPr lang="en-US" dirty="0" err="1"/>
              <a:t>OpenACC</a:t>
            </a:r>
            <a:endParaRPr lang="en-US" dirty="0"/>
          </a:p>
        </p:txBody>
      </p:sp>
      <p:cxnSp>
        <p:nvCxnSpPr>
          <p:cNvPr id="6" name="Straight Connector 5">
            <a:extLst>
              <a:ext uri="{FF2B5EF4-FFF2-40B4-BE49-F238E27FC236}">
                <a16:creationId xmlns:a16="http://schemas.microsoft.com/office/drawing/2014/main" id="{2DCA47E7-7B75-4DE1-8F07-B5A2FB17A75D}"/>
              </a:ext>
            </a:extLst>
          </p:cNvPr>
          <p:cNvCxnSpPr>
            <a:stCxn id="3" idx="0"/>
            <a:endCxn id="3" idx="2"/>
          </p:cNvCxnSpPr>
          <p:nvPr/>
        </p:nvCxnSpPr>
        <p:spPr>
          <a:xfrm>
            <a:off x="5491086" y="2103036"/>
            <a:ext cx="0" cy="3613823"/>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4025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D40A1-B75D-4508-960F-93C67B3FA7EE}"/>
              </a:ext>
            </a:extLst>
          </p:cNvPr>
          <p:cNvSpPr>
            <a:spLocks noGrp="1"/>
          </p:cNvSpPr>
          <p:nvPr>
            <p:ph type="title"/>
          </p:nvPr>
        </p:nvSpPr>
        <p:spPr/>
        <p:txBody>
          <a:bodyPr/>
          <a:lstStyle/>
          <a:p>
            <a:r>
              <a:rPr lang="en-US" dirty="0"/>
              <a:t>Traveling Salesman Performance</a:t>
            </a:r>
          </a:p>
        </p:txBody>
      </p:sp>
      <p:graphicFrame>
        <p:nvGraphicFramePr>
          <p:cNvPr id="7" name="Content Placeholder 6">
            <a:extLst>
              <a:ext uri="{FF2B5EF4-FFF2-40B4-BE49-F238E27FC236}">
                <a16:creationId xmlns:a16="http://schemas.microsoft.com/office/drawing/2014/main" id="{B87A4D00-94AF-478F-9A9C-580308EDD35E}"/>
              </a:ext>
            </a:extLst>
          </p:cNvPr>
          <p:cNvGraphicFramePr>
            <a:graphicFrameLocks noGrp="1"/>
          </p:cNvGraphicFramePr>
          <p:nvPr>
            <p:ph idx="1"/>
            <p:extLst>
              <p:ext uri="{D42A27DB-BD31-4B8C-83A1-F6EECF244321}">
                <p14:modId xmlns:p14="http://schemas.microsoft.com/office/powerpoint/2010/main" val="569188413"/>
              </p:ext>
            </p:extLst>
          </p:nvPr>
        </p:nvGraphicFramePr>
        <p:xfrm>
          <a:off x="517525" y="1328358"/>
          <a:ext cx="9947275" cy="449300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39178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D40A1-B75D-4508-960F-93C67B3FA7EE}"/>
              </a:ext>
            </a:extLst>
          </p:cNvPr>
          <p:cNvSpPr>
            <a:spLocks noGrp="1"/>
          </p:cNvSpPr>
          <p:nvPr>
            <p:ph type="title"/>
          </p:nvPr>
        </p:nvSpPr>
        <p:spPr/>
        <p:txBody>
          <a:bodyPr/>
          <a:lstStyle/>
          <a:p>
            <a:r>
              <a:rPr lang="en-US" dirty="0"/>
              <a:t>Traveling Salesman Performance</a:t>
            </a:r>
          </a:p>
        </p:txBody>
      </p:sp>
      <p:graphicFrame>
        <p:nvGraphicFramePr>
          <p:cNvPr id="7" name="Content Placeholder 6">
            <a:extLst>
              <a:ext uri="{FF2B5EF4-FFF2-40B4-BE49-F238E27FC236}">
                <a16:creationId xmlns:a16="http://schemas.microsoft.com/office/drawing/2014/main" id="{B87A4D00-94AF-478F-9A9C-580308EDD35E}"/>
              </a:ext>
            </a:extLst>
          </p:cNvPr>
          <p:cNvGraphicFramePr>
            <a:graphicFrameLocks noGrp="1"/>
          </p:cNvGraphicFramePr>
          <p:nvPr>
            <p:ph idx="1"/>
            <p:extLst>
              <p:ext uri="{D42A27DB-BD31-4B8C-83A1-F6EECF244321}">
                <p14:modId xmlns:p14="http://schemas.microsoft.com/office/powerpoint/2010/main" val="198326916"/>
              </p:ext>
            </p:extLst>
          </p:nvPr>
        </p:nvGraphicFramePr>
        <p:xfrm>
          <a:off x="517525" y="1328358"/>
          <a:ext cx="9947275" cy="449300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1773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B284-7D6E-4D32-9F27-04387616781D}"/>
              </a:ext>
            </a:extLst>
          </p:cNvPr>
          <p:cNvSpPr>
            <a:spLocks noGrp="1"/>
          </p:cNvSpPr>
          <p:nvPr>
            <p:ph type="title"/>
          </p:nvPr>
        </p:nvSpPr>
        <p:spPr/>
        <p:txBody>
          <a:bodyPr/>
          <a:lstStyle/>
          <a:p>
            <a:r>
              <a:rPr lang="en-US" dirty="0"/>
              <a:t>Traveling Salesman</a:t>
            </a:r>
          </a:p>
        </p:txBody>
      </p:sp>
      <p:sp>
        <p:nvSpPr>
          <p:cNvPr id="3" name="Content Placeholder 2">
            <a:extLst>
              <a:ext uri="{FF2B5EF4-FFF2-40B4-BE49-F238E27FC236}">
                <a16:creationId xmlns:a16="http://schemas.microsoft.com/office/drawing/2014/main" id="{19C8BDF9-5D42-4796-8F36-ED07A3FCE82D}"/>
              </a:ext>
            </a:extLst>
          </p:cNvPr>
          <p:cNvSpPr>
            <a:spLocks noGrp="1"/>
          </p:cNvSpPr>
          <p:nvPr>
            <p:ph idx="1"/>
          </p:nvPr>
        </p:nvSpPr>
        <p:spPr>
          <a:xfrm>
            <a:off x="516750" y="1680117"/>
            <a:ext cx="9948672" cy="4141843"/>
          </a:xfrm>
        </p:spPr>
        <p:txBody>
          <a:bodyPr/>
          <a:lstStyle/>
          <a:p>
            <a:pPr>
              <a:lnSpc>
                <a:spcPct val="100000"/>
              </a:lnSpc>
              <a:spcBef>
                <a:spcPts val="0"/>
              </a:spcBef>
              <a:spcAft>
                <a:spcPts val="0"/>
              </a:spcAft>
            </a:pPr>
            <a:r>
              <a:rPr lang="en-US" sz="1050" dirty="0" err="1">
                <a:latin typeface="Lucida Console" panose="020B0609040504020204" pitchFamily="49" charset="0"/>
              </a:rPr>
              <a:t>route_cost</a:t>
            </a:r>
            <a:r>
              <a:rPr lang="en-US" sz="1050" dirty="0">
                <a:latin typeface="Lucida Console" panose="020B0609040504020204" pitchFamily="49" charset="0"/>
              </a:rPr>
              <a:t> </a:t>
            </a:r>
            <a:r>
              <a:rPr lang="en-US" sz="1050" dirty="0" err="1">
                <a:latin typeface="Lucida Console" panose="020B0609040504020204" pitchFamily="49" charset="0"/>
              </a:rPr>
              <a:t>find_best_route</a:t>
            </a:r>
            <a:r>
              <a:rPr lang="en-US" sz="1050" dirty="0">
                <a:latin typeface="Lucida Console" panose="020B0609040504020204" pitchFamily="49" charset="0"/>
              </a:rPr>
              <a:t>(int const* distances, int N) {</a:t>
            </a:r>
          </a:p>
          <a:p>
            <a:pPr>
              <a:lnSpc>
                <a:spcPct val="100000"/>
              </a:lnSpc>
              <a:spcBef>
                <a:spcPts val="0"/>
              </a:spcBef>
              <a:spcAft>
                <a:spcPts val="0"/>
              </a:spcAft>
            </a:pPr>
            <a:r>
              <a:rPr lang="en-US" sz="1050" dirty="0">
                <a:latin typeface="Lucida Console" panose="020B0609040504020204" pitchFamily="49" charset="0"/>
              </a:rPr>
              <a:t>  int* </a:t>
            </a:r>
            <a:r>
              <a:rPr lang="en-US" sz="1050" dirty="0" err="1">
                <a:latin typeface="Lucida Console" panose="020B0609040504020204" pitchFamily="49" charset="0"/>
              </a:rPr>
              <a:t>dev_distances</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cudaMalloc</a:t>
            </a:r>
            <a:r>
              <a:rPr lang="en-US" sz="1050" dirty="0">
                <a:latin typeface="Lucida Console" panose="020B0609040504020204" pitchFamily="49" charset="0"/>
              </a:rPr>
              <a:t>(&amp;</a:t>
            </a:r>
            <a:r>
              <a:rPr lang="en-US" sz="1050" dirty="0" err="1">
                <a:latin typeface="Lucida Console" panose="020B0609040504020204" pitchFamily="49" charset="0"/>
              </a:rPr>
              <a:t>dev_distances</a:t>
            </a:r>
            <a:r>
              <a:rPr lang="en-US" sz="1050" dirty="0">
                <a:latin typeface="Lucida Console" panose="020B0609040504020204" pitchFamily="49" charset="0"/>
              </a:rPr>
              <a:t>, N * N * </a:t>
            </a:r>
            <a:r>
              <a:rPr lang="en-US" sz="1050" dirty="0" err="1">
                <a:latin typeface="Lucida Console" panose="020B0609040504020204" pitchFamily="49" charset="0"/>
              </a:rPr>
              <a:t>sizeof</a:t>
            </a:r>
            <a:r>
              <a:rPr lang="en-US" sz="1050" dirty="0">
                <a:latin typeface="Lucida Console" panose="020B0609040504020204" pitchFamily="49" charset="0"/>
              </a:rPr>
              <a:t>(int));</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cudaMemcpy</a:t>
            </a:r>
            <a:r>
              <a:rPr lang="en-US" sz="1050" dirty="0">
                <a:latin typeface="Lucida Console" panose="020B0609040504020204" pitchFamily="49" charset="0"/>
              </a:rPr>
              <a:t>(</a:t>
            </a:r>
            <a:r>
              <a:rPr lang="en-US" sz="1050" dirty="0" err="1">
                <a:latin typeface="Lucida Console" panose="020B0609040504020204" pitchFamily="49" charset="0"/>
              </a:rPr>
              <a:t>dev_distances</a:t>
            </a:r>
            <a:r>
              <a:rPr lang="en-US" sz="1050" dirty="0">
                <a:latin typeface="Lucida Console" panose="020B0609040504020204" pitchFamily="49" charset="0"/>
              </a:rPr>
              <a:t>, distances, N * N * </a:t>
            </a:r>
            <a:r>
              <a:rPr lang="en-US" sz="1050" dirty="0" err="1">
                <a:latin typeface="Lucida Console" panose="020B0609040504020204" pitchFamily="49" charset="0"/>
              </a:rPr>
              <a:t>sizeof</a:t>
            </a:r>
            <a:r>
              <a:rPr lang="en-US" sz="1050" dirty="0">
                <a:latin typeface="Lucida Console" panose="020B0609040504020204" pitchFamily="49" charset="0"/>
              </a:rPr>
              <a:t>(float),</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cudaMemcpyHostToDevice</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long </a:t>
            </a:r>
            <a:r>
              <a:rPr lang="en-US" sz="1050" dirty="0" err="1">
                <a:latin typeface="Lucida Console" panose="020B0609040504020204" pitchFamily="49" charset="0"/>
              </a:rPr>
              <a:t>num_routes</a:t>
            </a:r>
            <a:r>
              <a:rPr lang="en-US" sz="1050" dirty="0">
                <a:latin typeface="Lucida Console" panose="020B0609040504020204" pitchFamily="49" charset="0"/>
              </a:rPr>
              <a:t> = factorial(N);</a:t>
            </a:r>
          </a:p>
          <a:p>
            <a:pPr>
              <a:lnSpc>
                <a:spcPct val="100000"/>
              </a:lnSpc>
              <a:spcBef>
                <a:spcPts val="0"/>
              </a:spcBef>
              <a:spcAft>
                <a:spcPts val="0"/>
              </a:spcAft>
            </a:pPr>
            <a:r>
              <a:rPr lang="en-US" sz="1050" dirty="0">
                <a:latin typeface="Lucida Console" panose="020B0609040504020204" pitchFamily="49" charset="0"/>
              </a:rPr>
              <a:t>  int threads = 1024;</a:t>
            </a:r>
          </a:p>
          <a:p>
            <a:pPr>
              <a:lnSpc>
                <a:spcPct val="100000"/>
              </a:lnSpc>
              <a:spcBef>
                <a:spcPts val="0"/>
              </a:spcBef>
              <a:spcAft>
                <a:spcPts val="0"/>
              </a:spcAft>
            </a:pPr>
            <a:r>
              <a:rPr lang="en-US" sz="1050" dirty="0">
                <a:latin typeface="Lucida Console" panose="020B0609040504020204" pitchFamily="49" charset="0"/>
              </a:rPr>
              <a:t>  int blocks = std::min((</a:t>
            </a:r>
            <a:r>
              <a:rPr lang="en-US" sz="1050" dirty="0" err="1">
                <a:latin typeface="Lucida Console" panose="020B0609040504020204" pitchFamily="49" charset="0"/>
              </a:rPr>
              <a:t>num_routes</a:t>
            </a:r>
            <a:r>
              <a:rPr lang="en-US" sz="1050" dirty="0">
                <a:latin typeface="Lucida Console" panose="020B0609040504020204" pitchFamily="49" charset="0"/>
              </a:rPr>
              <a:t> + threads - 1) / threads, 1024L);</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route_cost</a:t>
            </a:r>
            <a:r>
              <a:rPr lang="en-US" sz="1050" dirty="0">
                <a:latin typeface="Lucida Console" panose="020B0609040504020204" pitchFamily="49" charset="0"/>
              </a:rPr>
              <a:t>* </a:t>
            </a:r>
            <a:r>
              <a:rPr lang="en-US" sz="1050" dirty="0" err="1">
                <a:latin typeface="Lucida Console" panose="020B0609040504020204" pitchFamily="49" charset="0"/>
              </a:rPr>
              <a:t>block_best</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cudaMalloc</a:t>
            </a:r>
            <a:r>
              <a:rPr lang="en-US" sz="1050" dirty="0">
                <a:latin typeface="Lucida Console" panose="020B0609040504020204" pitchFamily="49" charset="0"/>
              </a:rPr>
              <a:t>(&amp;</a:t>
            </a:r>
            <a:r>
              <a:rPr lang="en-US" sz="1050" dirty="0" err="1">
                <a:latin typeface="Lucida Console" panose="020B0609040504020204" pitchFamily="49" charset="0"/>
              </a:rPr>
              <a:t>block_best</a:t>
            </a:r>
            <a:r>
              <a:rPr lang="en-US" sz="1050" dirty="0">
                <a:latin typeface="Lucida Console" panose="020B0609040504020204" pitchFamily="49" charset="0"/>
              </a:rPr>
              <a:t>, blocks * </a:t>
            </a:r>
            <a:r>
              <a:rPr lang="en-US" sz="1050" dirty="0" err="1">
                <a:latin typeface="Lucida Console" panose="020B0609040504020204" pitchFamily="49" charset="0"/>
              </a:rPr>
              <a:t>sizeof</a:t>
            </a:r>
            <a:r>
              <a:rPr lang="en-US" sz="1050" dirty="0">
                <a:latin typeface="Lucida Console" panose="020B0609040504020204" pitchFamily="49" charset="0"/>
              </a:rPr>
              <a:t>(</a:t>
            </a:r>
            <a:r>
              <a:rPr lang="en-US" sz="1050" dirty="0" err="1">
                <a:latin typeface="Lucida Console" panose="020B0609040504020204" pitchFamily="49" charset="0"/>
              </a:rPr>
              <a:t>route_cost</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find_best_kernel</a:t>
            </a:r>
            <a:r>
              <a:rPr lang="en-US" sz="1050" dirty="0">
                <a:latin typeface="Lucida Console" panose="020B0609040504020204" pitchFamily="49" charset="0"/>
              </a:rPr>
              <a:t>&lt;&lt;&lt;blocks, threads&gt;&gt;&gt;(</a:t>
            </a:r>
            <a:r>
              <a:rPr lang="en-US" sz="1050" dirty="0" err="1">
                <a:latin typeface="Lucida Console" panose="020B0609040504020204" pitchFamily="49" charset="0"/>
              </a:rPr>
              <a:t>dev_distances</a:t>
            </a:r>
            <a:r>
              <a:rPr lang="en-US" sz="1050" dirty="0">
                <a:latin typeface="Lucida Console" panose="020B0609040504020204" pitchFamily="49" charset="0"/>
              </a:rPr>
              <a:t>, N, </a:t>
            </a:r>
            <a:r>
              <a:rPr lang="en-US" sz="1050" dirty="0" err="1">
                <a:latin typeface="Lucida Console" panose="020B0609040504020204" pitchFamily="49" charset="0"/>
              </a:rPr>
              <a:t>num_routes</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block_best</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cudaDeviceSynchronize</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route_cost</a:t>
            </a:r>
            <a:r>
              <a:rPr lang="en-US" sz="1050" dirty="0">
                <a:latin typeface="Lucida Console" panose="020B0609040504020204" pitchFamily="49" charset="0"/>
              </a:rPr>
              <a:t>* </a:t>
            </a:r>
            <a:r>
              <a:rPr lang="en-US" sz="1050" dirty="0" err="1">
                <a:latin typeface="Lucida Console" panose="020B0609040504020204" pitchFamily="49" charset="0"/>
              </a:rPr>
              <a:t>host_block_best</a:t>
            </a:r>
            <a:r>
              <a:rPr lang="en-US" sz="1050" dirty="0">
                <a:latin typeface="Lucida Console" panose="020B0609040504020204" pitchFamily="49" charset="0"/>
              </a:rPr>
              <a:t> = new </a:t>
            </a:r>
            <a:r>
              <a:rPr lang="en-US" sz="1050" dirty="0" err="1">
                <a:latin typeface="Lucida Console" panose="020B0609040504020204" pitchFamily="49" charset="0"/>
              </a:rPr>
              <a:t>route_cost</a:t>
            </a:r>
            <a:r>
              <a:rPr lang="en-US" sz="1050" dirty="0">
                <a:latin typeface="Lucida Console" panose="020B0609040504020204" pitchFamily="49" charset="0"/>
              </a:rPr>
              <a:t>[blocks];</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cudaMemcpy</a:t>
            </a:r>
            <a:r>
              <a:rPr lang="en-US" sz="1050" dirty="0">
                <a:latin typeface="Lucida Console" panose="020B0609040504020204" pitchFamily="49" charset="0"/>
              </a:rPr>
              <a:t>(</a:t>
            </a:r>
            <a:r>
              <a:rPr lang="en-US" sz="1050" dirty="0" err="1">
                <a:latin typeface="Lucida Console" panose="020B0609040504020204" pitchFamily="49" charset="0"/>
              </a:rPr>
              <a:t>host_block_best</a:t>
            </a:r>
            <a:r>
              <a:rPr lang="en-US" sz="1050" dirty="0">
                <a:latin typeface="Lucida Console" panose="020B0609040504020204" pitchFamily="49" charset="0"/>
              </a:rPr>
              <a:t>, </a:t>
            </a:r>
            <a:r>
              <a:rPr lang="en-US" sz="1050" dirty="0" err="1">
                <a:latin typeface="Lucida Console" panose="020B0609040504020204" pitchFamily="49" charset="0"/>
              </a:rPr>
              <a:t>block_best</a:t>
            </a:r>
            <a:r>
              <a:rPr lang="en-US" sz="1050" dirty="0">
                <a:latin typeface="Lucida Console" panose="020B0609040504020204" pitchFamily="49" charset="0"/>
              </a:rPr>
              <a:t>, blocks * </a:t>
            </a:r>
            <a:r>
              <a:rPr lang="en-US" sz="1050" dirty="0" err="1">
                <a:latin typeface="Lucida Console" panose="020B0609040504020204" pitchFamily="49" charset="0"/>
              </a:rPr>
              <a:t>sizeof</a:t>
            </a:r>
            <a:r>
              <a:rPr lang="en-US" sz="1050" dirty="0">
                <a:latin typeface="Lucida Console" panose="020B0609040504020204" pitchFamily="49" charset="0"/>
              </a:rPr>
              <a:t>(</a:t>
            </a:r>
            <a:r>
              <a:rPr lang="en-US" sz="1050" dirty="0" err="1">
                <a:latin typeface="Lucida Console" panose="020B0609040504020204" pitchFamily="49" charset="0"/>
              </a:rPr>
              <a:t>route_cost</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cudaMemcpyDeviceToHost</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route_cost</a:t>
            </a:r>
            <a:r>
              <a:rPr lang="en-US" sz="1050" dirty="0">
                <a:latin typeface="Lucida Console" panose="020B0609040504020204" pitchFamily="49" charset="0"/>
              </a:rPr>
              <a:t> </a:t>
            </a:r>
            <a:r>
              <a:rPr lang="en-US" sz="1050" dirty="0" err="1">
                <a:latin typeface="Lucida Console" panose="020B0609040504020204" pitchFamily="49" charset="0"/>
              </a:rPr>
              <a:t>best_route</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for (int </a:t>
            </a:r>
            <a:r>
              <a:rPr lang="en-US" sz="1050" dirty="0" err="1">
                <a:latin typeface="Lucida Console" panose="020B0609040504020204" pitchFamily="49" charset="0"/>
              </a:rPr>
              <a:t>i</a:t>
            </a:r>
            <a:r>
              <a:rPr lang="en-US" sz="1050" dirty="0">
                <a:latin typeface="Lucida Console" panose="020B0609040504020204" pitchFamily="49" charset="0"/>
              </a:rPr>
              <a:t> = 0; </a:t>
            </a:r>
            <a:r>
              <a:rPr lang="en-US" sz="1050" dirty="0" err="1">
                <a:latin typeface="Lucida Console" panose="020B0609040504020204" pitchFamily="49" charset="0"/>
              </a:rPr>
              <a:t>i</a:t>
            </a:r>
            <a:r>
              <a:rPr lang="en-US" sz="1050" dirty="0">
                <a:latin typeface="Lucida Console" panose="020B0609040504020204" pitchFamily="49" charset="0"/>
              </a:rPr>
              <a:t> &lt; blocks; ++</a:t>
            </a:r>
            <a:r>
              <a:rPr lang="en-US" sz="1050" dirty="0" err="1">
                <a:latin typeface="Lucida Console" panose="020B0609040504020204" pitchFamily="49" charset="0"/>
              </a:rPr>
              <a:t>i</a:t>
            </a:r>
            <a:r>
              <a:rPr lang="en-US" sz="1050" dirty="0">
                <a:latin typeface="Lucida Console" panose="020B0609040504020204" pitchFamily="49" charset="0"/>
              </a:rPr>
              <a:t>) {</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best_route</a:t>
            </a:r>
            <a:r>
              <a:rPr lang="en-US" sz="1050" dirty="0">
                <a:latin typeface="Lucida Console" panose="020B0609040504020204" pitchFamily="49" charset="0"/>
              </a:rPr>
              <a:t> = </a:t>
            </a:r>
            <a:r>
              <a:rPr lang="en-US" sz="1050" dirty="0" err="1">
                <a:latin typeface="Lucida Console" panose="020B0609040504020204" pitchFamily="49" charset="0"/>
              </a:rPr>
              <a:t>route_cost</a:t>
            </a:r>
            <a:r>
              <a:rPr lang="en-US" sz="1050" dirty="0">
                <a:latin typeface="Lucida Console" panose="020B0609040504020204" pitchFamily="49" charset="0"/>
              </a:rPr>
              <a:t>::</a:t>
            </a:r>
            <a:r>
              <a:rPr lang="en-US" sz="1050" dirty="0" err="1">
                <a:latin typeface="Lucida Console" panose="020B0609040504020204" pitchFamily="49" charset="0"/>
              </a:rPr>
              <a:t>minf</a:t>
            </a:r>
            <a:r>
              <a:rPr lang="en-US" sz="1050" dirty="0">
                <a:latin typeface="Lucida Console" panose="020B0609040504020204" pitchFamily="49" charset="0"/>
              </a:rPr>
              <a:t>(</a:t>
            </a:r>
            <a:r>
              <a:rPr lang="en-US" sz="1050" dirty="0" err="1">
                <a:latin typeface="Lucida Console" panose="020B0609040504020204" pitchFamily="49" charset="0"/>
              </a:rPr>
              <a:t>best_route</a:t>
            </a:r>
            <a:r>
              <a:rPr lang="en-US" sz="1050" dirty="0">
                <a:latin typeface="Lucida Console" panose="020B0609040504020204" pitchFamily="49" charset="0"/>
              </a:rPr>
              <a:t>, </a:t>
            </a:r>
            <a:r>
              <a:rPr lang="en-US" sz="1050" dirty="0" err="1">
                <a:latin typeface="Lucida Console" panose="020B0609040504020204" pitchFamily="49" charset="0"/>
              </a:rPr>
              <a:t>host_block_best</a:t>
            </a:r>
            <a:r>
              <a:rPr lang="en-US" sz="1050" dirty="0">
                <a:latin typeface="Lucida Console" panose="020B0609040504020204" pitchFamily="49" charset="0"/>
              </a:rPr>
              <a:t>[</a:t>
            </a:r>
            <a:r>
              <a:rPr lang="en-US" sz="1050" dirty="0" err="1">
                <a:latin typeface="Lucida Console" panose="020B0609040504020204" pitchFamily="49" charset="0"/>
              </a:rPr>
              <a:t>i</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cudaFree</a:t>
            </a:r>
            <a:r>
              <a:rPr lang="en-US" sz="1050" dirty="0">
                <a:latin typeface="Lucida Console" panose="020B0609040504020204" pitchFamily="49" charset="0"/>
              </a:rPr>
              <a:t>(</a:t>
            </a:r>
            <a:r>
              <a:rPr lang="en-US" sz="1050" dirty="0" err="1">
                <a:latin typeface="Lucida Console" panose="020B0609040504020204" pitchFamily="49" charset="0"/>
              </a:rPr>
              <a:t>block_best</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cudaFree</a:t>
            </a:r>
            <a:r>
              <a:rPr lang="en-US" sz="1050" dirty="0">
                <a:latin typeface="Lucida Console" panose="020B0609040504020204" pitchFamily="49" charset="0"/>
              </a:rPr>
              <a:t>(</a:t>
            </a:r>
            <a:r>
              <a:rPr lang="en-US" sz="1050" dirty="0" err="1">
                <a:latin typeface="Lucida Console" panose="020B0609040504020204" pitchFamily="49" charset="0"/>
              </a:rPr>
              <a:t>dev_distances</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delete[] </a:t>
            </a:r>
            <a:r>
              <a:rPr lang="en-US" sz="1050" dirty="0" err="1">
                <a:latin typeface="Lucida Console" panose="020B0609040504020204" pitchFamily="49" charset="0"/>
              </a:rPr>
              <a:t>host_block_best</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return </a:t>
            </a:r>
            <a:r>
              <a:rPr lang="en-US" sz="1050" dirty="0" err="1">
                <a:latin typeface="Lucida Console" panose="020B0609040504020204" pitchFamily="49" charset="0"/>
              </a:rPr>
              <a:t>best_route</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a:t>
            </a:r>
          </a:p>
        </p:txBody>
      </p:sp>
      <p:sp>
        <p:nvSpPr>
          <p:cNvPr id="4" name="Text Placeholder 3">
            <a:extLst>
              <a:ext uri="{FF2B5EF4-FFF2-40B4-BE49-F238E27FC236}">
                <a16:creationId xmlns:a16="http://schemas.microsoft.com/office/drawing/2014/main" id="{075E6E56-5620-4570-9EA0-257C747EFC44}"/>
              </a:ext>
            </a:extLst>
          </p:cNvPr>
          <p:cNvSpPr>
            <a:spLocks noGrp="1"/>
          </p:cNvSpPr>
          <p:nvPr>
            <p:ph type="body" sz="quarter" idx="10"/>
          </p:nvPr>
        </p:nvSpPr>
        <p:spPr/>
        <p:txBody>
          <a:bodyPr/>
          <a:lstStyle/>
          <a:p>
            <a:r>
              <a:rPr lang="en-US" dirty="0"/>
              <a:t>CUDA</a:t>
            </a:r>
          </a:p>
        </p:txBody>
      </p:sp>
    </p:spTree>
    <p:extLst>
      <p:ext uri="{BB962C8B-B14F-4D97-AF65-F5344CB8AC3E}">
        <p14:creationId xmlns:p14="http://schemas.microsoft.com/office/powerpoint/2010/main" val="139691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B284-7D6E-4D32-9F27-04387616781D}"/>
              </a:ext>
            </a:extLst>
          </p:cNvPr>
          <p:cNvSpPr>
            <a:spLocks noGrp="1"/>
          </p:cNvSpPr>
          <p:nvPr>
            <p:ph type="title"/>
          </p:nvPr>
        </p:nvSpPr>
        <p:spPr/>
        <p:txBody>
          <a:bodyPr/>
          <a:lstStyle/>
          <a:p>
            <a:r>
              <a:rPr lang="en-US" dirty="0"/>
              <a:t>Traveling Salesman</a:t>
            </a:r>
          </a:p>
        </p:txBody>
      </p:sp>
      <p:sp>
        <p:nvSpPr>
          <p:cNvPr id="3" name="Content Placeholder 2">
            <a:extLst>
              <a:ext uri="{FF2B5EF4-FFF2-40B4-BE49-F238E27FC236}">
                <a16:creationId xmlns:a16="http://schemas.microsoft.com/office/drawing/2014/main" id="{19C8BDF9-5D42-4796-8F36-ED07A3FCE82D}"/>
              </a:ext>
            </a:extLst>
          </p:cNvPr>
          <p:cNvSpPr>
            <a:spLocks noGrp="1"/>
          </p:cNvSpPr>
          <p:nvPr>
            <p:ph idx="1"/>
          </p:nvPr>
        </p:nvSpPr>
        <p:spPr>
          <a:xfrm>
            <a:off x="516750" y="2103036"/>
            <a:ext cx="9948672" cy="3487442"/>
          </a:xfrm>
        </p:spPr>
        <p:txBody>
          <a:bodyPr numCol="2"/>
          <a:lstStyle/>
          <a:p>
            <a:pPr>
              <a:lnSpc>
                <a:spcPct val="100000"/>
              </a:lnSpc>
              <a:spcBef>
                <a:spcPts val="0"/>
              </a:spcBef>
              <a:spcAft>
                <a:spcPts val="0"/>
              </a:spcAft>
            </a:pPr>
            <a:r>
              <a:rPr lang="en-US" sz="1050" dirty="0">
                <a:latin typeface="Lucida Console" panose="020B0609040504020204" pitchFamily="49" charset="0"/>
              </a:rPr>
              <a:t>__global__ void </a:t>
            </a:r>
            <a:r>
              <a:rPr lang="en-US" sz="1050" dirty="0" err="1">
                <a:latin typeface="Lucida Console" panose="020B0609040504020204" pitchFamily="49" charset="0"/>
              </a:rPr>
              <a:t>find_best_kernel</a:t>
            </a:r>
            <a:r>
              <a:rPr lang="en-US" sz="1050" dirty="0">
                <a:latin typeface="Lucida Console" panose="020B0609040504020204" pitchFamily="49" charset="0"/>
              </a:rPr>
              <a:t>(int* distances, int N,</a:t>
            </a:r>
          </a:p>
          <a:p>
            <a:pPr>
              <a:lnSpc>
                <a:spcPct val="100000"/>
              </a:lnSpc>
              <a:spcBef>
                <a:spcPts val="0"/>
              </a:spcBef>
              <a:spcAft>
                <a:spcPts val="0"/>
              </a:spcAft>
            </a:pPr>
            <a:r>
              <a:rPr lang="en-US" sz="1050" dirty="0">
                <a:latin typeface="Lucida Console" panose="020B0609040504020204" pitchFamily="49" charset="0"/>
              </a:rPr>
              <a:t>                 long </a:t>
            </a:r>
            <a:r>
              <a:rPr lang="en-US" sz="1050" dirty="0" err="1">
                <a:latin typeface="Lucida Console" panose="020B0609040504020204" pitchFamily="49" charset="0"/>
              </a:rPr>
              <a:t>num_routes</a:t>
            </a:r>
            <a:r>
              <a:rPr lang="en-US" sz="1050" dirty="0">
                <a:latin typeface="Lucida Console" panose="020B0609040504020204" pitchFamily="49" charset="0"/>
              </a:rPr>
              <a:t>, </a:t>
            </a:r>
            <a:r>
              <a:rPr lang="en-US" sz="1050" dirty="0" err="1">
                <a:latin typeface="Lucida Console" panose="020B0609040504020204" pitchFamily="49" charset="0"/>
              </a:rPr>
              <a:t>route_cost</a:t>
            </a:r>
            <a:r>
              <a:rPr lang="en-US" sz="1050" dirty="0">
                <a:latin typeface="Lucida Console" panose="020B0609040504020204" pitchFamily="49" charset="0"/>
              </a:rPr>
              <a:t>* </a:t>
            </a:r>
            <a:r>
              <a:rPr lang="en-US" sz="1050" dirty="0" err="1">
                <a:latin typeface="Lucida Console" panose="020B0609040504020204" pitchFamily="49" charset="0"/>
              </a:rPr>
              <a:t>block_best</a:t>
            </a:r>
            <a:r>
              <a:rPr lang="en-US" sz="1050" dirty="0">
                <a:latin typeface="Lucida Console" panose="020B0609040504020204" pitchFamily="49" charset="0"/>
              </a:rPr>
              <a:t>) {</a:t>
            </a:r>
          </a:p>
          <a:p>
            <a:pPr>
              <a:lnSpc>
                <a:spcPct val="100000"/>
              </a:lnSpc>
              <a:spcBef>
                <a:spcPts val="0"/>
              </a:spcBef>
              <a:spcAft>
                <a:spcPts val="0"/>
              </a:spcAft>
            </a:pPr>
            <a:r>
              <a:rPr lang="en-US" sz="1050" dirty="0">
                <a:latin typeface="Lucida Console" panose="020B0609040504020204" pitchFamily="49" charset="0"/>
              </a:rPr>
              <a:t>  static __shared__ long </a:t>
            </a:r>
            <a:r>
              <a:rPr lang="en-US" sz="1050" dirty="0" err="1">
                <a:latin typeface="Lucida Console" panose="020B0609040504020204" pitchFamily="49" charset="0"/>
              </a:rPr>
              <a:t>warp_best_id</a:t>
            </a:r>
            <a:r>
              <a:rPr lang="en-US" sz="1050" dirty="0">
                <a:latin typeface="Lucida Console" panose="020B0609040504020204" pitchFamily="49" charset="0"/>
              </a:rPr>
              <a:t>[32];</a:t>
            </a:r>
          </a:p>
          <a:p>
            <a:pPr>
              <a:lnSpc>
                <a:spcPct val="100000"/>
              </a:lnSpc>
              <a:spcBef>
                <a:spcPts val="0"/>
              </a:spcBef>
              <a:spcAft>
                <a:spcPts val="0"/>
              </a:spcAft>
            </a:pPr>
            <a:r>
              <a:rPr lang="en-US" sz="1050" dirty="0">
                <a:latin typeface="Lucida Console" panose="020B0609040504020204" pitchFamily="49" charset="0"/>
              </a:rPr>
              <a:t>  static __shared__ int </a:t>
            </a:r>
            <a:r>
              <a:rPr lang="en-US" sz="1050" dirty="0" err="1">
                <a:latin typeface="Lucida Console" panose="020B0609040504020204" pitchFamily="49" charset="0"/>
              </a:rPr>
              <a:t>warp_best_cost</a:t>
            </a:r>
            <a:r>
              <a:rPr lang="en-US" sz="1050" dirty="0">
                <a:latin typeface="Lucida Console" panose="020B0609040504020204" pitchFamily="49" charset="0"/>
              </a:rPr>
              <a:t>[32];</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route_cost</a:t>
            </a:r>
            <a:r>
              <a:rPr lang="en-US" sz="1050" dirty="0">
                <a:latin typeface="Lucida Console" panose="020B0609040504020204" pitchFamily="49" charset="0"/>
              </a:rPr>
              <a:t> </a:t>
            </a:r>
            <a:r>
              <a:rPr lang="en-US" sz="1050" dirty="0" err="1">
                <a:latin typeface="Lucida Console" panose="020B0609040504020204" pitchFamily="49" charset="0"/>
              </a:rPr>
              <a:t>local_best</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for (long </a:t>
            </a:r>
            <a:r>
              <a:rPr lang="en-US" sz="1050" dirty="0" err="1">
                <a:latin typeface="Lucida Console" panose="020B0609040504020204" pitchFamily="49" charset="0"/>
              </a:rPr>
              <a:t>i</a:t>
            </a:r>
            <a:r>
              <a:rPr lang="en-US" sz="1050" dirty="0">
                <a:latin typeface="Lucida Console" panose="020B0609040504020204" pitchFamily="49" charset="0"/>
              </a:rPr>
              <a:t> = </a:t>
            </a:r>
            <a:r>
              <a:rPr lang="en-US" sz="1050" dirty="0" err="1">
                <a:latin typeface="Lucida Console" panose="020B0609040504020204" pitchFamily="49" charset="0"/>
              </a:rPr>
              <a:t>blockIdx.x</a:t>
            </a:r>
            <a:r>
              <a:rPr lang="en-US" sz="1050" dirty="0">
                <a:latin typeface="Lucida Console" panose="020B0609040504020204" pitchFamily="49" charset="0"/>
              </a:rPr>
              <a:t> * </a:t>
            </a:r>
            <a:r>
              <a:rPr lang="en-US" sz="1050" dirty="0" err="1">
                <a:latin typeface="Lucida Console" panose="020B0609040504020204" pitchFamily="49" charset="0"/>
              </a:rPr>
              <a:t>blockDim.x</a:t>
            </a:r>
            <a:r>
              <a:rPr lang="en-US" sz="1050" dirty="0">
                <a:latin typeface="Lucida Console" panose="020B0609040504020204" pitchFamily="49" charset="0"/>
              </a:rPr>
              <a:t> + </a:t>
            </a:r>
            <a:r>
              <a:rPr lang="en-US" sz="1050" dirty="0" err="1">
                <a:latin typeface="Lucida Console" panose="020B0609040504020204" pitchFamily="49" charset="0"/>
              </a:rPr>
              <a:t>threadIdx.x</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i</a:t>
            </a:r>
            <a:r>
              <a:rPr lang="en-US" sz="1050" dirty="0">
                <a:latin typeface="Lucida Console" panose="020B0609040504020204" pitchFamily="49" charset="0"/>
              </a:rPr>
              <a:t> &lt; </a:t>
            </a:r>
            <a:r>
              <a:rPr lang="en-US" sz="1050" dirty="0" err="1">
                <a:latin typeface="Lucida Console" panose="020B0609040504020204" pitchFamily="49" charset="0"/>
              </a:rPr>
              <a:t>num_routes</a:t>
            </a:r>
            <a:r>
              <a:rPr lang="en-US" sz="1050" dirty="0">
                <a:latin typeface="Lucida Console" panose="020B0609040504020204" pitchFamily="49" charset="0"/>
              </a:rPr>
              <a:t>; </a:t>
            </a:r>
            <a:r>
              <a:rPr lang="en-US" sz="1050" dirty="0" err="1">
                <a:latin typeface="Lucida Console" panose="020B0609040504020204" pitchFamily="49" charset="0"/>
              </a:rPr>
              <a:t>i</a:t>
            </a:r>
            <a:r>
              <a:rPr lang="en-US" sz="1050" dirty="0">
                <a:latin typeface="Lucida Console" panose="020B0609040504020204" pitchFamily="49" charset="0"/>
              </a:rPr>
              <a:t> += </a:t>
            </a:r>
            <a:r>
              <a:rPr lang="en-US" sz="1050" dirty="0" err="1">
                <a:latin typeface="Lucida Console" panose="020B0609040504020204" pitchFamily="49" charset="0"/>
              </a:rPr>
              <a:t>blockDim.x</a:t>
            </a:r>
            <a:r>
              <a:rPr lang="en-US" sz="1050" dirty="0">
                <a:latin typeface="Lucida Console" panose="020B0609040504020204" pitchFamily="49" charset="0"/>
              </a:rPr>
              <a:t> * </a:t>
            </a:r>
            <a:r>
              <a:rPr lang="en-US" sz="1050" dirty="0" err="1">
                <a:latin typeface="Lucida Console" panose="020B0609040504020204" pitchFamily="49" charset="0"/>
              </a:rPr>
              <a:t>gridDim.x</a:t>
            </a:r>
            <a:r>
              <a:rPr lang="en-US" sz="1050" dirty="0">
                <a:latin typeface="Lucida Console" panose="020B0609040504020204" pitchFamily="49" charset="0"/>
              </a:rPr>
              <a:t>) {</a:t>
            </a:r>
          </a:p>
          <a:p>
            <a:pPr>
              <a:lnSpc>
                <a:spcPct val="100000"/>
              </a:lnSpc>
              <a:spcBef>
                <a:spcPts val="0"/>
              </a:spcBef>
              <a:spcAft>
                <a:spcPts val="0"/>
              </a:spcAft>
            </a:pPr>
            <a:r>
              <a:rPr lang="en-US" sz="1050" dirty="0">
                <a:latin typeface="Lucida Console" panose="020B0609040504020204" pitchFamily="49" charset="0"/>
              </a:rPr>
              <a:t>    int cost = 0;</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route_iterator</a:t>
            </a:r>
            <a:r>
              <a:rPr lang="en-US" sz="1050" dirty="0">
                <a:latin typeface="Lucida Console" panose="020B0609040504020204" pitchFamily="49" charset="0"/>
              </a:rPr>
              <a:t> it(</a:t>
            </a:r>
            <a:r>
              <a:rPr lang="en-US" sz="1050" dirty="0" err="1">
                <a:latin typeface="Lucida Console" panose="020B0609040504020204" pitchFamily="49" charset="0"/>
              </a:rPr>
              <a:t>i</a:t>
            </a:r>
            <a:r>
              <a:rPr lang="en-US" sz="1050" dirty="0">
                <a:latin typeface="Lucida Console" panose="020B0609040504020204" pitchFamily="49" charset="0"/>
              </a:rPr>
              <a:t>, N);</a:t>
            </a:r>
          </a:p>
          <a:p>
            <a:pPr>
              <a:lnSpc>
                <a:spcPct val="100000"/>
              </a:lnSpc>
              <a:spcBef>
                <a:spcPts val="0"/>
              </a:spcBef>
              <a:spcAft>
                <a:spcPts val="0"/>
              </a:spcAft>
            </a:pPr>
            <a:r>
              <a:rPr lang="en-US" sz="1050" dirty="0">
                <a:latin typeface="Lucida Console" panose="020B0609040504020204" pitchFamily="49" charset="0"/>
              </a:rPr>
              <a:t>    int from = </a:t>
            </a:r>
            <a:r>
              <a:rPr lang="en-US" sz="1050" dirty="0" err="1">
                <a:latin typeface="Lucida Console" panose="020B0609040504020204" pitchFamily="49" charset="0"/>
              </a:rPr>
              <a:t>it.first</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while (!</a:t>
            </a:r>
            <a:r>
              <a:rPr lang="en-US" sz="1050" dirty="0" err="1">
                <a:latin typeface="Lucida Console" panose="020B0609040504020204" pitchFamily="49" charset="0"/>
              </a:rPr>
              <a:t>it.done</a:t>
            </a:r>
            <a:r>
              <a:rPr lang="en-US" sz="1050" dirty="0">
                <a:latin typeface="Lucida Console" panose="020B0609040504020204" pitchFamily="49" charset="0"/>
              </a:rPr>
              <a:t>()) {</a:t>
            </a:r>
          </a:p>
          <a:p>
            <a:pPr>
              <a:lnSpc>
                <a:spcPct val="100000"/>
              </a:lnSpc>
              <a:spcBef>
                <a:spcPts val="0"/>
              </a:spcBef>
              <a:spcAft>
                <a:spcPts val="0"/>
              </a:spcAft>
            </a:pPr>
            <a:r>
              <a:rPr lang="en-US" sz="1050" dirty="0">
                <a:latin typeface="Lucida Console" panose="020B0609040504020204" pitchFamily="49" charset="0"/>
              </a:rPr>
              <a:t>      int to = </a:t>
            </a:r>
            <a:r>
              <a:rPr lang="en-US" sz="1050" dirty="0" err="1">
                <a:latin typeface="Lucida Console" panose="020B0609040504020204" pitchFamily="49" charset="0"/>
              </a:rPr>
              <a:t>it.next</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cost += distances[from*N + to];</a:t>
            </a:r>
          </a:p>
          <a:p>
            <a:pPr>
              <a:lnSpc>
                <a:spcPct val="100000"/>
              </a:lnSpc>
              <a:spcBef>
                <a:spcPts val="0"/>
              </a:spcBef>
              <a:spcAft>
                <a:spcPts val="0"/>
              </a:spcAft>
            </a:pPr>
            <a:r>
              <a:rPr lang="en-US" sz="1050" dirty="0">
                <a:latin typeface="Lucida Console" panose="020B0609040504020204" pitchFamily="49" charset="0"/>
              </a:rPr>
              <a:t>      from = to;</a:t>
            </a:r>
          </a:p>
          <a:p>
            <a:pPr>
              <a:lnSpc>
                <a:spcPct val="100000"/>
              </a:lnSpc>
              <a:spcBef>
                <a:spcPts val="0"/>
              </a:spcBef>
              <a:spcAft>
                <a:spcPts val="0"/>
              </a:spcAft>
            </a:pPr>
            <a:r>
              <a:rPr lang="en-US" sz="1050" dirty="0">
                <a:latin typeface="Lucida Console" panose="020B0609040504020204" pitchFamily="49" charset="0"/>
              </a:rPr>
              <a:t>    }</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local_best</a:t>
            </a:r>
            <a:r>
              <a:rPr lang="en-US" sz="1050" dirty="0">
                <a:latin typeface="Lucida Console" panose="020B0609040504020204" pitchFamily="49" charset="0"/>
              </a:rPr>
              <a:t> = </a:t>
            </a:r>
            <a:r>
              <a:rPr lang="en-US" sz="1050" dirty="0" err="1">
                <a:latin typeface="Lucida Console" panose="020B0609040504020204" pitchFamily="49" charset="0"/>
              </a:rPr>
              <a:t>route_cost</a:t>
            </a:r>
            <a:r>
              <a:rPr lang="en-US" sz="1050" dirty="0">
                <a:latin typeface="Lucida Console" panose="020B0609040504020204" pitchFamily="49" charset="0"/>
              </a:rPr>
              <a:t>::</a:t>
            </a:r>
            <a:r>
              <a:rPr lang="en-US" sz="1050" dirty="0" err="1">
                <a:latin typeface="Lucida Console" panose="020B0609040504020204" pitchFamily="49" charset="0"/>
              </a:rPr>
              <a:t>minf</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local_best</a:t>
            </a:r>
            <a:r>
              <a:rPr lang="en-US" sz="1050" dirty="0">
                <a:latin typeface="Lucida Console" panose="020B0609040504020204" pitchFamily="49" charset="0"/>
              </a:rPr>
              <a:t>, </a:t>
            </a:r>
            <a:r>
              <a:rPr lang="en-US" sz="1050" dirty="0" err="1">
                <a:latin typeface="Lucida Console" panose="020B0609040504020204" pitchFamily="49" charset="0"/>
              </a:rPr>
              <a:t>route_cost</a:t>
            </a:r>
            <a:r>
              <a:rPr lang="en-US" sz="1050" dirty="0">
                <a:latin typeface="Lucida Console" panose="020B0609040504020204" pitchFamily="49" charset="0"/>
              </a:rPr>
              <a:t>(</a:t>
            </a:r>
            <a:r>
              <a:rPr lang="en-US" sz="1050" dirty="0" err="1">
                <a:latin typeface="Lucida Console" panose="020B0609040504020204" pitchFamily="49" charset="0"/>
              </a:rPr>
              <a:t>i</a:t>
            </a:r>
            <a:r>
              <a:rPr lang="en-US" sz="1050" dirty="0">
                <a:latin typeface="Lucida Console" panose="020B0609040504020204" pitchFamily="49" charset="0"/>
              </a:rPr>
              <a:t>, cost));</a:t>
            </a:r>
          </a:p>
          <a:p>
            <a:pPr>
              <a:lnSpc>
                <a:spcPct val="100000"/>
              </a:lnSpc>
              <a:spcBef>
                <a:spcPts val="0"/>
              </a:spcBef>
              <a:spcAft>
                <a:spcPts val="0"/>
              </a:spcAft>
            </a:pPr>
            <a:r>
              <a:rPr lang="en-US" sz="1050" dirty="0">
                <a:latin typeface="Lucida Console" panose="020B0609040504020204" pitchFamily="49" charset="0"/>
              </a:rPr>
              <a:t>  }</a:t>
            </a:r>
          </a:p>
          <a:p>
            <a:pPr>
              <a:lnSpc>
                <a:spcPct val="100000"/>
              </a:lnSpc>
              <a:spcBef>
                <a:spcPts val="0"/>
              </a:spcBef>
              <a:spcAft>
                <a:spcPts val="0"/>
              </a:spcAft>
            </a:pPr>
            <a:r>
              <a:rPr lang="en-US" sz="1050" dirty="0">
                <a:latin typeface="Lucida Console" panose="020B0609040504020204" pitchFamily="49" charset="0"/>
              </a:rPr>
              <a:t>  int lane = </a:t>
            </a:r>
            <a:r>
              <a:rPr lang="en-US" sz="1050" dirty="0" err="1">
                <a:latin typeface="Lucida Console" panose="020B0609040504020204" pitchFamily="49" charset="0"/>
              </a:rPr>
              <a:t>threadIdx.x</a:t>
            </a:r>
            <a:r>
              <a:rPr lang="en-US" sz="1050" dirty="0">
                <a:latin typeface="Lucida Console" panose="020B0609040504020204" pitchFamily="49" charset="0"/>
              </a:rPr>
              <a:t> % </a:t>
            </a:r>
            <a:r>
              <a:rPr lang="en-US" sz="1050" dirty="0" err="1">
                <a:latin typeface="Lucida Console" panose="020B0609040504020204" pitchFamily="49" charset="0"/>
              </a:rPr>
              <a:t>warpSize</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int </a:t>
            </a:r>
            <a:r>
              <a:rPr lang="en-US" sz="1050" dirty="0" err="1">
                <a:latin typeface="Lucida Console" panose="020B0609040504020204" pitchFamily="49" charset="0"/>
              </a:rPr>
              <a:t>warpId</a:t>
            </a:r>
            <a:r>
              <a:rPr lang="en-US" sz="1050" dirty="0">
                <a:latin typeface="Lucida Console" panose="020B0609040504020204" pitchFamily="49" charset="0"/>
              </a:rPr>
              <a:t> = </a:t>
            </a:r>
            <a:r>
              <a:rPr lang="en-US" sz="1050" dirty="0" err="1">
                <a:latin typeface="Lucida Console" panose="020B0609040504020204" pitchFamily="49" charset="0"/>
              </a:rPr>
              <a:t>threadIdx.x</a:t>
            </a:r>
            <a:r>
              <a:rPr lang="en-US" sz="1050" dirty="0">
                <a:latin typeface="Lucida Console" panose="020B0609040504020204" pitchFamily="49" charset="0"/>
              </a:rPr>
              <a:t> / </a:t>
            </a:r>
            <a:r>
              <a:rPr lang="en-US" sz="1050" dirty="0" err="1">
                <a:latin typeface="Lucida Console" panose="020B0609040504020204" pitchFamily="49" charset="0"/>
              </a:rPr>
              <a:t>warpSize</a:t>
            </a:r>
            <a:r>
              <a:rPr lang="en-US" sz="1050" dirty="0">
                <a:latin typeface="Lucida Console" panose="020B0609040504020204" pitchFamily="49" charset="0"/>
              </a:rPr>
              <a:t>;</a:t>
            </a:r>
          </a:p>
          <a:p>
            <a:pPr>
              <a:lnSpc>
                <a:spcPct val="100000"/>
              </a:lnSpc>
              <a:spcBef>
                <a:spcPts val="0"/>
              </a:spcBef>
              <a:spcAft>
                <a:spcPts val="0"/>
              </a:spcAft>
            </a:pPr>
            <a:endParaRPr lang="en-US" sz="1050" dirty="0">
              <a:latin typeface="Lucida Console" panose="020B0609040504020204" pitchFamily="49" charset="0"/>
            </a:endParaRPr>
          </a:p>
          <a:p>
            <a:pPr>
              <a:lnSpc>
                <a:spcPct val="100000"/>
              </a:lnSpc>
              <a:spcBef>
                <a:spcPts val="0"/>
              </a:spcBef>
              <a:spcAft>
                <a:spcPts val="0"/>
              </a:spcAft>
            </a:pPr>
            <a:r>
              <a:rPr lang="en-US" sz="1050" dirty="0">
                <a:latin typeface="Lucida Console" panose="020B0609040504020204" pitchFamily="49" charset="0"/>
              </a:rPr>
              <a:t>  for (int offset = </a:t>
            </a:r>
            <a:r>
              <a:rPr lang="en-US" sz="1050" dirty="0" err="1">
                <a:latin typeface="Lucida Console" panose="020B0609040504020204" pitchFamily="49" charset="0"/>
              </a:rPr>
              <a:t>warpSize</a:t>
            </a:r>
            <a:r>
              <a:rPr lang="en-US" sz="1050" dirty="0">
                <a:latin typeface="Lucida Console" panose="020B0609040504020204" pitchFamily="49" charset="0"/>
              </a:rPr>
              <a:t> / 2; offset &gt; 0; offset /= 2)</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local_best</a:t>
            </a:r>
            <a:r>
              <a:rPr lang="en-US" sz="1050" dirty="0">
                <a:latin typeface="Lucida Console" panose="020B0609040504020204" pitchFamily="49" charset="0"/>
              </a:rPr>
              <a:t> = </a:t>
            </a:r>
            <a:r>
              <a:rPr lang="en-US" sz="1050" dirty="0" err="1">
                <a:latin typeface="Lucida Console" panose="020B0609040504020204" pitchFamily="49" charset="0"/>
              </a:rPr>
              <a:t>route_cost</a:t>
            </a:r>
            <a:r>
              <a:rPr lang="en-US" sz="1050" dirty="0">
                <a:latin typeface="Lucida Console" panose="020B0609040504020204" pitchFamily="49" charset="0"/>
              </a:rPr>
              <a:t>::</a:t>
            </a:r>
            <a:r>
              <a:rPr lang="en-US" sz="1050" dirty="0" err="1">
                <a:latin typeface="Lucida Console" panose="020B0609040504020204" pitchFamily="49" charset="0"/>
              </a:rPr>
              <a:t>minf</a:t>
            </a:r>
            <a:r>
              <a:rPr lang="en-US" sz="1050" dirty="0">
                <a:latin typeface="Lucida Console" panose="020B0609040504020204" pitchFamily="49" charset="0"/>
              </a:rPr>
              <a:t>(</a:t>
            </a:r>
            <a:r>
              <a:rPr lang="en-US" sz="1050" dirty="0" err="1">
                <a:latin typeface="Lucida Console" panose="020B0609040504020204" pitchFamily="49" charset="0"/>
              </a:rPr>
              <a:t>local_best</a:t>
            </a:r>
            <a:r>
              <a:rPr lang="en-US" sz="1050" dirty="0">
                <a:latin typeface="Lucida Console" panose="020B0609040504020204" pitchFamily="49" charset="0"/>
              </a:rPr>
              <a:t>, </a:t>
            </a:r>
            <a:r>
              <a:rPr lang="en-US" sz="1050" dirty="0" err="1">
                <a:latin typeface="Lucida Console" panose="020B0609040504020204" pitchFamily="49" charset="0"/>
              </a:rPr>
              <a:t>route_cost</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__</a:t>
            </a:r>
            <a:r>
              <a:rPr lang="en-US" sz="1050" dirty="0" err="1">
                <a:latin typeface="Lucida Console" panose="020B0609040504020204" pitchFamily="49" charset="0"/>
              </a:rPr>
              <a:t>shfl_down_sync</a:t>
            </a:r>
            <a:r>
              <a:rPr lang="en-US" sz="1050" dirty="0">
                <a:latin typeface="Lucida Console" panose="020B0609040504020204" pitchFamily="49" charset="0"/>
              </a:rPr>
              <a:t>(~0u, </a:t>
            </a:r>
            <a:r>
              <a:rPr lang="en-US" sz="1050" dirty="0" err="1">
                <a:latin typeface="Lucida Console" panose="020B0609040504020204" pitchFamily="49" charset="0"/>
              </a:rPr>
              <a:t>local_best.route</a:t>
            </a:r>
            <a:r>
              <a:rPr lang="en-US" sz="1050" dirty="0">
                <a:latin typeface="Lucida Console" panose="020B0609040504020204" pitchFamily="49" charset="0"/>
              </a:rPr>
              <a:t>, offset),</a:t>
            </a:r>
          </a:p>
          <a:p>
            <a:pPr>
              <a:lnSpc>
                <a:spcPct val="100000"/>
              </a:lnSpc>
              <a:spcBef>
                <a:spcPts val="0"/>
              </a:spcBef>
              <a:spcAft>
                <a:spcPts val="0"/>
              </a:spcAft>
            </a:pPr>
            <a:r>
              <a:rPr lang="en-US" sz="1050" dirty="0">
                <a:latin typeface="Lucida Console" panose="020B0609040504020204" pitchFamily="49" charset="0"/>
              </a:rPr>
              <a:t>        __</a:t>
            </a:r>
            <a:r>
              <a:rPr lang="en-US" sz="1050" dirty="0" err="1">
                <a:latin typeface="Lucida Console" panose="020B0609040504020204" pitchFamily="49" charset="0"/>
              </a:rPr>
              <a:t>shfl_down_sync</a:t>
            </a:r>
            <a:r>
              <a:rPr lang="en-US" sz="1050" dirty="0">
                <a:latin typeface="Lucida Console" panose="020B0609040504020204" pitchFamily="49" charset="0"/>
              </a:rPr>
              <a:t>(~0u, </a:t>
            </a:r>
            <a:r>
              <a:rPr lang="en-US" sz="1050" dirty="0" err="1">
                <a:latin typeface="Lucida Console" panose="020B0609040504020204" pitchFamily="49" charset="0"/>
              </a:rPr>
              <a:t>local_best.cost</a:t>
            </a:r>
            <a:r>
              <a:rPr lang="en-US" sz="1050" dirty="0">
                <a:latin typeface="Lucida Console" panose="020B0609040504020204" pitchFamily="49" charset="0"/>
              </a:rPr>
              <a:t>, offset)));</a:t>
            </a:r>
          </a:p>
          <a:p>
            <a:pPr>
              <a:lnSpc>
                <a:spcPct val="100000"/>
              </a:lnSpc>
              <a:spcBef>
                <a:spcPts val="0"/>
              </a:spcBef>
              <a:spcAft>
                <a:spcPts val="0"/>
              </a:spcAft>
            </a:pPr>
            <a:r>
              <a:rPr lang="en-US" sz="1050" dirty="0">
                <a:latin typeface="Lucida Console" panose="020B0609040504020204" pitchFamily="49" charset="0"/>
              </a:rPr>
              <a:t>  if (lane == 0) {</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warp_best_id</a:t>
            </a:r>
            <a:r>
              <a:rPr lang="en-US" sz="1050" dirty="0">
                <a:latin typeface="Lucida Console" panose="020B0609040504020204" pitchFamily="49" charset="0"/>
              </a:rPr>
              <a:t>[</a:t>
            </a:r>
            <a:r>
              <a:rPr lang="en-US" sz="1050" dirty="0" err="1">
                <a:latin typeface="Lucida Console" panose="020B0609040504020204" pitchFamily="49" charset="0"/>
              </a:rPr>
              <a:t>warpId</a:t>
            </a:r>
            <a:r>
              <a:rPr lang="en-US" sz="1050" dirty="0">
                <a:latin typeface="Lucida Console" panose="020B0609040504020204" pitchFamily="49" charset="0"/>
              </a:rPr>
              <a:t>] = </a:t>
            </a:r>
            <a:r>
              <a:rPr lang="en-US" sz="1050" dirty="0" err="1">
                <a:latin typeface="Lucida Console" panose="020B0609040504020204" pitchFamily="49" charset="0"/>
              </a:rPr>
              <a:t>local_best.route</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warp_best_cost</a:t>
            </a:r>
            <a:r>
              <a:rPr lang="en-US" sz="1050" dirty="0">
                <a:latin typeface="Lucida Console" panose="020B0609040504020204" pitchFamily="49" charset="0"/>
              </a:rPr>
              <a:t>[</a:t>
            </a:r>
            <a:r>
              <a:rPr lang="en-US" sz="1050" dirty="0" err="1">
                <a:latin typeface="Lucida Console" panose="020B0609040504020204" pitchFamily="49" charset="0"/>
              </a:rPr>
              <a:t>warpId</a:t>
            </a:r>
            <a:r>
              <a:rPr lang="en-US" sz="1050" dirty="0">
                <a:latin typeface="Lucida Console" panose="020B0609040504020204" pitchFamily="49" charset="0"/>
              </a:rPr>
              <a:t>] = </a:t>
            </a:r>
            <a:r>
              <a:rPr lang="en-US" sz="1050" dirty="0" err="1">
                <a:latin typeface="Lucida Console" panose="020B0609040504020204" pitchFamily="49" charset="0"/>
              </a:rPr>
              <a:t>local_best.cost</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a:t>
            </a:r>
          </a:p>
          <a:p>
            <a:pPr>
              <a:lnSpc>
                <a:spcPct val="100000"/>
              </a:lnSpc>
              <a:spcBef>
                <a:spcPts val="0"/>
              </a:spcBef>
              <a:spcAft>
                <a:spcPts val="0"/>
              </a:spcAft>
            </a:pPr>
            <a:r>
              <a:rPr lang="en-US" sz="1050" dirty="0">
                <a:latin typeface="Lucida Console" panose="020B0609040504020204" pitchFamily="49" charset="0"/>
              </a:rPr>
              <a:t>  __</a:t>
            </a:r>
            <a:r>
              <a:rPr lang="en-US" sz="1050" dirty="0" err="1">
                <a:latin typeface="Lucida Console" panose="020B0609040504020204" pitchFamily="49" charset="0"/>
              </a:rPr>
              <a:t>syncthreads</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if (</a:t>
            </a:r>
            <a:r>
              <a:rPr lang="en-US" sz="1050" dirty="0" err="1">
                <a:latin typeface="Lucida Console" panose="020B0609040504020204" pitchFamily="49" charset="0"/>
              </a:rPr>
              <a:t>warpId</a:t>
            </a:r>
            <a:r>
              <a:rPr lang="en-US" sz="1050" dirty="0">
                <a:latin typeface="Lucida Console" panose="020B0609040504020204" pitchFamily="49" charset="0"/>
              </a:rPr>
              <a:t> == 0) {</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local_best</a:t>
            </a:r>
            <a:r>
              <a:rPr lang="en-US" sz="1050" dirty="0">
                <a:latin typeface="Lucida Console" panose="020B0609040504020204" pitchFamily="49" charset="0"/>
              </a:rPr>
              <a:t> = </a:t>
            </a:r>
            <a:r>
              <a:rPr lang="en-US" sz="1050" dirty="0" err="1">
                <a:latin typeface="Lucida Console" panose="020B0609040504020204" pitchFamily="49" charset="0"/>
              </a:rPr>
              <a:t>route_cost</a:t>
            </a:r>
            <a:r>
              <a:rPr lang="en-US" sz="1050" dirty="0">
                <a:latin typeface="Lucida Console" panose="020B0609040504020204" pitchFamily="49" charset="0"/>
              </a:rPr>
              <a:t>(</a:t>
            </a:r>
            <a:r>
              <a:rPr lang="en-US" sz="1050" dirty="0" err="1">
                <a:latin typeface="Lucida Console" panose="020B0609040504020204" pitchFamily="49" charset="0"/>
              </a:rPr>
              <a:t>warp_best_id</a:t>
            </a:r>
            <a:r>
              <a:rPr lang="en-US" sz="1050" dirty="0">
                <a:latin typeface="Lucida Console" panose="020B0609040504020204" pitchFamily="49" charset="0"/>
              </a:rPr>
              <a:t>[lane], </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warp_best_cost</a:t>
            </a:r>
            <a:r>
              <a:rPr lang="en-US" sz="1050" dirty="0">
                <a:latin typeface="Lucida Console" panose="020B0609040504020204" pitchFamily="49" charset="0"/>
              </a:rPr>
              <a:t>[lane]);</a:t>
            </a:r>
          </a:p>
          <a:p>
            <a:pPr>
              <a:lnSpc>
                <a:spcPct val="100000"/>
              </a:lnSpc>
              <a:spcBef>
                <a:spcPts val="0"/>
              </a:spcBef>
              <a:spcAft>
                <a:spcPts val="0"/>
              </a:spcAft>
            </a:pPr>
            <a:r>
              <a:rPr lang="en-US" sz="1050" dirty="0">
                <a:latin typeface="Lucida Console" panose="020B0609040504020204" pitchFamily="49" charset="0"/>
              </a:rPr>
              <a:t>    for (int offset = </a:t>
            </a:r>
            <a:r>
              <a:rPr lang="en-US" sz="1050" dirty="0" err="1">
                <a:latin typeface="Lucida Console" panose="020B0609040504020204" pitchFamily="49" charset="0"/>
              </a:rPr>
              <a:t>warpSize</a:t>
            </a:r>
            <a:r>
              <a:rPr lang="en-US" sz="1050" dirty="0">
                <a:latin typeface="Lucida Console" panose="020B0609040504020204" pitchFamily="49" charset="0"/>
              </a:rPr>
              <a:t> / 2; offset &gt; 0; offset /= 2)</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local_best</a:t>
            </a:r>
            <a:r>
              <a:rPr lang="en-US" sz="1050" dirty="0">
                <a:latin typeface="Lucida Console" panose="020B0609040504020204" pitchFamily="49" charset="0"/>
              </a:rPr>
              <a:t> = </a:t>
            </a:r>
            <a:r>
              <a:rPr lang="en-US" sz="1050" dirty="0" err="1">
                <a:latin typeface="Lucida Console" panose="020B0609040504020204" pitchFamily="49" charset="0"/>
              </a:rPr>
              <a:t>route_cost</a:t>
            </a:r>
            <a:r>
              <a:rPr lang="en-US" sz="1050" dirty="0">
                <a:latin typeface="Lucida Console" panose="020B0609040504020204" pitchFamily="49" charset="0"/>
              </a:rPr>
              <a:t>::</a:t>
            </a:r>
            <a:r>
              <a:rPr lang="en-US" sz="1050" dirty="0" err="1">
                <a:latin typeface="Lucida Console" panose="020B0609040504020204" pitchFamily="49" charset="0"/>
              </a:rPr>
              <a:t>minf</a:t>
            </a:r>
            <a:r>
              <a:rPr lang="en-US" sz="1050" dirty="0">
                <a:latin typeface="Lucida Console" panose="020B0609040504020204" pitchFamily="49" charset="0"/>
              </a:rPr>
              <a:t>(</a:t>
            </a:r>
            <a:r>
              <a:rPr lang="en-US" sz="1050" dirty="0" err="1">
                <a:latin typeface="Lucida Console" panose="020B0609040504020204" pitchFamily="49" charset="0"/>
              </a:rPr>
              <a:t>local_best</a:t>
            </a:r>
            <a:r>
              <a:rPr lang="en-US" sz="1050" dirty="0">
                <a:latin typeface="Lucida Console" panose="020B0609040504020204" pitchFamily="49" charset="0"/>
              </a:rPr>
              <a:t>, </a:t>
            </a:r>
            <a:r>
              <a:rPr lang="en-US" sz="1050" dirty="0" err="1">
                <a:latin typeface="Lucida Console" panose="020B0609040504020204" pitchFamily="49" charset="0"/>
              </a:rPr>
              <a:t>route_cost</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__</a:t>
            </a:r>
            <a:r>
              <a:rPr lang="en-US" sz="1050" dirty="0" err="1">
                <a:latin typeface="Lucida Console" panose="020B0609040504020204" pitchFamily="49" charset="0"/>
              </a:rPr>
              <a:t>shfl_down_sync</a:t>
            </a:r>
            <a:r>
              <a:rPr lang="en-US" sz="1050" dirty="0">
                <a:latin typeface="Lucida Console" panose="020B0609040504020204" pitchFamily="49" charset="0"/>
              </a:rPr>
              <a:t>(~0u, </a:t>
            </a:r>
            <a:r>
              <a:rPr lang="en-US" sz="1050" dirty="0" err="1">
                <a:latin typeface="Lucida Console" panose="020B0609040504020204" pitchFamily="49" charset="0"/>
              </a:rPr>
              <a:t>local_best.route</a:t>
            </a:r>
            <a:r>
              <a:rPr lang="en-US" sz="1050" dirty="0">
                <a:latin typeface="Lucida Console" panose="020B0609040504020204" pitchFamily="49" charset="0"/>
              </a:rPr>
              <a:t>, offset),</a:t>
            </a:r>
          </a:p>
          <a:p>
            <a:pPr>
              <a:lnSpc>
                <a:spcPct val="100000"/>
              </a:lnSpc>
              <a:spcBef>
                <a:spcPts val="0"/>
              </a:spcBef>
              <a:spcAft>
                <a:spcPts val="0"/>
              </a:spcAft>
            </a:pPr>
            <a:r>
              <a:rPr lang="en-US" sz="1050" dirty="0">
                <a:latin typeface="Lucida Console" panose="020B0609040504020204" pitchFamily="49" charset="0"/>
              </a:rPr>
              <a:t>          __</a:t>
            </a:r>
            <a:r>
              <a:rPr lang="en-US" sz="1050" dirty="0" err="1">
                <a:latin typeface="Lucida Console" panose="020B0609040504020204" pitchFamily="49" charset="0"/>
              </a:rPr>
              <a:t>shfl_down_sync</a:t>
            </a:r>
            <a:r>
              <a:rPr lang="en-US" sz="1050" dirty="0">
                <a:latin typeface="Lucida Console" panose="020B0609040504020204" pitchFamily="49" charset="0"/>
              </a:rPr>
              <a:t>(~0u, </a:t>
            </a:r>
            <a:r>
              <a:rPr lang="en-US" sz="1050" dirty="0" err="1">
                <a:latin typeface="Lucida Console" panose="020B0609040504020204" pitchFamily="49" charset="0"/>
              </a:rPr>
              <a:t>local_best.cost</a:t>
            </a:r>
            <a:r>
              <a:rPr lang="en-US" sz="1050" dirty="0">
                <a:latin typeface="Lucida Console" panose="020B0609040504020204" pitchFamily="49" charset="0"/>
              </a:rPr>
              <a:t>, offset)));</a:t>
            </a:r>
          </a:p>
          <a:p>
            <a:pPr>
              <a:lnSpc>
                <a:spcPct val="100000"/>
              </a:lnSpc>
              <a:spcBef>
                <a:spcPts val="0"/>
              </a:spcBef>
              <a:spcAft>
                <a:spcPts val="0"/>
              </a:spcAft>
            </a:pPr>
            <a:r>
              <a:rPr lang="en-US" sz="1050" dirty="0">
                <a:latin typeface="Lucida Console" panose="020B0609040504020204" pitchFamily="49" charset="0"/>
              </a:rPr>
              <a:t>    if (lane == 0) {</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block_best</a:t>
            </a:r>
            <a:r>
              <a:rPr lang="en-US" sz="1050" dirty="0">
                <a:latin typeface="Lucida Console" panose="020B0609040504020204" pitchFamily="49" charset="0"/>
              </a:rPr>
              <a:t>[</a:t>
            </a:r>
            <a:r>
              <a:rPr lang="en-US" sz="1050" dirty="0" err="1">
                <a:latin typeface="Lucida Console" panose="020B0609040504020204" pitchFamily="49" charset="0"/>
              </a:rPr>
              <a:t>blockIdx.x</a:t>
            </a:r>
            <a:r>
              <a:rPr lang="en-US" sz="1050" dirty="0">
                <a:latin typeface="Lucida Console" panose="020B0609040504020204" pitchFamily="49" charset="0"/>
              </a:rPr>
              <a:t>] = </a:t>
            </a:r>
            <a:r>
              <a:rPr lang="en-US" sz="1050" dirty="0" err="1">
                <a:latin typeface="Lucida Console" panose="020B0609040504020204" pitchFamily="49" charset="0"/>
              </a:rPr>
              <a:t>local_best</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a:t>
            </a:r>
          </a:p>
          <a:p>
            <a:pPr>
              <a:lnSpc>
                <a:spcPct val="100000"/>
              </a:lnSpc>
              <a:spcBef>
                <a:spcPts val="0"/>
              </a:spcBef>
              <a:spcAft>
                <a:spcPts val="0"/>
              </a:spcAft>
            </a:pPr>
            <a:r>
              <a:rPr lang="en-US" sz="1050" dirty="0">
                <a:latin typeface="Lucida Console" panose="020B0609040504020204" pitchFamily="49" charset="0"/>
              </a:rPr>
              <a:t>  }</a:t>
            </a:r>
          </a:p>
          <a:p>
            <a:pPr>
              <a:lnSpc>
                <a:spcPct val="100000"/>
              </a:lnSpc>
              <a:spcBef>
                <a:spcPts val="0"/>
              </a:spcBef>
              <a:spcAft>
                <a:spcPts val="0"/>
              </a:spcAft>
            </a:pPr>
            <a:r>
              <a:rPr lang="en-US" sz="1050" dirty="0">
                <a:latin typeface="Lucida Console" panose="020B0609040504020204" pitchFamily="49" charset="0"/>
              </a:rPr>
              <a:t>}</a:t>
            </a:r>
          </a:p>
        </p:txBody>
      </p:sp>
      <p:sp>
        <p:nvSpPr>
          <p:cNvPr id="4" name="Text Placeholder 3">
            <a:extLst>
              <a:ext uri="{FF2B5EF4-FFF2-40B4-BE49-F238E27FC236}">
                <a16:creationId xmlns:a16="http://schemas.microsoft.com/office/drawing/2014/main" id="{075E6E56-5620-4570-9EA0-257C747EFC44}"/>
              </a:ext>
            </a:extLst>
          </p:cNvPr>
          <p:cNvSpPr>
            <a:spLocks noGrp="1"/>
          </p:cNvSpPr>
          <p:nvPr>
            <p:ph type="body" sz="quarter" idx="10"/>
          </p:nvPr>
        </p:nvSpPr>
        <p:spPr/>
        <p:txBody>
          <a:bodyPr/>
          <a:lstStyle/>
          <a:p>
            <a:r>
              <a:rPr lang="en-US" dirty="0"/>
              <a:t>CUDA</a:t>
            </a:r>
          </a:p>
        </p:txBody>
      </p:sp>
      <p:cxnSp>
        <p:nvCxnSpPr>
          <p:cNvPr id="6" name="Straight Connector 5">
            <a:extLst>
              <a:ext uri="{FF2B5EF4-FFF2-40B4-BE49-F238E27FC236}">
                <a16:creationId xmlns:a16="http://schemas.microsoft.com/office/drawing/2014/main" id="{B760A380-906D-4E13-B4D2-C0A6711DD38B}"/>
              </a:ext>
            </a:extLst>
          </p:cNvPr>
          <p:cNvCxnSpPr>
            <a:cxnSpLocks/>
            <a:stCxn id="3" idx="0"/>
            <a:endCxn id="3" idx="2"/>
          </p:cNvCxnSpPr>
          <p:nvPr/>
        </p:nvCxnSpPr>
        <p:spPr>
          <a:xfrm>
            <a:off x="5491086" y="2103036"/>
            <a:ext cx="0" cy="3487442"/>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42484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B284-7D6E-4D32-9F27-04387616781D}"/>
              </a:ext>
            </a:extLst>
          </p:cNvPr>
          <p:cNvSpPr>
            <a:spLocks noGrp="1"/>
          </p:cNvSpPr>
          <p:nvPr>
            <p:ph type="title"/>
          </p:nvPr>
        </p:nvSpPr>
        <p:spPr/>
        <p:txBody>
          <a:bodyPr/>
          <a:lstStyle/>
          <a:p>
            <a:r>
              <a:rPr lang="en-US" dirty="0"/>
              <a:t>Traveling Salesman</a:t>
            </a:r>
          </a:p>
        </p:txBody>
      </p:sp>
      <p:sp>
        <p:nvSpPr>
          <p:cNvPr id="3" name="Content Placeholder 2">
            <a:extLst>
              <a:ext uri="{FF2B5EF4-FFF2-40B4-BE49-F238E27FC236}">
                <a16:creationId xmlns:a16="http://schemas.microsoft.com/office/drawing/2014/main" id="{19C8BDF9-5D42-4796-8F36-ED07A3FCE82D}"/>
              </a:ext>
            </a:extLst>
          </p:cNvPr>
          <p:cNvSpPr>
            <a:spLocks noGrp="1"/>
          </p:cNvSpPr>
          <p:nvPr>
            <p:ph idx="1"/>
          </p:nvPr>
        </p:nvSpPr>
        <p:spPr>
          <a:xfrm>
            <a:off x="516750" y="2103036"/>
            <a:ext cx="9948672" cy="3487442"/>
          </a:xfrm>
        </p:spPr>
        <p:txBody>
          <a:bodyPr numCol="2"/>
          <a:lstStyle/>
          <a:p>
            <a:pPr>
              <a:lnSpc>
                <a:spcPct val="100000"/>
              </a:lnSpc>
              <a:spcBef>
                <a:spcPts val="0"/>
              </a:spcBef>
              <a:spcAft>
                <a:spcPts val="0"/>
              </a:spcAft>
            </a:pPr>
            <a:r>
              <a:rPr lang="en-US" sz="1050" dirty="0">
                <a:latin typeface="Lucida Console" panose="020B0609040504020204" pitchFamily="49" charset="0"/>
              </a:rPr>
              <a:t>__global__ void </a:t>
            </a:r>
            <a:r>
              <a:rPr lang="en-US" sz="1050" dirty="0" err="1">
                <a:latin typeface="Lucida Console" panose="020B0609040504020204" pitchFamily="49" charset="0"/>
              </a:rPr>
              <a:t>find_best_kernel</a:t>
            </a:r>
            <a:r>
              <a:rPr lang="en-US" sz="1050" dirty="0">
                <a:latin typeface="Lucida Console" panose="020B0609040504020204" pitchFamily="49" charset="0"/>
              </a:rPr>
              <a:t>(int* distances, int N,</a:t>
            </a:r>
          </a:p>
          <a:p>
            <a:pPr>
              <a:lnSpc>
                <a:spcPct val="100000"/>
              </a:lnSpc>
              <a:spcBef>
                <a:spcPts val="0"/>
              </a:spcBef>
              <a:spcAft>
                <a:spcPts val="0"/>
              </a:spcAft>
            </a:pPr>
            <a:r>
              <a:rPr lang="en-US" sz="1050" dirty="0">
                <a:latin typeface="Lucida Console" panose="020B0609040504020204" pitchFamily="49" charset="0"/>
              </a:rPr>
              <a:t>                 long </a:t>
            </a:r>
            <a:r>
              <a:rPr lang="en-US" sz="1050" dirty="0" err="1">
                <a:latin typeface="Lucida Console" panose="020B0609040504020204" pitchFamily="49" charset="0"/>
              </a:rPr>
              <a:t>num_routes</a:t>
            </a:r>
            <a:r>
              <a:rPr lang="en-US" sz="1050" dirty="0">
                <a:latin typeface="Lucida Console" panose="020B0609040504020204" pitchFamily="49" charset="0"/>
              </a:rPr>
              <a:t>, </a:t>
            </a:r>
            <a:r>
              <a:rPr lang="en-US" sz="1050" dirty="0" err="1">
                <a:latin typeface="Lucida Console" panose="020B0609040504020204" pitchFamily="49" charset="0"/>
              </a:rPr>
              <a:t>route_cost</a:t>
            </a:r>
            <a:r>
              <a:rPr lang="en-US" sz="1050" dirty="0">
                <a:latin typeface="Lucida Console" panose="020B0609040504020204" pitchFamily="49" charset="0"/>
              </a:rPr>
              <a:t>* </a:t>
            </a:r>
            <a:r>
              <a:rPr lang="en-US" sz="1050" dirty="0" err="1">
                <a:latin typeface="Lucida Console" panose="020B0609040504020204" pitchFamily="49" charset="0"/>
              </a:rPr>
              <a:t>block_best</a:t>
            </a:r>
            <a:r>
              <a:rPr lang="en-US" sz="1050" dirty="0">
                <a:latin typeface="Lucida Console" panose="020B0609040504020204" pitchFamily="49" charset="0"/>
              </a:rPr>
              <a:t>) {</a:t>
            </a:r>
          </a:p>
          <a:p>
            <a:pPr>
              <a:lnSpc>
                <a:spcPct val="100000"/>
              </a:lnSpc>
              <a:spcBef>
                <a:spcPts val="0"/>
              </a:spcBef>
              <a:spcAft>
                <a:spcPts val="0"/>
              </a:spcAft>
            </a:pPr>
            <a:r>
              <a:rPr lang="en-US" sz="1050" dirty="0">
                <a:latin typeface="Lucida Console" panose="020B0609040504020204" pitchFamily="49" charset="0"/>
              </a:rPr>
              <a:t>  static __shared__ long </a:t>
            </a:r>
            <a:r>
              <a:rPr lang="en-US" sz="1050" dirty="0" err="1">
                <a:latin typeface="Lucida Console" panose="020B0609040504020204" pitchFamily="49" charset="0"/>
              </a:rPr>
              <a:t>warp_best_id</a:t>
            </a:r>
            <a:r>
              <a:rPr lang="en-US" sz="1050" dirty="0">
                <a:latin typeface="Lucida Console" panose="020B0609040504020204" pitchFamily="49" charset="0"/>
              </a:rPr>
              <a:t>[32];</a:t>
            </a:r>
          </a:p>
          <a:p>
            <a:pPr>
              <a:lnSpc>
                <a:spcPct val="100000"/>
              </a:lnSpc>
              <a:spcBef>
                <a:spcPts val="0"/>
              </a:spcBef>
              <a:spcAft>
                <a:spcPts val="0"/>
              </a:spcAft>
            </a:pPr>
            <a:r>
              <a:rPr lang="en-US" sz="1050" dirty="0">
                <a:latin typeface="Lucida Console" panose="020B0609040504020204" pitchFamily="49" charset="0"/>
              </a:rPr>
              <a:t>  static __shared__ int </a:t>
            </a:r>
            <a:r>
              <a:rPr lang="en-US" sz="1050" dirty="0" err="1">
                <a:latin typeface="Lucida Console" panose="020B0609040504020204" pitchFamily="49" charset="0"/>
              </a:rPr>
              <a:t>warp_best_cost</a:t>
            </a:r>
            <a:r>
              <a:rPr lang="en-US" sz="1050" dirty="0">
                <a:latin typeface="Lucida Console" panose="020B0609040504020204" pitchFamily="49" charset="0"/>
              </a:rPr>
              <a:t>[32];</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route_cost</a:t>
            </a:r>
            <a:r>
              <a:rPr lang="en-US" sz="1050" dirty="0">
                <a:latin typeface="Lucida Console" panose="020B0609040504020204" pitchFamily="49" charset="0"/>
              </a:rPr>
              <a:t> </a:t>
            </a:r>
            <a:r>
              <a:rPr lang="en-US" sz="1050" dirty="0" err="1">
                <a:latin typeface="Lucida Console" panose="020B0609040504020204" pitchFamily="49" charset="0"/>
              </a:rPr>
              <a:t>local_best</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for (long </a:t>
            </a:r>
            <a:r>
              <a:rPr lang="en-US" sz="1050" dirty="0" err="1">
                <a:latin typeface="Lucida Console" panose="020B0609040504020204" pitchFamily="49" charset="0"/>
              </a:rPr>
              <a:t>i</a:t>
            </a:r>
            <a:r>
              <a:rPr lang="en-US" sz="1050" dirty="0">
                <a:latin typeface="Lucida Console" panose="020B0609040504020204" pitchFamily="49" charset="0"/>
              </a:rPr>
              <a:t> = </a:t>
            </a:r>
            <a:r>
              <a:rPr lang="en-US" sz="1050" dirty="0" err="1">
                <a:latin typeface="Lucida Console" panose="020B0609040504020204" pitchFamily="49" charset="0"/>
              </a:rPr>
              <a:t>blockIdx.x</a:t>
            </a:r>
            <a:r>
              <a:rPr lang="en-US" sz="1050" dirty="0">
                <a:latin typeface="Lucida Console" panose="020B0609040504020204" pitchFamily="49" charset="0"/>
              </a:rPr>
              <a:t> * </a:t>
            </a:r>
            <a:r>
              <a:rPr lang="en-US" sz="1050" dirty="0" err="1">
                <a:latin typeface="Lucida Console" panose="020B0609040504020204" pitchFamily="49" charset="0"/>
              </a:rPr>
              <a:t>blockDim.x</a:t>
            </a:r>
            <a:r>
              <a:rPr lang="en-US" sz="1050" dirty="0">
                <a:latin typeface="Lucida Console" panose="020B0609040504020204" pitchFamily="49" charset="0"/>
              </a:rPr>
              <a:t> + </a:t>
            </a:r>
            <a:r>
              <a:rPr lang="en-US" sz="1050" dirty="0" err="1">
                <a:latin typeface="Lucida Console" panose="020B0609040504020204" pitchFamily="49" charset="0"/>
              </a:rPr>
              <a:t>threadIdx.x</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i</a:t>
            </a:r>
            <a:r>
              <a:rPr lang="en-US" sz="1050" dirty="0">
                <a:latin typeface="Lucida Console" panose="020B0609040504020204" pitchFamily="49" charset="0"/>
              </a:rPr>
              <a:t> &lt; </a:t>
            </a:r>
            <a:r>
              <a:rPr lang="en-US" sz="1050" dirty="0" err="1">
                <a:latin typeface="Lucida Console" panose="020B0609040504020204" pitchFamily="49" charset="0"/>
              </a:rPr>
              <a:t>num_routes</a:t>
            </a:r>
            <a:r>
              <a:rPr lang="en-US" sz="1050" dirty="0">
                <a:latin typeface="Lucida Console" panose="020B0609040504020204" pitchFamily="49" charset="0"/>
              </a:rPr>
              <a:t>; </a:t>
            </a:r>
            <a:r>
              <a:rPr lang="en-US" sz="1050" dirty="0" err="1">
                <a:latin typeface="Lucida Console" panose="020B0609040504020204" pitchFamily="49" charset="0"/>
              </a:rPr>
              <a:t>i</a:t>
            </a:r>
            <a:r>
              <a:rPr lang="en-US" sz="1050" dirty="0">
                <a:latin typeface="Lucida Console" panose="020B0609040504020204" pitchFamily="49" charset="0"/>
              </a:rPr>
              <a:t> += </a:t>
            </a:r>
            <a:r>
              <a:rPr lang="en-US" sz="1050" dirty="0" err="1">
                <a:latin typeface="Lucida Console" panose="020B0609040504020204" pitchFamily="49" charset="0"/>
              </a:rPr>
              <a:t>blockDim.x</a:t>
            </a:r>
            <a:r>
              <a:rPr lang="en-US" sz="1050" dirty="0">
                <a:latin typeface="Lucida Console" panose="020B0609040504020204" pitchFamily="49" charset="0"/>
              </a:rPr>
              <a:t> * </a:t>
            </a:r>
            <a:r>
              <a:rPr lang="en-US" sz="1050" dirty="0" err="1">
                <a:latin typeface="Lucida Console" panose="020B0609040504020204" pitchFamily="49" charset="0"/>
              </a:rPr>
              <a:t>gridDim.x</a:t>
            </a:r>
            <a:r>
              <a:rPr lang="en-US" sz="1050" dirty="0">
                <a:latin typeface="Lucida Console" panose="020B0609040504020204" pitchFamily="49" charset="0"/>
              </a:rPr>
              <a:t>) {</a:t>
            </a:r>
          </a:p>
          <a:p>
            <a:pPr>
              <a:lnSpc>
                <a:spcPct val="100000"/>
              </a:lnSpc>
              <a:spcBef>
                <a:spcPts val="0"/>
              </a:spcBef>
              <a:spcAft>
                <a:spcPts val="0"/>
              </a:spcAft>
            </a:pPr>
            <a:r>
              <a:rPr lang="en-US" sz="1050" dirty="0">
                <a:latin typeface="Lucida Console" panose="020B0609040504020204" pitchFamily="49" charset="0"/>
              </a:rPr>
              <a:t>    int cost = 0;</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route_iterator</a:t>
            </a:r>
            <a:r>
              <a:rPr lang="en-US" sz="1050" dirty="0">
                <a:latin typeface="Lucida Console" panose="020B0609040504020204" pitchFamily="49" charset="0"/>
              </a:rPr>
              <a:t> it(</a:t>
            </a:r>
            <a:r>
              <a:rPr lang="en-US" sz="1050" dirty="0" err="1">
                <a:latin typeface="Lucida Console" panose="020B0609040504020204" pitchFamily="49" charset="0"/>
              </a:rPr>
              <a:t>i</a:t>
            </a:r>
            <a:r>
              <a:rPr lang="en-US" sz="1050" dirty="0">
                <a:latin typeface="Lucida Console" panose="020B0609040504020204" pitchFamily="49" charset="0"/>
              </a:rPr>
              <a:t>, N);</a:t>
            </a:r>
          </a:p>
          <a:p>
            <a:pPr>
              <a:lnSpc>
                <a:spcPct val="100000"/>
              </a:lnSpc>
              <a:spcBef>
                <a:spcPts val="0"/>
              </a:spcBef>
              <a:spcAft>
                <a:spcPts val="0"/>
              </a:spcAft>
            </a:pPr>
            <a:r>
              <a:rPr lang="en-US" sz="1050" dirty="0">
                <a:latin typeface="Lucida Console" panose="020B0609040504020204" pitchFamily="49" charset="0"/>
              </a:rPr>
              <a:t>    int from = </a:t>
            </a:r>
            <a:r>
              <a:rPr lang="en-US" sz="1050" dirty="0" err="1">
                <a:latin typeface="Lucida Console" panose="020B0609040504020204" pitchFamily="49" charset="0"/>
              </a:rPr>
              <a:t>it.first</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while (!</a:t>
            </a:r>
            <a:r>
              <a:rPr lang="en-US" sz="1050" dirty="0" err="1">
                <a:latin typeface="Lucida Console" panose="020B0609040504020204" pitchFamily="49" charset="0"/>
              </a:rPr>
              <a:t>it.done</a:t>
            </a:r>
            <a:r>
              <a:rPr lang="en-US" sz="1050" dirty="0">
                <a:latin typeface="Lucida Console" panose="020B0609040504020204" pitchFamily="49" charset="0"/>
              </a:rPr>
              <a:t>()) {</a:t>
            </a:r>
          </a:p>
          <a:p>
            <a:pPr>
              <a:lnSpc>
                <a:spcPct val="100000"/>
              </a:lnSpc>
              <a:spcBef>
                <a:spcPts val="0"/>
              </a:spcBef>
              <a:spcAft>
                <a:spcPts val="0"/>
              </a:spcAft>
            </a:pPr>
            <a:r>
              <a:rPr lang="en-US" sz="1050" dirty="0">
                <a:latin typeface="Lucida Console" panose="020B0609040504020204" pitchFamily="49" charset="0"/>
              </a:rPr>
              <a:t>      int to = </a:t>
            </a:r>
            <a:r>
              <a:rPr lang="en-US" sz="1050" dirty="0" err="1">
                <a:latin typeface="Lucida Console" panose="020B0609040504020204" pitchFamily="49" charset="0"/>
              </a:rPr>
              <a:t>it.next</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cost += distances[from*N + to];</a:t>
            </a:r>
          </a:p>
          <a:p>
            <a:pPr>
              <a:lnSpc>
                <a:spcPct val="100000"/>
              </a:lnSpc>
              <a:spcBef>
                <a:spcPts val="0"/>
              </a:spcBef>
              <a:spcAft>
                <a:spcPts val="0"/>
              </a:spcAft>
            </a:pPr>
            <a:r>
              <a:rPr lang="en-US" sz="1050" dirty="0">
                <a:latin typeface="Lucida Console" panose="020B0609040504020204" pitchFamily="49" charset="0"/>
              </a:rPr>
              <a:t>      from = to;</a:t>
            </a:r>
          </a:p>
          <a:p>
            <a:pPr>
              <a:lnSpc>
                <a:spcPct val="100000"/>
              </a:lnSpc>
              <a:spcBef>
                <a:spcPts val="0"/>
              </a:spcBef>
              <a:spcAft>
                <a:spcPts val="0"/>
              </a:spcAft>
            </a:pPr>
            <a:r>
              <a:rPr lang="en-US" sz="1050" dirty="0">
                <a:latin typeface="Lucida Console" panose="020B0609040504020204" pitchFamily="49" charset="0"/>
              </a:rPr>
              <a:t>    }</a:t>
            </a:r>
          </a:p>
          <a:p>
            <a:pPr>
              <a:lnSpc>
                <a:spcPct val="100000"/>
              </a:lnSpc>
              <a:spcBef>
                <a:spcPts val="0"/>
              </a:spcBef>
              <a:spcAft>
                <a:spcPts val="0"/>
              </a:spcAft>
            </a:pPr>
            <a:r>
              <a:rPr lang="en-US" sz="1050" dirty="0">
                <a:latin typeface="Lucida Console" panose="020B0609040504020204" pitchFamily="49" charset="0"/>
              </a:rPr>
              <a:t>    </a:t>
            </a:r>
            <a:r>
              <a:rPr lang="en-US" sz="1050" dirty="0" err="1">
                <a:solidFill>
                  <a:srgbClr val="FF0000"/>
                </a:solidFill>
                <a:latin typeface="Lucida Console" panose="020B0609040504020204" pitchFamily="49" charset="0"/>
              </a:rPr>
              <a:t>local_best</a:t>
            </a:r>
            <a:r>
              <a:rPr lang="en-US" sz="1050" dirty="0">
                <a:solidFill>
                  <a:srgbClr val="FF0000"/>
                </a:solidFill>
                <a:latin typeface="Lucida Console" panose="020B0609040504020204" pitchFamily="49" charset="0"/>
              </a:rPr>
              <a:t> = </a:t>
            </a:r>
            <a:r>
              <a:rPr lang="en-US" sz="1050" dirty="0" err="1">
                <a:solidFill>
                  <a:srgbClr val="FF0000"/>
                </a:solidFill>
                <a:latin typeface="Lucida Console" panose="020B0609040504020204" pitchFamily="49" charset="0"/>
              </a:rPr>
              <a:t>route_cost</a:t>
            </a:r>
            <a:r>
              <a:rPr lang="en-US" sz="1050" dirty="0">
                <a:solidFill>
                  <a:srgbClr val="FF0000"/>
                </a:solidFill>
                <a:latin typeface="Lucida Console" panose="020B0609040504020204" pitchFamily="49" charset="0"/>
              </a:rPr>
              <a:t>::</a:t>
            </a:r>
            <a:r>
              <a:rPr lang="en-US" sz="1050" dirty="0" err="1">
                <a:solidFill>
                  <a:srgbClr val="FF0000"/>
                </a:solidFill>
                <a:latin typeface="Lucida Console" panose="020B0609040504020204" pitchFamily="49" charset="0"/>
              </a:rPr>
              <a:t>minf</a:t>
            </a:r>
            <a:r>
              <a:rPr lang="en-US" sz="1050" dirty="0">
                <a:solidFill>
                  <a:srgbClr val="FF0000"/>
                </a:solidFill>
                <a:latin typeface="Lucida Console" panose="020B0609040504020204" pitchFamily="49" charset="0"/>
              </a:rPr>
              <a:t>(</a:t>
            </a:r>
          </a:p>
          <a:p>
            <a:pPr>
              <a:lnSpc>
                <a:spcPct val="100000"/>
              </a:lnSpc>
              <a:spcBef>
                <a:spcPts val="0"/>
              </a:spcBef>
              <a:spcAft>
                <a:spcPts val="0"/>
              </a:spcAft>
            </a:pPr>
            <a:r>
              <a:rPr lang="en-US" sz="1050" dirty="0">
                <a:solidFill>
                  <a:srgbClr val="FF0000"/>
                </a:solidFill>
                <a:latin typeface="Lucida Console" panose="020B0609040504020204" pitchFamily="49" charset="0"/>
              </a:rPr>
              <a:t>                          </a:t>
            </a:r>
            <a:r>
              <a:rPr lang="en-US" sz="1050" dirty="0" err="1">
                <a:solidFill>
                  <a:srgbClr val="FF0000"/>
                </a:solidFill>
                <a:latin typeface="Lucida Console" panose="020B0609040504020204" pitchFamily="49" charset="0"/>
              </a:rPr>
              <a:t>local_best</a:t>
            </a:r>
            <a:r>
              <a:rPr lang="en-US" sz="1050" dirty="0">
                <a:solidFill>
                  <a:srgbClr val="FF0000"/>
                </a:solidFill>
                <a:latin typeface="Lucida Console" panose="020B0609040504020204" pitchFamily="49" charset="0"/>
              </a:rPr>
              <a:t>, </a:t>
            </a:r>
            <a:r>
              <a:rPr lang="en-US" sz="1050" dirty="0" err="1">
                <a:solidFill>
                  <a:srgbClr val="FF0000"/>
                </a:solidFill>
                <a:latin typeface="Lucida Console" panose="020B0609040504020204" pitchFamily="49" charset="0"/>
              </a:rPr>
              <a:t>route_cost</a:t>
            </a:r>
            <a:r>
              <a:rPr lang="en-US" sz="1050" dirty="0">
                <a:solidFill>
                  <a:srgbClr val="FF0000"/>
                </a:solidFill>
                <a:latin typeface="Lucida Console" panose="020B0609040504020204" pitchFamily="49" charset="0"/>
              </a:rPr>
              <a:t>(</a:t>
            </a:r>
            <a:r>
              <a:rPr lang="en-US" sz="1050" dirty="0" err="1">
                <a:solidFill>
                  <a:srgbClr val="FF0000"/>
                </a:solidFill>
                <a:latin typeface="Lucida Console" panose="020B0609040504020204" pitchFamily="49" charset="0"/>
              </a:rPr>
              <a:t>i</a:t>
            </a:r>
            <a:r>
              <a:rPr lang="en-US" sz="1050" dirty="0">
                <a:solidFill>
                  <a:srgbClr val="FF0000"/>
                </a:solidFill>
                <a:latin typeface="Lucida Console" panose="020B0609040504020204" pitchFamily="49" charset="0"/>
              </a:rPr>
              <a:t>, cost));</a:t>
            </a:r>
          </a:p>
          <a:p>
            <a:pPr>
              <a:lnSpc>
                <a:spcPct val="100000"/>
              </a:lnSpc>
              <a:spcBef>
                <a:spcPts val="0"/>
              </a:spcBef>
              <a:spcAft>
                <a:spcPts val="0"/>
              </a:spcAft>
            </a:pPr>
            <a:r>
              <a:rPr lang="en-US" sz="1050" dirty="0">
                <a:latin typeface="Lucida Console" panose="020B0609040504020204" pitchFamily="49" charset="0"/>
              </a:rPr>
              <a:t>  }</a:t>
            </a:r>
          </a:p>
          <a:p>
            <a:pPr>
              <a:lnSpc>
                <a:spcPct val="100000"/>
              </a:lnSpc>
              <a:spcBef>
                <a:spcPts val="0"/>
              </a:spcBef>
              <a:spcAft>
                <a:spcPts val="0"/>
              </a:spcAft>
            </a:pPr>
            <a:r>
              <a:rPr lang="en-US" sz="1050" dirty="0">
                <a:latin typeface="Lucida Console" panose="020B0609040504020204" pitchFamily="49" charset="0"/>
              </a:rPr>
              <a:t>  int lane = </a:t>
            </a:r>
            <a:r>
              <a:rPr lang="en-US" sz="1050" dirty="0" err="1">
                <a:latin typeface="Lucida Console" panose="020B0609040504020204" pitchFamily="49" charset="0"/>
              </a:rPr>
              <a:t>threadIdx.x</a:t>
            </a:r>
            <a:r>
              <a:rPr lang="en-US" sz="1050" dirty="0">
                <a:latin typeface="Lucida Console" panose="020B0609040504020204" pitchFamily="49" charset="0"/>
              </a:rPr>
              <a:t> % </a:t>
            </a:r>
            <a:r>
              <a:rPr lang="en-US" sz="1050" dirty="0" err="1">
                <a:latin typeface="Lucida Console" panose="020B0609040504020204" pitchFamily="49" charset="0"/>
              </a:rPr>
              <a:t>warpSize</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int </a:t>
            </a:r>
            <a:r>
              <a:rPr lang="en-US" sz="1050" dirty="0" err="1">
                <a:latin typeface="Lucida Console" panose="020B0609040504020204" pitchFamily="49" charset="0"/>
              </a:rPr>
              <a:t>warpId</a:t>
            </a:r>
            <a:r>
              <a:rPr lang="en-US" sz="1050" dirty="0">
                <a:latin typeface="Lucida Console" panose="020B0609040504020204" pitchFamily="49" charset="0"/>
              </a:rPr>
              <a:t> = </a:t>
            </a:r>
            <a:r>
              <a:rPr lang="en-US" sz="1050" dirty="0" err="1">
                <a:latin typeface="Lucida Console" panose="020B0609040504020204" pitchFamily="49" charset="0"/>
              </a:rPr>
              <a:t>threadIdx.x</a:t>
            </a:r>
            <a:r>
              <a:rPr lang="en-US" sz="1050" dirty="0">
                <a:latin typeface="Lucida Console" panose="020B0609040504020204" pitchFamily="49" charset="0"/>
              </a:rPr>
              <a:t> / </a:t>
            </a:r>
            <a:r>
              <a:rPr lang="en-US" sz="1050" dirty="0" err="1">
                <a:latin typeface="Lucida Console" panose="020B0609040504020204" pitchFamily="49" charset="0"/>
              </a:rPr>
              <a:t>warpSize</a:t>
            </a:r>
            <a:r>
              <a:rPr lang="en-US" sz="1050" dirty="0">
                <a:latin typeface="Lucida Console" panose="020B0609040504020204" pitchFamily="49" charset="0"/>
              </a:rPr>
              <a:t>;</a:t>
            </a:r>
          </a:p>
          <a:p>
            <a:pPr>
              <a:lnSpc>
                <a:spcPct val="100000"/>
              </a:lnSpc>
              <a:spcBef>
                <a:spcPts val="0"/>
              </a:spcBef>
              <a:spcAft>
                <a:spcPts val="0"/>
              </a:spcAft>
            </a:pPr>
            <a:endParaRPr lang="en-US" sz="1050" dirty="0">
              <a:latin typeface="Lucida Console" panose="020B0609040504020204" pitchFamily="49" charset="0"/>
            </a:endParaRPr>
          </a:p>
          <a:p>
            <a:pPr>
              <a:lnSpc>
                <a:spcPct val="100000"/>
              </a:lnSpc>
              <a:spcBef>
                <a:spcPts val="0"/>
              </a:spcBef>
              <a:spcAft>
                <a:spcPts val="0"/>
              </a:spcAft>
            </a:pPr>
            <a:r>
              <a:rPr lang="en-US" sz="1050" dirty="0">
                <a:latin typeface="Lucida Console" panose="020B0609040504020204" pitchFamily="49" charset="0"/>
              </a:rPr>
              <a:t>  for (int offset = </a:t>
            </a:r>
            <a:r>
              <a:rPr lang="en-US" sz="1050" dirty="0" err="1">
                <a:latin typeface="Lucida Console" panose="020B0609040504020204" pitchFamily="49" charset="0"/>
              </a:rPr>
              <a:t>warpSize</a:t>
            </a:r>
            <a:r>
              <a:rPr lang="en-US" sz="1050" dirty="0">
                <a:latin typeface="Lucida Console" panose="020B0609040504020204" pitchFamily="49" charset="0"/>
              </a:rPr>
              <a:t> / 2; offset &gt; 0; offset /= 2)</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local_best</a:t>
            </a:r>
            <a:r>
              <a:rPr lang="en-US" sz="1050" dirty="0">
                <a:latin typeface="Lucida Console" panose="020B0609040504020204" pitchFamily="49" charset="0"/>
              </a:rPr>
              <a:t> = </a:t>
            </a:r>
            <a:r>
              <a:rPr lang="en-US" sz="1050" dirty="0" err="1">
                <a:latin typeface="Lucida Console" panose="020B0609040504020204" pitchFamily="49" charset="0"/>
              </a:rPr>
              <a:t>route_cost</a:t>
            </a:r>
            <a:r>
              <a:rPr lang="en-US" sz="1050" dirty="0">
                <a:latin typeface="Lucida Console" panose="020B0609040504020204" pitchFamily="49" charset="0"/>
              </a:rPr>
              <a:t>::</a:t>
            </a:r>
            <a:r>
              <a:rPr lang="en-US" sz="1050" dirty="0" err="1">
                <a:latin typeface="Lucida Console" panose="020B0609040504020204" pitchFamily="49" charset="0"/>
              </a:rPr>
              <a:t>minf</a:t>
            </a:r>
            <a:r>
              <a:rPr lang="en-US" sz="1050" dirty="0">
                <a:latin typeface="Lucida Console" panose="020B0609040504020204" pitchFamily="49" charset="0"/>
              </a:rPr>
              <a:t>(</a:t>
            </a:r>
            <a:r>
              <a:rPr lang="en-US" sz="1050" dirty="0" err="1">
                <a:latin typeface="Lucida Console" panose="020B0609040504020204" pitchFamily="49" charset="0"/>
              </a:rPr>
              <a:t>local_best</a:t>
            </a:r>
            <a:r>
              <a:rPr lang="en-US" sz="1050" dirty="0">
                <a:latin typeface="Lucida Console" panose="020B0609040504020204" pitchFamily="49" charset="0"/>
              </a:rPr>
              <a:t>, </a:t>
            </a:r>
            <a:r>
              <a:rPr lang="en-US" sz="1050" dirty="0" err="1">
                <a:latin typeface="Lucida Console" panose="020B0609040504020204" pitchFamily="49" charset="0"/>
              </a:rPr>
              <a:t>route_cost</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__</a:t>
            </a:r>
            <a:r>
              <a:rPr lang="en-US" sz="1050" dirty="0" err="1">
                <a:latin typeface="Lucida Console" panose="020B0609040504020204" pitchFamily="49" charset="0"/>
              </a:rPr>
              <a:t>shfl_down_sync</a:t>
            </a:r>
            <a:r>
              <a:rPr lang="en-US" sz="1050" dirty="0">
                <a:latin typeface="Lucida Console" panose="020B0609040504020204" pitchFamily="49" charset="0"/>
              </a:rPr>
              <a:t>(~0u, </a:t>
            </a:r>
            <a:r>
              <a:rPr lang="en-US" sz="1050" dirty="0" err="1">
                <a:latin typeface="Lucida Console" panose="020B0609040504020204" pitchFamily="49" charset="0"/>
              </a:rPr>
              <a:t>local_best.route</a:t>
            </a:r>
            <a:r>
              <a:rPr lang="en-US" sz="1050" dirty="0">
                <a:latin typeface="Lucida Console" panose="020B0609040504020204" pitchFamily="49" charset="0"/>
              </a:rPr>
              <a:t>, offset),</a:t>
            </a:r>
          </a:p>
          <a:p>
            <a:pPr>
              <a:lnSpc>
                <a:spcPct val="100000"/>
              </a:lnSpc>
              <a:spcBef>
                <a:spcPts val="0"/>
              </a:spcBef>
              <a:spcAft>
                <a:spcPts val="0"/>
              </a:spcAft>
            </a:pPr>
            <a:r>
              <a:rPr lang="en-US" sz="1050" dirty="0">
                <a:latin typeface="Lucida Console" panose="020B0609040504020204" pitchFamily="49" charset="0"/>
              </a:rPr>
              <a:t>        __</a:t>
            </a:r>
            <a:r>
              <a:rPr lang="en-US" sz="1050" dirty="0" err="1">
                <a:latin typeface="Lucida Console" panose="020B0609040504020204" pitchFamily="49" charset="0"/>
              </a:rPr>
              <a:t>shfl_down_sync</a:t>
            </a:r>
            <a:r>
              <a:rPr lang="en-US" sz="1050" dirty="0">
                <a:latin typeface="Lucida Console" panose="020B0609040504020204" pitchFamily="49" charset="0"/>
              </a:rPr>
              <a:t>(~0u, </a:t>
            </a:r>
            <a:r>
              <a:rPr lang="en-US" sz="1050" dirty="0" err="1">
                <a:latin typeface="Lucida Console" panose="020B0609040504020204" pitchFamily="49" charset="0"/>
              </a:rPr>
              <a:t>local_best.cost</a:t>
            </a:r>
            <a:r>
              <a:rPr lang="en-US" sz="1050" dirty="0">
                <a:latin typeface="Lucida Console" panose="020B0609040504020204" pitchFamily="49" charset="0"/>
              </a:rPr>
              <a:t>, offset)));</a:t>
            </a:r>
          </a:p>
          <a:p>
            <a:pPr>
              <a:lnSpc>
                <a:spcPct val="100000"/>
              </a:lnSpc>
              <a:spcBef>
                <a:spcPts val="0"/>
              </a:spcBef>
              <a:spcAft>
                <a:spcPts val="0"/>
              </a:spcAft>
            </a:pPr>
            <a:r>
              <a:rPr lang="en-US" sz="1050" dirty="0">
                <a:latin typeface="Lucida Console" panose="020B0609040504020204" pitchFamily="49" charset="0"/>
              </a:rPr>
              <a:t>  if (lane == 0) {</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warp_best_id</a:t>
            </a:r>
            <a:r>
              <a:rPr lang="en-US" sz="1050" dirty="0">
                <a:latin typeface="Lucida Console" panose="020B0609040504020204" pitchFamily="49" charset="0"/>
              </a:rPr>
              <a:t>[</a:t>
            </a:r>
            <a:r>
              <a:rPr lang="en-US" sz="1050" dirty="0" err="1">
                <a:latin typeface="Lucida Console" panose="020B0609040504020204" pitchFamily="49" charset="0"/>
              </a:rPr>
              <a:t>warpId</a:t>
            </a:r>
            <a:r>
              <a:rPr lang="en-US" sz="1050" dirty="0">
                <a:latin typeface="Lucida Console" panose="020B0609040504020204" pitchFamily="49" charset="0"/>
              </a:rPr>
              <a:t>] = </a:t>
            </a:r>
            <a:r>
              <a:rPr lang="en-US" sz="1050" dirty="0" err="1">
                <a:latin typeface="Lucida Console" panose="020B0609040504020204" pitchFamily="49" charset="0"/>
              </a:rPr>
              <a:t>local_best.route</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warp_best_cost</a:t>
            </a:r>
            <a:r>
              <a:rPr lang="en-US" sz="1050" dirty="0">
                <a:latin typeface="Lucida Console" panose="020B0609040504020204" pitchFamily="49" charset="0"/>
              </a:rPr>
              <a:t>[</a:t>
            </a:r>
            <a:r>
              <a:rPr lang="en-US" sz="1050" dirty="0" err="1">
                <a:latin typeface="Lucida Console" panose="020B0609040504020204" pitchFamily="49" charset="0"/>
              </a:rPr>
              <a:t>warpId</a:t>
            </a:r>
            <a:r>
              <a:rPr lang="en-US" sz="1050" dirty="0">
                <a:latin typeface="Lucida Console" panose="020B0609040504020204" pitchFamily="49" charset="0"/>
              </a:rPr>
              <a:t>] = </a:t>
            </a:r>
            <a:r>
              <a:rPr lang="en-US" sz="1050" dirty="0" err="1">
                <a:latin typeface="Lucida Console" panose="020B0609040504020204" pitchFamily="49" charset="0"/>
              </a:rPr>
              <a:t>local_best.cost</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a:t>
            </a:r>
          </a:p>
          <a:p>
            <a:pPr>
              <a:lnSpc>
                <a:spcPct val="100000"/>
              </a:lnSpc>
              <a:spcBef>
                <a:spcPts val="0"/>
              </a:spcBef>
              <a:spcAft>
                <a:spcPts val="0"/>
              </a:spcAft>
            </a:pPr>
            <a:r>
              <a:rPr lang="en-US" sz="1050" dirty="0">
                <a:latin typeface="Lucida Console" panose="020B0609040504020204" pitchFamily="49" charset="0"/>
              </a:rPr>
              <a:t>  __</a:t>
            </a:r>
            <a:r>
              <a:rPr lang="en-US" sz="1050" dirty="0" err="1">
                <a:latin typeface="Lucida Console" panose="020B0609040504020204" pitchFamily="49" charset="0"/>
              </a:rPr>
              <a:t>syncthreads</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if (</a:t>
            </a:r>
            <a:r>
              <a:rPr lang="en-US" sz="1050" dirty="0" err="1">
                <a:latin typeface="Lucida Console" panose="020B0609040504020204" pitchFamily="49" charset="0"/>
              </a:rPr>
              <a:t>warpId</a:t>
            </a:r>
            <a:r>
              <a:rPr lang="en-US" sz="1050" dirty="0">
                <a:latin typeface="Lucida Console" panose="020B0609040504020204" pitchFamily="49" charset="0"/>
              </a:rPr>
              <a:t> == 0) {</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local_best</a:t>
            </a:r>
            <a:r>
              <a:rPr lang="en-US" sz="1050" dirty="0">
                <a:latin typeface="Lucida Console" panose="020B0609040504020204" pitchFamily="49" charset="0"/>
              </a:rPr>
              <a:t> = </a:t>
            </a:r>
            <a:r>
              <a:rPr lang="en-US" sz="1050" dirty="0" err="1">
                <a:latin typeface="Lucida Console" panose="020B0609040504020204" pitchFamily="49" charset="0"/>
              </a:rPr>
              <a:t>route_cost</a:t>
            </a:r>
            <a:r>
              <a:rPr lang="en-US" sz="1050" dirty="0">
                <a:latin typeface="Lucida Console" panose="020B0609040504020204" pitchFamily="49" charset="0"/>
              </a:rPr>
              <a:t>(</a:t>
            </a:r>
            <a:r>
              <a:rPr lang="en-US" sz="1050" dirty="0" err="1">
                <a:latin typeface="Lucida Console" panose="020B0609040504020204" pitchFamily="49" charset="0"/>
              </a:rPr>
              <a:t>warp_best_id</a:t>
            </a:r>
            <a:r>
              <a:rPr lang="en-US" sz="1050" dirty="0">
                <a:latin typeface="Lucida Console" panose="020B0609040504020204" pitchFamily="49" charset="0"/>
              </a:rPr>
              <a:t>[lane], </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warp_best_cost</a:t>
            </a:r>
            <a:r>
              <a:rPr lang="en-US" sz="1050" dirty="0">
                <a:latin typeface="Lucida Console" panose="020B0609040504020204" pitchFamily="49" charset="0"/>
              </a:rPr>
              <a:t>[lane]);</a:t>
            </a:r>
          </a:p>
          <a:p>
            <a:pPr>
              <a:lnSpc>
                <a:spcPct val="100000"/>
              </a:lnSpc>
              <a:spcBef>
                <a:spcPts val="0"/>
              </a:spcBef>
              <a:spcAft>
                <a:spcPts val="0"/>
              </a:spcAft>
            </a:pPr>
            <a:r>
              <a:rPr lang="en-US" sz="1050" dirty="0">
                <a:latin typeface="Lucida Console" panose="020B0609040504020204" pitchFamily="49" charset="0"/>
              </a:rPr>
              <a:t>    for (int offset = </a:t>
            </a:r>
            <a:r>
              <a:rPr lang="en-US" sz="1050" dirty="0" err="1">
                <a:latin typeface="Lucida Console" panose="020B0609040504020204" pitchFamily="49" charset="0"/>
              </a:rPr>
              <a:t>warpSize</a:t>
            </a:r>
            <a:r>
              <a:rPr lang="en-US" sz="1050" dirty="0">
                <a:latin typeface="Lucida Console" panose="020B0609040504020204" pitchFamily="49" charset="0"/>
              </a:rPr>
              <a:t> / 2; offset &gt; 0; offset /= 2)</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local_best</a:t>
            </a:r>
            <a:r>
              <a:rPr lang="en-US" sz="1050" dirty="0">
                <a:latin typeface="Lucida Console" panose="020B0609040504020204" pitchFamily="49" charset="0"/>
              </a:rPr>
              <a:t> = </a:t>
            </a:r>
            <a:r>
              <a:rPr lang="en-US" sz="1050" dirty="0" err="1">
                <a:latin typeface="Lucida Console" panose="020B0609040504020204" pitchFamily="49" charset="0"/>
              </a:rPr>
              <a:t>route_cost</a:t>
            </a:r>
            <a:r>
              <a:rPr lang="en-US" sz="1050" dirty="0">
                <a:latin typeface="Lucida Console" panose="020B0609040504020204" pitchFamily="49" charset="0"/>
              </a:rPr>
              <a:t>::</a:t>
            </a:r>
            <a:r>
              <a:rPr lang="en-US" sz="1050" dirty="0" err="1">
                <a:latin typeface="Lucida Console" panose="020B0609040504020204" pitchFamily="49" charset="0"/>
              </a:rPr>
              <a:t>minf</a:t>
            </a:r>
            <a:r>
              <a:rPr lang="en-US" sz="1050" dirty="0">
                <a:latin typeface="Lucida Console" panose="020B0609040504020204" pitchFamily="49" charset="0"/>
              </a:rPr>
              <a:t>(</a:t>
            </a:r>
            <a:r>
              <a:rPr lang="en-US" sz="1050" dirty="0" err="1">
                <a:latin typeface="Lucida Console" panose="020B0609040504020204" pitchFamily="49" charset="0"/>
              </a:rPr>
              <a:t>local_best</a:t>
            </a:r>
            <a:r>
              <a:rPr lang="en-US" sz="1050" dirty="0">
                <a:latin typeface="Lucida Console" panose="020B0609040504020204" pitchFamily="49" charset="0"/>
              </a:rPr>
              <a:t>, </a:t>
            </a:r>
            <a:r>
              <a:rPr lang="en-US" sz="1050" dirty="0" err="1">
                <a:latin typeface="Lucida Console" panose="020B0609040504020204" pitchFamily="49" charset="0"/>
              </a:rPr>
              <a:t>route_cost</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__</a:t>
            </a:r>
            <a:r>
              <a:rPr lang="en-US" sz="1050" dirty="0" err="1">
                <a:latin typeface="Lucida Console" panose="020B0609040504020204" pitchFamily="49" charset="0"/>
              </a:rPr>
              <a:t>shfl_down_sync</a:t>
            </a:r>
            <a:r>
              <a:rPr lang="en-US" sz="1050" dirty="0">
                <a:latin typeface="Lucida Console" panose="020B0609040504020204" pitchFamily="49" charset="0"/>
              </a:rPr>
              <a:t>(~0u, </a:t>
            </a:r>
            <a:r>
              <a:rPr lang="en-US" sz="1050" dirty="0" err="1">
                <a:latin typeface="Lucida Console" panose="020B0609040504020204" pitchFamily="49" charset="0"/>
              </a:rPr>
              <a:t>local_best.route</a:t>
            </a:r>
            <a:r>
              <a:rPr lang="en-US" sz="1050" dirty="0">
                <a:latin typeface="Lucida Console" panose="020B0609040504020204" pitchFamily="49" charset="0"/>
              </a:rPr>
              <a:t>, offset),</a:t>
            </a:r>
          </a:p>
          <a:p>
            <a:pPr>
              <a:lnSpc>
                <a:spcPct val="100000"/>
              </a:lnSpc>
              <a:spcBef>
                <a:spcPts val="0"/>
              </a:spcBef>
              <a:spcAft>
                <a:spcPts val="0"/>
              </a:spcAft>
            </a:pPr>
            <a:r>
              <a:rPr lang="en-US" sz="1050" dirty="0">
                <a:latin typeface="Lucida Console" panose="020B0609040504020204" pitchFamily="49" charset="0"/>
              </a:rPr>
              <a:t>          __</a:t>
            </a:r>
            <a:r>
              <a:rPr lang="en-US" sz="1050" dirty="0" err="1">
                <a:latin typeface="Lucida Console" panose="020B0609040504020204" pitchFamily="49" charset="0"/>
              </a:rPr>
              <a:t>shfl_down_sync</a:t>
            </a:r>
            <a:r>
              <a:rPr lang="en-US" sz="1050" dirty="0">
                <a:latin typeface="Lucida Console" panose="020B0609040504020204" pitchFamily="49" charset="0"/>
              </a:rPr>
              <a:t>(~0u, </a:t>
            </a:r>
            <a:r>
              <a:rPr lang="en-US" sz="1050" dirty="0" err="1">
                <a:latin typeface="Lucida Console" panose="020B0609040504020204" pitchFamily="49" charset="0"/>
              </a:rPr>
              <a:t>local_best.cost</a:t>
            </a:r>
            <a:r>
              <a:rPr lang="en-US" sz="1050" dirty="0">
                <a:latin typeface="Lucida Console" panose="020B0609040504020204" pitchFamily="49" charset="0"/>
              </a:rPr>
              <a:t>, offset)));</a:t>
            </a:r>
          </a:p>
          <a:p>
            <a:pPr>
              <a:lnSpc>
                <a:spcPct val="100000"/>
              </a:lnSpc>
              <a:spcBef>
                <a:spcPts val="0"/>
              </a:spcBef>
              <a:spcAft>
                <a:spcPts val="0"/>
              </a:spcAft>
            </a:pPr>
            <a:r>
              <a:rPr lang="en-US" sz="1050" dirty="0">
                <a:latin typeface="Lucida Console" panose="020B0609040504020204" pitchFamily="49" charset="0"/>
              </a:rPr>
              <a:t>    if (lane == 0) {</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block_best</a:t>
            </a:r>
            <a:r>
              <a:rPr lang="en-US" sz="1050" dirty="0">
                <a:latin typeface="Lucida Console" panose="020B0609040504020204" pitchFamily="49" charset="0"/>
              </a:rPr>
              <a:t>[</a:t>
            </a:r>
            <a:r>
              <a:rPr lang="en-US" sz="1050" dirty="0" err="1">
                <a:latin typeface="Lucida Console" panose="020B0609040504020204" pitchFamily="49" charset="0"/>
              </a:rPr>
              <a:t>blockIdx.x</a:t>
            </a:r>
            <a:r>
              <a:rPr lang="en-US" sz="1050" dirty="0">
                <a:latin typeface="Lucida Console" panose="020B0609040504020204" pitchFamily="49" charset="0"/>
              </a:rPr>
              <a:t>] = </a:t>
            </a:r>
            <a:r>
              <a:rPr lang="en-US" sz="1050" dirty="0" err="1">
                <a:latin typeface="Lucida Console" panose="020B0609040504020204" pitchFamily="49" charset="0"/>
              </a:rPr>
              <a:t>local_best</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a:t>
            </a:r>
          </a:p>
          <a:p>
            <a:pPr>
              <a:lnSpc>
                <a:spcPct val="100000"/>
              </a:lnSpc>
              <a:spcBef>
                <a:spcPts val="0"/>
              </a:spcBef>
              <a:spcAft>
                <a:spcPts val="0"/>
              </a:spcAft>
            </a:pPr>
            <a:r>
              <a:rPr lang="en-US" sz="1050" dirty="0">
                <a:latin typeface="Lucida Console" panose="020B0609040504020204" pitchFamily="49" charset="0"/>
              </a:rPr>
              <a:t>  }</a:t>
            </a:r>
          </a:p>
          <a:p>
            <a:pPr>
              <a:lnSpc>
                <a:spcPct val="100000"/>
              </a:lnSpc>
              <a:spcBef>
                <a:spcPts val="0"/>
              </a:spcBef>
              <a:spcAft>
                <a:spcPts val="0"/>
              </a:spcAft>
            </a:pPr>
            <a:r>
              <a:rPr lang="en-US" sz="1050" dirty="0">
                <a:latin typeface="Lucida Console" panose="020B0609040504020204" pitchFamily="49" charset="0"/>
              </a:rPr>
              <a:t>}</a:t>
            </a:r>
          </a:p>
        </p:txBody>
      </p:sp>
      <p:sp>
        <p:nvSpPr>
          <p:cNvPr id="4" name="Text Placeholder 3">
            <a:extLst>
              <a:ext uri="{FF2B5EF4-FFF2-40B4-BE49-F238E27FC236}">
                <a16:creationId xmlns:a16="http://schemas.microsoft.com/office/drawing/2014/main" id="{075E6E56-5620-4570-9EA0-257C747EFC44}"/>
              </a:ext>
            </a:extLst>
          </p:cNvPr>
          <p:cNvSpPr>
            <a:spLocks noGrp="1"/>
          </p:cNvSpPr>
          <p:nvPr>
            <p:ph type="body" sz="quarter" idx="10"/>
          </p:nvPr>
        </p:nvSpPr>
        <p:spPr/>
        <p:txBody>
          <a:bodyPr/>
          <a:lstStyle/>
          <a:p>
            <a:r>
              <a:rPr lang="en-US" dirty="0"/>
              <a:t>CUDA</a:t>
            </a:r>
          </a:p>
        </p:txBody>
      </p:sp>
      <p:cxnSp>
        <p:nvCxnSpPr>
          <p:cNvPr id="6" name="Straight Connector 5">
            <a:extLst>
              <a:ext uri="{FF2B5EF4-FFF2-40B4-BE49-F238E27FC236}">
                <a16:creationId xmlns:a16="http://schemas.microsoft.com/office/drawing/2014/main" id="{B760A380-906D-4E13-B4D2-C0A6711DD38B}"/>
              </a:ext>
            </a:extLst>
          </p:cNvPr>
          <p:cNvCxnSpPr>
            <a:cxnSpLocks/>
            <a:stCxn id="3" idx="0"/>
            <a:endCxn id="3" idx="2"/>
          </p:cNvCxnSpPr>
          <p:nvPr/>
        </p:nvCxnSpPr>
        <p:spPr>
          <a:xfrm>
            <a:off x="5491086" y="2103036"/>
            <a:ext cx="0" cy="3487442"/>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73498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B284-7D6E-4D32-9F27-04387616781D}"/>
              </a:ext>
            </a:extLst>
          </p:cNvPr>
          <p:cNvSpPr>
            <a:spLocks noGrp="1"/>
          </p:cNvSpPr>
          <p:nvPr>
            <p:ph type="title"/>
          </p:nvPr>
        </p:nvSpPr>
        <p:spPr/>
        <p:txBody>
          <a:bodyPr/>
          <a:lstStyle/>
          <a:p>
            <a:r>
              <a:rPr lang="en-US" dirty="0"/>
              <a:t>Traveling Salesman</a:t>
            </a:r>
          </a:p>
        </p:txBody>
      </p:sp>
      <p:sp>
        <p:nvSpPr>
          <p:cNvPr id="3" name="Content Placeholder 2">
            <a:extLst>
              <a:ext uri="{FF2B5EF4-FFF2-40B4-BE49-F238E27FC236}">
                <a16:creationId xmlns:a16="http://schemas.microsoft.com/office/drawing/2014/main" id="{19C8BDF9-5D42-4796-8F36-ED07A3FCE82D}"/>
              </a:ext>
            </a:extLst>
          </p:cNvPr>
          <p:cNvSpPr>
            <a:spLocks noGrp="1"/>
          </p:cNvSpPr>
          <p:nvPr>
            <p:ph idx="1"/>
          </p:nvPr>
        </p:nvSpPr>
        <p:spPr>
          <a:xfrm>
            <a:off x="516750" y="2103036"/>
            <a:ext cx="9948672" cy="3487442"/>
          </a:xfrm>
        </p:spPr>
        <p:txBody>
          <a:bodyPr numCol="2"/>
          <a:lstStyle/>
          <a:p>
            <a:pPr>
              <a:lnSpc>
                <a:spcPct val="100000"/>
              </a:lnSpc>
              <a:spcBef>
                <a:spcPts val="0"/>
              </a:spcBef>
              <a:spcAft>
                <a:spcPts val="0"/>
              </a:spcAft>
            </a:pPr>
            <a:r>
              <a:rPr lang="en-US" sz="1050" dirty="0">
                <a:latin typeface="Lucida Console" panose="020B0609040504020204" pitchFamily="49" charset="0"/>
              </a:rPr>
              <a:t>__global__ void </a:t>
            </a:r>
            <a:r>
              <a:rPr lang="en-US" sz="1050" dirty="0" err="1">
                <a:latin typeface="Lucida Console" panose="020B0609040504020204" pitchFamily="49" charset="0"/>
              </a:rPr>
              <a:t>find_best_kernel</a:t>
            </a:r>
            <a:r>
              <a:rPr lang="en-US" sz="1050" dirty="0">
                <a:latin typeface="Lucida Console" panose="020B0609040504020204" pitchFamily="49" charset="0"/>
              </a:rPr>
              <a:t>(int* distances, int N,</a:t>
            </a:r>
          </a:p>
          <a:p>
            <a:pPr>
              <a:lnSpc>
                <a:spcPct val="100000"/>
              </a:lnSpc>
              <a:spcBef>
                <a:spcPts val="0"/>
              </a:spcBef>
              <a:spcAft>
                <a:spcPts val="0"/>
              </a:spcAft>
            </a:pPr>
            <a:r>
              <a:rPr lang="en-US" sz="1050" dirty="0">
                <a:latin typeface="Lucida Console" panose="020B0609040504020204" pitchFamily="49" charset="0"/>
              </a:rPr>
              <a:t>                 long </a:t>
            </a:r>
            <a:r>
              <a:rPr lang="en-US" sz="1050" dirty="0" err="1">
                <a:latin typeface="Lucida Console" panose="020B0609040504020204" pitchFamily="49" charset="0"/>
              </a:rPr>
              <a:t>num_routes</a:t>
            </a:r>
            <a:r>
              <a:rPr lang="en-US" sz="1050" dirty="0">
                <a:latin typeface="Lucida Console" panose="020B0609040504020204" pitchFamily="49" charset="0"/>
              </a:rPr>
              <a:t>, </a:t>
            </a:r>
            <a:r>
              <a:rPr lang="en-US" sz="1050" dirty="0" err="1">
                <a:latin typeface="Lucida Console" panose="020B0609040504020204" pitchFamily="49" charset="0"/>
              </a:rPr>
              <a:t>route_cost</a:t>
            </a:r>
            <a:r>
              <a:rPr lang="en-US" sz="1050" dirty="0">
                <a:latin typeface="Lucida Console" panose="020B0609040504020204" pitchFamily="49" charset="0"/>
              </a:rPr>
              <a:t>* </a:t>
            </a:r>
            <a:r>
              <a:rPr lang="en-US" sz="1050" dirty="0" err="1">
                <a:latin typeface="Lucida Console" panose="020B0609040504020204" pitchFamily="49" charset="0"/>
              </a:rPr>
              <a:t>block_best</a:t>
            </a:r>
            <a:r>
              <a:rPr lang="en-US" sz="1050" dirty="0">
                <a:latin typeface="Lucida Console" panose="020B0609040504020204" pitchFamily="49" charset="0"/>
              </a:rPr>
              <a:t>) {</a:t>
            </a:r>
            <a:endParaRPr lang="en-US" sz="1050" dirty="0">
              <a:solidFill>
                <a:srgbClr val="FF0000"/>
              </a:solidFill>
              <a:latin typeface="Lucida Console" panose="020B0609040504020204" pitchFamily="49" charset="0"/>
            </a:endParaRPr>
          </a:p>
          <a:p>
            <a:pPr>
              <a:lnSpc>
                <a:spcPct val="100000"/>
              </a:lnSpc>
              <a:spcBef>
                <a:spcPts val="0"/>
              </a:spcBef>
              <a:spcAft>
                <a:spcPts val="0"/>
              </a:spcAft>
            </a:pPr>
            <a:r>
              <a:rPr lang="en-US" sz="1050" dirty="0">
                <a:solidFill>
                  <a:srgbClr val="FF0000"/>
                </a:solidFill>
                <a:latin typeface="Lucida Console" panose="020B0609040504020204" pitchFamily="49" charset="0"/>
              </a:rPr>
              <a:t>  static __shared__ long </a:t>
            </a:r>
            <a:r>
              <a:rPr lang="en-US" sz="1050" dirty="0" err="1">
                <a:solidFill>
                  <a:srgbClr val="FF0000"/>
                </a:solidFill>
                <a:latin typeface="Lucida Console" panose="020B0609040504020204" pitchFamily="49" charset="0"/>
              </a:rPr>
              <a:t>warp_best_id</a:t>
            </a:r>
            <a:r>
              <a:rPr lang="en-US" sz="1050" dirty="0">
                <a:solidFill>
                  <a:srgbClr val="FF0000"/>
                </a:solidFill>
                <a:latin typeface="Lucida Console" panose="020B0609040504020204" pitchFamily="49" charset="0"/>
              </a:rPr>
              <a:t>[32];</a:t>
            </a:r>
          </a:p>
          <a:p>
            <a:pPr>
              <a:lnSpc>
                <a:spcPct val="100000"/>
              </a:lnSpc>
              <a:spcBef>
                <a:spcPts val="0"/>
              </a:spcBef>
              <a:spcAft>
                <a:spcPts val="0"/>
              </a:spcAft>
            </a:pPr>
            <a:r>
              <a:rPr lang="en-US" sz="1050" dirty="0">
                <a:solidFill>
                  <a:srgbClr val="FF0000"/>
                </a:solidFill>
                <a:latin typeface="Lucida Console" panose="020B0609040504020204" pitchFamily="49" charset="0"/>
              </a:rPr>
              <a:t>  static __shared__ int </a:t>
            </a:r>
            <a:r>
              <a:rPr lang="en-US" sz="1050" dirty="0" err="1">
                <a:solidFill>
                  <a:srgbClr val="FF0000"/>
                </a:solidFill>
                <a:latin typeface="Lucida Console" panose="020B0609040504020204" pitchFamily="49" charset="0"/>
              </a:rPr>
              <a:t>warp_best_cost</a:t>
            </a:r>
            <a:r>
              <a:rPr lang="en-US" sz="1050" dirty="0">
                <a:solidFill>
                  <a:srgbClr val="FF0000"/>
                </a:solidFill>
                <a:latin typeface="Lucida Console" panose="020B0609040504020204" pitchFamily="49" charset="0"/>
              </a:rPr>
              <a:t>[32];</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route_cost</a:t>
            </a:r>
            <a:r>
              <a:rPr lang="en-US" sz="1050" dirty="0">
                <a:latin typeface="Lucida Console" panose="020B0609040504020204" pitchFamily="49" charset="0"/>
              </a:rPr>
              <a:t> </a:t>
            </a:r>
            <a:r>
              <a:rPr lang="en-US" sz="1050" dirty="0" err="1">
                <a:latin typeface="Lucida Console" panose="020B0609040504020204" pitchFamily="49" charset="0"/>
              </a:rPr>
              <a:t>local_best</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for (long </a:t>
            </a:r>
            <a:r>
              <a:rPr lang="en-US" sz="1050" dirty="0" err="1">
                <a:latin typeface="Lucida Console" panose="020B0609040504020204" pitchFamily="49" charset="0"/>
              </a:rPr>
              <a:t>i</a:t>
            </a:r>
            <a:r>
              <a:rPr lang="en-US" sz="1050" dirty="0">
                <a:latin typeface="Lucida Console" panose="020B0609040504020204" pitchFamily="49" charset="0"/>
              </a:rPr>
              <a:t> = </a:t>
            </a:r>
            <a:r>
              <a:rPr lang="en-US" sz="1050" dirty="0" err="1">
                <a:latin typeface="Lucida Console" panose="020B0609040504020204" pitchFamily="49" charset="0"/>
              </a:rPr>
              <a:t>blockIdx.x</a:t>
            </a:r>
            <a:r>
              <a:rPr lang="en-US" sz="1050" dirty="0">
                <a:latin typeface="Lucida Console" panose="020B0609040504020204" pitchFamily="49" charset="0"/>
              </a:rPr>
              <a:t> * </a:t>
            </a:r>
            <a:r>
              <a:rPr lang="en-US" sz="1050" dirty="0" err="1">
                <a:latin typeface="Lucida Console" panose="020B0609040504020204" pitchFamily="49" charset="0"/>
              </a:rPr>
              <a:t>blockDim.x</a:t>
            </a:r>
            <a:r>
              <a:rPr lang="en-US" sz="1050" dirty="0">
                <a:latin typeface="Lucida Console" panose="020B0609040504020204" pitchFamily="49" charset="0"/>
              </a:rPr>
              <a:t> + </a:t>
            </a:r>
            <a:r>
              <a:rPr lang="en-US" sz="1050" dirty="0" err="1">
                <a:latin typeface="Lucida Console" panose="020B0609040504020204" pitchFamily="49" charset="0"/>
              </a:rPr>
              <a:t>threadIdx.x</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i</a:t>
            </a:r>
            <a:r>
              <a:rPr lang="en-US" sz="1050" dirty="0">
                <a:latin typeface="Lucida Console" panose="020B0609040504020204" pitchFamily="49" charset="0"/>
              </a:rPr>
              <a:t> &lt; </a:t>
            </a:r>
            <a:r>
              <a:rPr lang="en-US" sz="1050" dirty="0" err="1">
                <a:latin typeface="Lucida Console" panose="020B0609040504020204" pitchFamily="49" charset="0"/>
              </a:rPr>
              <a:t>num_routes</a:t>
            </a:r>
            <a:r>
              <a:rPr lang="en-US" sz="1050" dirty="0">
                <a:latin typeface="Lucida Console" panose="020B0609040504020204" pitchFamily="49" charset="0"/>
              </a:rPr>
              <a:t>; </a:t>
            </a:r>
            <a:r>
              <a:rPr lang="en-US" sz="1050" dirty="0" err="1">
                <a:latin typeface="Lucida Console" panose="020B0609040504020204" pitchFamily="49" charset="0"/>
              </a:rPr>
              <a:t>i</a:t>
            </a:r>
            <a:r>
              <a:rPr lang="en-US" sz="1050" dirty="0">
                <a:latin typeface="Lucida Console" panose="020B0609040504020204" pitchFamily="49" charset="0"/>
              </a:rPr>
              <a:t> += </a:t>
            </a:r>
            <a:r>
              <a:rPr lang="en-US" sz="1050" dirty="0" err="1">
                <a:latin typeface="Lucida Console" panose="020B0609040504020204" pitchFamily="49" charset="0"/>
              </a:rPr>
              <a:t>blockDim.x</a:t>
            </a:r>
            <a:r>
              <a:rPr lang="en-US" sz="1050" dirty="0">
                <a:latin typeface="Lucida Console" panose="020B0609040504020204" pitchFamily="49" charset="0"/>
              </a:rPr>
              <a:t> * </a:t>
            </a:r>
            <a:r>
              <a:rPr lang="en-US" sz="1050" dirty="0" err="1">
                <a:latin typeface="Lucida Console" panose="020B0609040504020204" pitchFamily="49" charset="0"/>
              </a:rPr>
              <a:t>gridDim.x</a:t>
            </a:r>
            <a:r>
              <a:rPr lang="en-US" sz="1050" dirty="0">
                <a:latin typeface="Lucida Console" panose="020B0609040504020204" pitchFamily="49" charset="0"/>
              </a:rPr>
              <a:t>) {</a:t>
            </a:r>
          </a:p>
          <a:p>
            <a:pPr>
              <a:lnSpc>
                <a:spcPct val="100000"/>
              </a:lnSpc>
              <a:spcBef>
                <a:spcPts val="0"/>
              </a:spcBef>
              <a:spcAft>
                <a:spcPts val="0"/>
              </a:spcAft>
            </a:pPr>
            <a:r>
              <a:rPr lang="en-US" sz="1050" dirty="0">
                <a:latin typeface="Lucida Console" panose="020B0609040504020204" pitchFamily="49" charset="0"/>
              </a:rPr>
              <a:t>    int cost = 0;</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route_iterator</a:t>
            </a:r>
            <a:r>
              <a:rPr lang="en-US" sz="1050" dirty="0">
                <a:latin typeface="Lucida Console" panose="020B0609040504020204" pitchFamily="49" charset="0"/>
              </a:rPr>
              <a:t> it(</a:t>
            </a:r>
            <a:r>
              <a:rPr lang="en-US" sz="1050" dirty="0" err="1">
                <a:latin typeface="Lucida Console" panose="020B0609040504020204" pitchFamily="49" charset="0"/>
              </a:rPr>
              <a:t>i</a:t>
            </a:r>
            <a:r>
              <a:rPr lang="en-US" sz="1050" dirty="0">
                <a:latin typeface="Lucida Console" panose="020B0609040504020204" pitchFamily="49" charset="0"/>
              </a:rPr>
              <a:t>, N);</a:t>
            </a:r>
          </a:p>
          <a:p>
            <a:pPr>
              <a:lnSpc>
                <a:spcPct val="100000"/>
              </a:lnSpc>
              <a:spcBef>
                <a:spcPts val="0"/>
              </a:spcBef>
              <a:spcAft>
                <a:spcPts val="0"/>
              </a:spcAft>
            </a:pPr>
            <a:r>
              <a:rPr lang="en-US" sz="1050" dirty="0">
                <a:latin typeface="Lucida Console" panose="020B0609040504020204" pitchFamily="49" charset="0"/>
              </a:rPr>
              <a:t>    int from = </a:t>
            </a:r>
            <a:r>
              <a:rPr lang="en-US" sz="1050" dirty="0" err="1">
                <a:latin typeface="Lucida Console" panose="020B0609040504020204" pitchFamily="49" charset="0"/>
              </a:rPr>
              <a:t>it.first</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while (!</a:t>
            </a:r>
            <a:r>
              <a:rPr lang="en-US" sz="1050" dirty="0" err="1">
                <a:latin typeface="Lucida Console" panose="020B0609040504020204" pitchFamily="49" charset="0"/>
              </a:rPr>
              <a:t>it.done</a:t>
            </a:r>
            <a:r>
              <a:rPr lang="en-US" sz="1050" dirty="0">
                <a:latin typeface="Lucida Console" panose="020B0609040504020204" pitchFamily="49" charset="0"/>
              </a:rPr>
              <a:t>()) {</a:t>
            </a:r>
          </a:p>
          <a:p>
            <a:pPr>
              <a:lnSpc>
                <a:spcPct val="100000"/>
              </a:lnSpc>
              <a:spcBef>
                <a:spcPts val="0"/>
              </a:spcBef>
              <a:spcAft>
                <a:spcPts val="0"/>
              </a:spcAft>
            </a:pPr>
            <a:r>
              <a:rPr lang="en-US" sz="1050" dirty="0">
                <a:latin typeface="Lucida Console" panose="020B0609040504020204" pitchFamily="49" charset="0"/>
              </a:rPr>
              <a:t>      int to = </a:t>
            </a:r>
            <a:r>
              <a:rPr lang="en-US" sz="1050" dirty="0" err="1">
                <a:latin typeface="Lucida Console" panose="020B0609040504020204" pitchFamily="49" charset="0"/>
              </a:rPr>
              <a:t>it.next</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cost += distances[from*N + to];</a:t>
            </a:r>
          </a:p>
          <a:p>
            <a:pPr>
              <a:lnSpc>
                <a:spcPct val="100000"/>
              </a:lnSpc>
              <a:spcBef>
                <a:spcPts val="0"/>
              </a:spcBef>
              <a:spcAft>
                <a:spcPts val="0"/>
              </a:spcAft>
            </a:pPr>
            <a:r>
              <a:rPr lang="en-US" sz="1050" dirty="0">
                <a:latin typeface="Lucida Console" panose="020B0609040504020204" pitchFamily="49" charset="0"/>
              </a:rPr>
              <a:t>      from = to;</a:t>
            </a:r>
          </a:p>
          <a:p>
            <a:pPr>
              <a:lnSpc>
                <a:spcPct val="100000"/>
              </a:lnSpc>
              <a:spcBef>
                <a:spcPts val="0"/>
              </a:spcBef>
              <a:spcAft>
                <a:spcPts val="0"/>
              </a:spcAft>
            </a:pPr>
            <a:r>
              <a:rPr lang="en-US" sz="1050" dirty="0">
                <a:latin typeface="Lucida Console" panose="020B0609040504020204" pitchFamily="49" charset="0"/>
              </a:rPr>
              <a:t>    }</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local_best</a:t>
            </a:r>
            <a:r>
              <a:rPr lang="en-US" sz="1050" dirty="0">
                <a:latin typeface="Lucida Console" panose="020B0609040504020204" pitchFamily="49" charset="0"/>
              </a:rPr>
              <a:t> = </a:t>
            </a:r>
            <a:r>
              <a:rPr lang="en-US" sz="1050" dirty="0" err="1">
                <a:latin typeface="Lucida Console" panose="020B0609040504020204" pitchFamily="49" charset="0"/>
              </a:rPr>
              <a:t>route_cost</a:t>
            </a:r>
            <a:r>
              <a:rPr lang="en-US" sz="1050" dirty="0">
                <a:latin typeface="Lucida Console" panose="020B0609040504020204" pitchFamily="49" charset="0"/>
              </a:rPr>
              <a:t>::</a:t>
            </a:r>
            <a:r>
              <a:rPr lang="en-US" sz="1050" dirty="0" err="1">
                <a:latin typeface="Lucida Console" panose="020B0609040504020204" pitchFamily="49" charset="0"/>
              </a:rPr>
              <a:t>minf</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local_best</a:t>
            </a:r>
            <a:r>
              <a:rPr lang="en-US" sz="1050" dirty="0">
                <a:latin typeface="Lucida Console" panose="020B0609040504020204" pitchFamily="49" charset="0"/>
              </a:rPr>
              <a:t>, </a:t>
            </a:r>
            <a:r>
              <a:rPr lang="en-US" sz="1050" dirty="0" err="1">
                <a:latin typeface="Lucida Console" panose="020B0609040504020204" pitchFamily="49" charset="0"/>
              </a:rPr>
              <a:t>route_cost</a:t>
            </a:r>
            <a:r>
              <a:rPr lang="en-US" sz="1050" dirty="0">
                <a:latin typeface="Lucida Console" panose="020B0609040504020204" pitchFamily="49" charset="0"/>
              </a:rPr>
              <a:t>(</a:t>
            </a:r>
            <a:r>
              <a:rPr lang="en-US" sz="1050" dirty="0" err="1">
                <a:latin typeface="Lucida Console" panose="020B0609040504020204" pitchFamily="49" charset="0"/>
              </a:rPr>
              <a:t>i</a:t>
            </a:r>
            <a:r>
              <a:rPr lang="en-US" sz="1050" dirty="0">
                <a:latin typeface="Lucida Console" panose="020B0609040504020204" pitchFamily="49" charset="0"/>
              </a:rPr>
              <a:t>, cost));</a:t>
            </a:r>
          </a:p>
          <a:p>
            <a:pPr>
              <a:lnSpc>
                <a:spcPct val="100000"/>
              </a:lnSpc>
              <a:spcBef>
                <a:spcPts val="0"/>
              </a:spcBef>
              <a:spcAft>
                <a:spcPts val="0"/>
              </a:spcAft>
            </a:pPr>
            <a:r>
              <a:rPr lang="en-US" sz="1050" dirty="0">
                <a:latin typeface="Lucida Console" panose="020B0609040504020204" pitchFamily="49" charset="0"/>
              </a:rPr>
              <a:t>  }</a:t>
            </a:r>
          </a:p>
          <a:p>
            <a:pPr>
              <a:lnSpc>
                <a:spcPct val="100000"/>
              </a:lnSpc>
              <a:spcBef>
                <a:spcPts val="0"/>
              </a:spcBef>
              <a:spcAft>
                <a:spcPts val="0"/>
              </a:spcAft>
            </a:pPr>
            <a:r>
              <a:rPr lang="en-US" sz="1050" dirty="0">
                <a:latin typeface="Lucida Console" panose="020B0609040504020204" pitchFamily="49" charset="0"/>
              </a:rPr>
              <a:t>  int lane = </a:t>
            </a:r>
            <a:r>
              <a:rPr lang="en-US" sz="1050" dirty="0" err="1">
                <a:latin typeface="Lucida Console" panose="020B0609040504020204" pitchFamily="49" charset="0"/>
              </a:rPr>
              <a:t>threadIdx.x</a:t>
            </a:r>
            <a:r>
              <a:rPr lang="en-US" sz="1050" dirty="0">
                <a:latin typeface="Lucida Console" panose="020B0609040504020204" pitchFamily="49" charset="0"/>
              </a:rPr>
              <a:t> % </a:t>
            </a:r>
            <a:r>
              <a:rPr lang="en-US" sz="1050" dirty="0" err="1">
                <a:latin typeface="Lucida Console" panose="020B0609040504020204" pitchFamily="49" charset="0"/>
              </a:rPr>
              <a:t>warpSize</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int </a:t>
            </a:r>
            <a:r>
              <a:rPr lang="en-US" sz="1050" dirty="0" err="1">
                <a:latin typeface="Lucida Console" panose="020B0609040504020204" pitchFamily="49" charset="0"/>
              </a:rPr>
              <a:t>warpId</a:t>
            </a:r>
            <a:r>
              <a:rPr lang="en-US" sz="1050" dirty="0">
                <a:latin typeface="Lucida Console" panose="020B0609040504020204" pitchFamily="49" charset="0"/>
              </a:rPr>
              <a:t> = </a:t>
            </a:r>
            <a:r>
              <a:rPr lang="en-US" sz="1050" dirty="0" err="1">
                <a:latin typeface="Lucida Console" panose="020B0609040504020204" pitchFamily="49" charset="0"/>
              </a:rPr>
              <a:t>threadIdx.x</a:t>
            </a:r>
            <a:r>
              <a:rPr lang="en-US" sz="1050" dirty="0">
                <a:latin typeface="Lucida Console" panose="020B0609040504020204" pitchFamily="49" charset="0"/>
              </a:rPr>
              <a:t> / </a:t>
            </a:r>
            <a:r>
              <a:rPr lang="en-US" sz="1050" dirty="0" err="1">
                <a:latin typeface="Lucida Console" panose="020B0609040504020204" pitchFamily="49" charset="0"/>
              </a:rPr>
              <a:t>warpSize</a:t>
            </a:r>
            <a:r>
              <a:rPr lang="en-US" sz="1050" dirty="0">
                <a:latin typeface="Lucida Console" panose="020B0609040504020204" pitchFamily="49" charset="0"/>
              </a:rPr>
              <a:t>;</a:t>
            </a:r>
          </a:p>
          <a:p>
            <a:pPr>
              <a:lnSpc>
                <a:spcPct val="100000"/>
              </a:lnSpc>
              <a:spcBef>
                <a:spcPts val="0"/>
              </a:spcBef>
              <a:spcAft>
                <a:spcPts val="0"/>
              </a:spcAft>
            </a:pPr>
            <a:endParaRPr lang="en-US" sz="1050" dirty="0">
              <a:latin typeface="Lucida Console" panose="020B0609040504020204" pitchFamily="49" charset="0"/>
            </a:endParaRPr>
          </a:p>
          <a:p>
            <a:pPr>
              <a:lnSpc>
                <a:spcPct val="100000"/>
              </a:lnSpc>
              <a:spcBef>
                <a:spcPts val="0"/>
              </a:spcBef>
              <a:spcAft>
                <a:spcPts val="0"/>
              </a:spcAft>
            </a:pPr>
            <a:r>
              <a:rPr lang="en-US" sz="1050" dirty="0">
                <a:solidFill>
                  <a:srgbClr val="FF0000"/>
                </a:solidFill>
                <a:latin typeface="Lucida Console" panose="020B0609040504020204" pitchFamily="49" charset="0"/>
              </a:rPr>
              <a:t>  for (int offset = </a:t>
            </a:r>
            <a:r>
              <a:rPr lang="en-US" sz="1050" dirty="0" err="1">
                <a:solidFill>
                  <a:srgbClr val="FF0000"/>
                </a:solidFill>
                <a:latin typeface="Lucida Console" panose="020B0609040504020204" pitchFamily="49" charset="0"/>
              </a:rPr>
              <a:t>warpSize</a:t>
            </a:r>
            <a:r>
              <a:rPr lang="en-US" sz="1050" dirty="0">
                <a:solidFill>
                  <a:srgbClr val="FF0000"/>
                </a:solidFill>
                <a:latin typeface="Lucida Console" panose="020B0609040504020204" pitchFamily="49" charset="0"/>
              </a:rPr>
              <a:t> / 2; offset &gt; 0; offset /= 2)</a:t>
            </a:r>
          </a:p>
          <a:p>
            <a:pPr>
              <a:lnSpc>
                <a:spcPct val="100000"/>
              </a:lnSpc>
              <a:spcBef>
                <a:spcPts val="0"/>
              </a:spcBef>
              <a:spcAft>
                <a:spcPts val="0"/>
              </a:spcAft>
            </a:pPr>
            <a:r>
              <a:rPr lang="en-US" sz="1050" dirty="0">
                <a:solidFill>
                  <a:srgbClr val="FF0000"/>
                </a:solidFill>
                <a:latin typeface="Lucida Console" panose="020B0609040504020204" pitchFamily="49" charset="0"/>
              </a:rPr>
              <a:t>    </a:t>
            </a:r>
            <a:r>
              <a:rPr lang="en-US" sz="1050" dirty="0" err="1">
                <a:solidFill>
                  <a:srgbClr val="FF0000"/>
                </a:solidFill>
                <a:latin typeface="Lucida Console" panose="020B0609040504020204" pitchFamily="49" charset="0"/>
              </a:rPr>
              <a:t>local_best</a:t>
            </a:r>
            <a:r>
              <a:rPr lang="en-US" sz="1050" dirty="0">
                <a:solidFill>
                  <a:srgbClr val="FF0000"/>
                </a:solidFill>
                <a:latin typeface="Lucida Console" panose="020B0609040504020204" pitchFamily="49" charset="0"/>
              </a:rPr>
              <a:t> = </a:t>
            </a:r>
            <a:r>
              <a:rPr lang="en-US" sz="1050" dirty="0" err="1">
                <a:solidFill>
                  <a:srgbClr val="FF0000"/>
                </a:solidFill>
                <a:latin typeface="Lucida Console" panose="020B0609040504020204" pitchFamily="49" charset="0"/>
              </a:rPr>
              <a:t>route_cost</a:t>
            </a:r>
            <a:r>
              <a:rPr lang="en-US" sz="1050" dirty="0">
                <a:solidFill>
                  <a:srgbClr val="FF0000"/>
                </a:solidFill>
                <a:latin typeface="Lucida Console" panose="020B0609040504020204" pitchFamily="49" charset="0"/>
              </a:rPr>
              <a:t>::</a:t>
            </a:r>
            <a:r>
              <a:rPr lang="en-US" sz="1050" dirty="0" err="1">
                <a:solidFill>
                  <a:srgbClr val="FF0000"/>
                </a:solidFill>
                <a:latin typeface="Lucida Console" panose="020B0609040504020204" pitchFamily="49" charset="0"/>
              </a:rPr>
              <a:t>minf</a:t>
            </a:r>
            <a:r>
              <a:rPr lang="en-US" sz="1050" dirty="0">
                <a:solidFill>
                  <a:srgbClr val="FF0000"/>
                </a:solidFill>
                <a:latin typeface="Lucida Console" panose="020B0609040504020204" pitchFamily="49" charset="0"/>
              </a:rPr>
              <a:t>(</a:t>
            </a:r>
            <a:r>
              <a:rPr lang="en-US" sz="1050" dirty="0" err="1">
                <a:solidFill>
                  <a:srgbClr val="FF0000"/>
                </a:solidFill>
                <a:latin typeface="Lucida Console" panose="020B0609040504020204" pitchFamily="49" charset="0"/>
              </a:rPr>
              <a:t>local_best</a:t>
            </a:r>
            <a:r>
              <a:rPr lang="en-US" sz="1050" dirty="0">
                <a:solidFill>
                  <a:srgbClr val="FF0000"/>
                </a:solidFill>
                <a:latin typeface="Lucida Console" panose="020B0609040504020204" pitchFamily="49" charset="0"/>
              </a:rPr>
              <a:t>, </a:t>
            </a:r>
            <a:r>
              <a:rPr lang="en-US" sz="1050" dirty="0" err="1">
                <a:solidFill>
                  <a:srgbClr val="FF0000"/>
                </a:solidFill>
                <a:latin typeface="Lucida Console" panose="020B0609040504020204" pitchFamily="49" charset="0"/>
              </a:rPr>
              <a:t>route_cost</a:t>
            </a:r>
            <a:r>
              <a:rPr lang="en-US" sz="1050" dirty="0">
                <a:solidFill>
                  <a:srgbClr val="FF0000"/>
                </a:solidFill>
                <a:latin typeface="Lucida Console" panose="020B0609040504020204" pitchFamily="49" charset="0"/>
              </a:rPr>
              <a:t>(</a:t>
            </a:r>
          </a:p>
          <a:p>
            <a:pPr>
              <a:lnSpc>
                <a:spcPct val="100000"/>
              </a:lnSpc>
              <a:spcBef>
                <a:spcPts val="0"/>
              </a:spcBef>
              <a:spcAft>
                <a:spcPts val="0"/>
              </a:spcAft>
            </a:pPr>
            <a:r>
              <a:rPr lang="en-US" sz="1050" dirty="0">
                <a:solidFill>
                  <a:srgbClr val="FF0000"/>
                </a:solidFill>
                <a:latin typeface="Lucida Console" panose="020B0609040504020204" pitchFamily="49" charset="0"/>
              </a:rPr>
              <a:t>        __</a:t>
            </a:r>
            <a:r>
              <a:rPr lang="en-US" sz="1050" dirty="0" err="1">
                <a:solidFill>
                  <a:srgbClr val="FF0000"/>
                </a:solidFill>
                <a:latin typeface="Lucida Console" panose="020B0609040504020204" pitchFamily="49" charset="0"/>
              </a:rPr>
              <a:t>shfl_down_sync</a:t>
            </a:r>
            <a:r>
              <a:rPr lang="en-US" sz="1050" dirty="0">
                <a:solidFill>
                  <a:srgbClr val="FF0000"/>
                </a:solidFill>
                <a:latin typeface="Lucida Console" panose="020B0609040504020204" pitchFamily="49" charset="0"/>
              </a:rPr>
              <a:t>(~0u, </a:t>
            </a:r>
            <a:r>
              <a:rPr lang="en-US" sz="1050" dirty="0" err="1">
                <a:solidFill>
                  <a:srgbClr val="FF0000"/>
                </a:solidFill>
                <a:latin typeface="Lucida Console" panose="020B0609040504020204" pitchFamily="49" charset="0"/>
              </a:rPr>
              <a:t>local_best.route</a:t>
            </a:r>
            <a:r>
              <a:rPr lang="en-US" sz="1050" dirty="0">
                <a:solidFill>
                  <a:srgbClr val="FF0000"/>
                </a:solidFill>
                <a:latin typeface="Lucida Console" panose="020B0609040504020204" pitchFamily="49" charset="0"/>
              </a:rPr>
              <a:t>, offset),</a:t>
            </a:r>
          </a:p>
          <a:p>
            <a:pPr>
              <a:lnSpc>
                <a:spcPct val="100000"/>
              </a:lnSpc>
              <a:spcBef>
                <a:spcPts val="0"/>
              </a:spcBef>
              <a:spcAft>
                <a:spcPts val="0"/>
              </a:spcAft>
            </a:pPr>
            <a:r>
              <a:rPr lang="en-US" sz="1050" dirty="0">
                <a:solidFill>
                  <a:srgbClr val="FF0000"/>
                </a:solidFill>
                <a:latin typeface="Lucida Console" panose="020B0609040504020204" pitchFamily="49" charset="0"/>
              </a:rPr>
              <a:t>        __</a:t>
            </a:r>
            <a:r>
              <a:rPr lang="en-US" sz="1050" dirty="0" err="1">
                <a:solidFill>
                  <a:srgbClr val="FF0000"/>
                </a:solidFill>
                <a:latin typeface="Lucida Console" panose="020B0609040504020204" pitchFamily="49" charset="0"/>
              </a:rPr>
              <a:t>shfl_down_sync</a:t>
            </a:r>
            <a:r>
              <a:rPr lang="en-US" sz="1050" dirty="0">
                <a:solidFill>
                  <a:srgbClr val="FF0000"/>
                </a:solidFill>
                <a:latin typeface="Lucida Console" panose="020B0609040504020204" pitchFamily="49" charset="0"/>
              </a:rPr>
              <a:t>(~0u, </a:t>
            </a:r>
            <a:r>
              <a:rPr lang="en-US" sz="1050" dirty="0" err="1">
                <a:solidFill>
                  <a:srgbClr val="FF0000"/>
                </a:solidFill>
                <a:latin typeface="Lucida Console" panose="020B0609040504020204" pitchFamily="49" charset="0"/>
              </a:rPr>
              <a:t>local_best.cost</a:t>
            </a:r>
            <a:r>
              <a:rPr lang="en-US" sz="1050" dirty="0">
                <a:solidFill>
                  <a:srgbClr val="FF0000"/>
                </a:solidFill>
                <a:latin typeface="Lucida Console" panose="020B0609040504020204" pitchFamily="49" charset="0"/>
              </a:rPr>
              <a:t>, offset)));</a:t>
            </a:r>
          </a:p>
          <a:p>
            <a:pPr>
              <a:lnSpc>
                <a:spcPct val="100000"/>
              </a:lnSpc>
              <a:spcBef>
                <a:spcPts val="0"/>
              </a:spcBef>
              <a:spcAft>
                <a:spcPts val="0"/>
              </a:spcAft>
            </a:pPr>
            <a:r>
              <a:rPr lang="en-US" sz="1050" dirty="0">
                <a:solidFill>
                  <a:srgbClr val="FF0000"/>
                </a:solidFill>
                <a:latin typeface="Lucida Console" panose="020B0609040504020204" pitchFamily="49" charset="0"/>
              </a:rPr>
              <a:t>  if (lane == 0) {</a:t>
            </a:r>
          </a:p>
          <a:p>
            <a:pPr>
              <a:lnSpc>
                <a:spcPct val="100000"/>
              </a:lnSpc>
              <a:spcBef>
                <a:spcPts val="0"/>
              </a:spcBef>
              <a:spcAft>
                <a:spcPts val="0"/>
              </a:spcAft>
            </a:pPr>
            <a:r>
              <a:rPr lang="en-US" sz="1050" dirty="0">
                <a:solidFill>
                  <a:srgbClr val="FF0000"/>
                </a:solidFill>
                <a:latin typeface="Lucida Console" panose="020B0609040504020204" pitchFamily="49" charset="0"/>
              </a:rPr>
              <a:t>    </a:t>
            </a:r>
            <a:r>
              <a:rPr lang="en-US" sz="1050" dirty="0" err="1">
                <a:solidFill>
                  <a:srgbClr val="FF0000"/>
                </a:solidFill>
                <a:latin typeface="Lucida Console" panose="020B0609040504020204" pitchFamily="49" charset="0"/>
              </a:rPr>
              <a:t>warp_best_id</a:t>
            </a:r>
            <a:r>
              <a:rPr lang="en-US" sz="1050" dirty="0">
                <a:solidFill>
                  <a:srgbClr val="FF0000"/>
                </a:solidFill>
                <a:latin typeface="Lucida Console" panose="020B0609040504020204" pitchFamily="49" charset="0"/>
              </a:rPr>
              <a:t>[</a:t>
            </a:r>
            <a:r>
              <a:rPr lang="en-US" sz="1050" dirty="0" err="1">
                <a:solidFill>
                  <a:srgbClr val="FF0000"/>
                </a:solidFill>
                <a:latin typeface="Lucida Console" panose="020B0609040504020204" pitchFamily="49" charset="0"/>
              </a:rPr>
              <a:t>warpId</a:t>
            </a:r>
            <a:r>
              <a:rPr lang="en-US" sz="1050" dirty="0">
                <a:solidFill>
                  <a:srgbClr val="FF0000"/>
                </a:solidFill>
                <a:latin typeface="Lucida Console" panose="020B0609040504020204" pitchFamily="49" charset="0"/>
              </a:rPr>
              <a:t>] = </a:t>
            </a:r>
            <a:r>
              <a:rPr lang="en-US" sz="1050" dirty="0" err="1">
                <a:solidFill>
                  <a:srgbClr val="FF0000"/>
                </a:solidFill>
                <a:latin typeface="Lucida Console" panose="020B0609040504020204" pitchFamily="49" charset="0"/>
              </a:rPr>
              <a:t>local_best.route</a:t>
            </a:r>
            <a:r>
              <a:rPr lang="en-US" sz="1050" dirty="0">
                <a:solidFill>
                  <a:srgbClr val="FF0000"/>
                </a:solidFill>
                <a:latin typeface="Lucida Console" panose="020B0609040504020204" pitchFamily="49" charset="0"/>
              </a:rPr>
              <a:t>;</a:t>
            </a:r>
          </a:p>
          <a:p>
            <a:pPr>
              <a:lnSpc>
                <a:spcPct val="100000"/>
              </a:lnSpc>
              <a:spcBef>
                <a:spcPts val="0"/>
              </a:spcBef>
              <a:spcAft>
                <a:spcPts val="0"/>
              </a:spcAft>
            </a:pPr>
            <a:r>
              <a:rPr lang="en-US" sz="1050" dirty="0">
                <a:solidFill>
                  <a:srgbClr val="FF0000"/>
                </a:solidFill>
                <a:latin typeface="Lucida Console" panose="020B0609040504020204" pitchFamily="49" charset="0"/>
              </a:rPr>
              <a:t>    </a:t>
            </a:r>
            <a:r>
              <a:rPr lang="en-US" sz="1050" dirty="0" err="1">
                <a:solidFill>
                  <a:srgbClr val="FF0000"/>
                </a:solidFill>
                <a:latin typeface="Lucida Console" panose="020B0609040504020204" pitchFamily="49" charset="0"/>
              </a:rPr>
              <a:t>warp_best_cost</a:t>
            </a:r>
            <a:r>
              <a:rPr lang="en-US" sz="1050" dirty="0">
                <a:solidFill>
                  <a:srgbClr val="FF0000"/>
                </a:solidFill>
                <a:latin typeface="Lucida Console" panose="020B0609040504020204" pitchFamily="49" charset="0"/>
              </a:rPr>
              <a:t>[</a:t>
            </a:r>
            <a:r>
              <a:rPr lang="en-US" sz="1050" dirty="0" err="1">
                <a:solidFill>
                  <a:srgbClr val="FF0000"/>
                </a:solidFill>
                <a:latin typeface="Lucida Console" panose="020B0609040504020204" pitchFamily="49" charset="0"/>
              </a:rPr>
              <a:t>warpId</a:t>
            </a:r>
            <a:r>
              <a:rPr lang="en-US" sz="1050" dirty="0">
                <a:solidFill>
                  <a:srgbClr val="FF0000"/>
                </a:solidFill>
                <a:latin typeface="Lucida Console" panose="020B0609040504020204" pitchFamily="49" charset="0"/>
              </a:rPr>
              <a:t>] = </a:t>
            </a:r>
            <a:r>
              <a:rPr lang="en-US" sz="1050" dirty="0" err="1">
                <a:solidFill>
                  <a:srgbClr val="FF0000"/>
                </a:solidFill>
                <a:latin typeface="Lucida Console" panose="020B0609040504020204" pitchFamily="49" charset="0"/>
              </a:rPr>
              <a:t>local_best.cost</a:t>
            </a:r>
            <a:r>
              <a:rPr lang="en-US" sz="1050" dirty="0">
                <a:solidFill>
                  <a:srgbClr val="FF0000"/>
                </a:solidFill>
                <a:latin typeface="Lucida Console" panose="020B0609040504020204" pitchFamily="49" charset="0"/>
              </a:rPr>
              <a:t>;</a:t>
            </a:r>
          </a:p>
          <a:p>
            <a:pPr>
              <a:lnSpc>
                <a:spcPct val="100000"/>
              </a:lnSpc>
              <a:spcBef>
                <a:spcPts val="0"/>
              </a:spcBef>
              <a:spcAft>
                <a:spcPts val="0"/>
              </a:spcAft>
            </a:pPr>
            <a:r>
              <a:rPr lang="en-US" sz="1050" dirty="0">
                <a:solidFill>
                  <a:srgbClr val="FF0000"/>
                </a:solidFill>
                <a:latin typeface="Lucida Console" panose="020B0609040504020204" pitchFamily="49" charset="0"/>
              </a:rPr>
              <a:t>  }</a:t>
            </a:r>
          </a:p>
          <a:p>
            <a:pPr>
              <a:lnSpc>
                <a:spcPct val="100000"/>
              </a:lnSpc>
              <a:spcBef>
                <a:spcPts val="0"/>
              </a:spcBef>
              <a:spcAft>
                <a:spcPts val="0"/>
              </a:spcAft>
            </a:pPr>
            <a:r>
              <a:rPr lang="en-US" sz="1050" dirty="0">
                <a:latin typeface="Lucida Console" panose="020B0609040504020204" pitchFamily="49" charset="0"/>
              </a:rPr>
              <a:t>  __</a:t>
            </a:r>
            <a:r>
              <a:rPr lang="en-US" sz="1050" dirty="0" err="1">
                <a:latin typeface="Lucida Console" panose="020B0609040504020204" pitchFamily="49" charset="0"/>
              </a:rPr>
              <a:t>syncthreads</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if (</a:t>
            </a:r>
            <a:r>
              <a:rPr lang="en-US" sz="1050" dirty="0" err="1">
                <a:latin typeface="Lucida Console" panose="020B0609040504020204" pitchFamily="49" charset="0"/>
              </a:rPr>
              <a:t>warpId</a:t>
            </a:r>
            <a:r>
              <a:rPr lang="en-US" sz="1050" dirty="0">
                <a:latin typeface="Lucida Console" panose="020B0609040504020204" pitchFamily="49" charset="0"/>
              </a:rPr>
              <a:t> == 0) {</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local_best</a:t>
            </a:r>
            <a:r>
              <a:rPr lang="en-US" sz="1050" dirty="0">
                <a:latin typeface="Lucida Console" panose="020B0609040504020204" pitchFamily="49" charset="0"/>
              </a:rPr>
              <a:t> = </a:t>
            </a:r>
            <a:r>
              <a:rPr lang="en-US" sz="1050" dirty="0" err="1">
                <a:latin typeface="Lucida Console" panose="020B0609040504020204" pitchFamily="49" charset="0"/>
              </a:rPr>
              <a:t>route_cost</a:t>
            </a:r>
            <a:r>
              <a:rPr lang="en-US" sz="1050" dirty="0">
                <a:latin typeface="Lucida Console" panose="020B0609040504020204" pitchFamily="49" charset="0"/>
              </a:rPr>
              <a:t>(</a:t>
            </a:r>
            <a:r>
              <a:rPr lang="en-US" sz="1050" dirty="0" err="1">
                <a:latin typeface="Lucida Console" panose="020B0609040504020204" pitchFamily="49" charset="0"/>
              </a:rPr>
              <a:t>warp_best_id</a:t>
            </a:r>
            <a:r>
              <a:rPr lang="en-US" sz="1050" dirty="0">
                <a:latin typeface="Lucida Console" panose="020B0609040504020204" pitchFamily="49" charset="0"/>
              </a:rPr>
              <a:t>[lane], </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warp_best_cost</a:t>
            </a:r>
            <a:r>
              <a:rPr lang="en-US" sz="1050" dirty="0">
                <a:latin typeface="Lucida Console" panose="020B0609040504020204" pitchFamily="49" charset="0"/>
              </a:rPr>
              <a:t>[lane]);</a:t>
            </a:r>
          </a:p>
          <a:p>
            <a:pPr>
              <a:lnSpc>
                <a:spcPct val="100000"/>
              </a:lnSpc>
              <a:spcBef>
                <a:spcPts val="0"/>
              </a:spcBef>
              <a:spcAft>
                <a:spcPts val="0"/>
              </a:spcAft>
            </a:pPr>
            <a:r>
              <a:rPr lang="en-US" sz="1050" dirty="0">
                <a:latin typeface="Lucida Console" panose="020B0609040504020204" pitchFamily="49" charset="0"/>
              </a:rPr>
              <a:t>    for (int offset = </a:t>
            </a:r>
            <a:r>
              <a:rPr lang="en-US" sz="1050" dirty="0" err="1">
                <a:latin typeface="Lucida Console" panose="020B0609040504020204" pitchFamily="49" charset="0"/>
              </a:rPr>
              <a:t>warpSize</a:t>
            </a:r>
            <a:r>
              <a:rPr lang="en-US" sz="1050" dirty="0">
                <a:latin typeface="Lucida Console" panose="020B0609040504020204" pitchFamily="49" charset="0"/>
              </a:rPr>
              <a:t> / 2; offset &gt; 0; offset /= 2)</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local_best</a:t>
            </a:r>
            <a:r>
              <a:rPr lang="en-US" sz="1050" dirty="0">
                <a:latin typeface="Lucida Console" panose="020B0609040504020204" pitchFamily="49" charset="0"/>
              </a:rPr>
              <a:t> = </a:t>
            </a:r>
            <a:r>
              <a:rPr lang="en-US" sz="1050" dirty="0" err="1">
                <a:latin typeface="Lucida Console" panose="020B0609040504020204" pitchFamily="49" charset="0"/>
              </a:rPr>
              <a:t>route_cost</a:t>
            </a:r>
            <a:r>
              <a:rPr lang="en-US" sz="1050" dirty="0">
                <a:latin typeface="Lucida Console" panose="020B0609040504020204" pitchFamily="49" charset="0"/>
              </a:rPr>
              <a:t>::</a:t>
            </a:r>
            <a:r>
              <a:rPr lang="en-US" sz="1050" dirty="0" err="1">
                <a:latin typeface="Lucida Console" panose="020B0609040504020204" pitchFamily="49" charset="0"/>
              </a:rPr>
              <a:t>minf</a:t>
            </a:r>
            <a:r>
              <a:rPr lang="en-US" sz="1050" dirty="0">
                <a:latin typeface="Lucida Console" panose="020B0609040504020204" pitchFamily="49" charset="0"/>
              </a:rPr>
              <a:t>(</a:t>
            </a:r>
            <a:r>
              <a:rPr lang="en-US" sz="1050" dirty="0" err="1">
                <a:latin typeface="Lucida Console" panose="020B0609040504020204" pitchFamily="49" charset="0"/>
              </a:rPr>
              <a:t>local_best</a:t>
            </a:r>
            <a:r>
              <a:rPr lang="en-US" sz="1050" dirty="0">
                <a:latin typeface="Lucida Console" panose="020B0609040504020204" pitchFamily="49" charset="0"/>
              </a:rPr>
              <a:t>, </a:t>
            </a:r>
            <a:r>
              <a:rPr lang="en-US" sz="1050" dirty="0" err="1">
                <a:latin typeface="Lucida Console" panose="020B0609040504020204" pitchFamily="49" charset="0"/>
              </a:rPr>
              <a:t>route_cost</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__</a:t>
            </a:r>
            <a:r>
              <a:rPr lang="en-US" sz="1050" dirty="0" err="1">
                <a:latin typeface="Lucida Console" panose="020B0609040504020204" pitchFamily="49" charset="0"/>
              </a:rPr>
              <a:t>shfl_down_sync</a:t>
            </a:r>
            <a:r>
              <a:rPr lang="en-US" sz="1050" dirty="0">
                <a:latin typeface="Lucida Console" panose="020B0609040504020204" pitchFamily="49" charset="0"/>
              </a:rPr>
              <a:t>(~0u, </a:t>
            </a:r>
            <a:r>
              <a:rPr lang="en-US" sz="1050" dirty="0" err="1">
                <a:latin typeface="Lucida Console" panose="020B0609040504020204" pitchFamily="49" charset="0"/>
              </a:rPr>
              <a:t>local_best.route</a:t>
            </a:r>
            <a:r>
              <a:rPr lang="en-US" sz="1050" dirty="0">
                <a:latin typeface="Lucida Console" panose="020B0609040504020204" pitchFamily="49" charset="0"/>
              </a:rPr>
              <a:t>, offset),</a:t>
            </a:r>
          </a:p>
          <a:p>
            <a:pPr>
              <a:lnSpc>
                <a:spcPct val="100000"/>
              </a:lnSpc>
              <a:spcBef>
                <a:spcPts val="0"/>
              </a:spcBef>
              <a:spcAft>
                <a:spcPts val="0"/>
              </a:spcAft>
            </a:pPr>
            <a:r>
              <a:rPr lang="en-US" sz="1050" dirty="0">
                <a:latin typeface="Lucida Console" panose="020B0609040504020204" pitchFamily="49" charset="0"/>
              </a:rPr>
              <a:t>          __</a:t>
            </a:r>
            <a:r>
              <a:rPr lang="en-US" sz="1050" dirty="0" err="1">
                <a:latin typeface="Lucida Console" panose="020B0609040504020204" pitchFamily="49" charset="0"/>
              </a:rPr>
              <a:t>shfl_down_sync</a:t>
            </a:r>
            <a:r>
              <a:rPr lang="en-US" sz="1050" dirty="0">
                <a:latin typeface="Lucida Console" panose="020B0609040504020204" pitchFamily="49" charset="0"/>
              </a:rPr>
              <a:t>(~0u, </a:t>
            </a:r>
            <a:r>
              <a:rPr lang="en-US" sz="1050" dirty="0" err="1">
                <a:latin typeface="Lucida Console" panose="020B0609040504020204" pitchFamily="49" charset="0"/>
              </a:rPr>
              <a:t>local_best.cost</a:t>
            </a:r>
            <a:r>
              <a:rPr lang="en-US" sz="1050" dirty="0">
                <a:latin typeface="Lucida Console" panose="020B0609040504020204" pitchFamily="49" charset="0"/>
              </a:rPr>
              <a:t>, offset)));</a:t>
            </a:r>
          </a:p>
          <a:p>
            <a:pPr>
              <a:lnSpc>
                <a:spcPct val="100000"/>
              </a:lnSpc>
              <a:spcBef>
                <a:spcPts val="0"/>
              </a:spcBef>
              <a:spcAft>
                <a:spcPts val="0"/>
              </a:spcAft>
            </a:pPr>
            <a:r>
              <a:rPr lang="en-US" sz="1050" dirty="0">
                <a:latin typeface="Lucida Console" panose="020B0609040504020204" pitchFamily="49" charset="0"/>
              </a:rPr>
              <a:t>    if (lane == 0) {</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block_best</a:t>
            </a:r>
            <a:r>
              <a:rPr lang="en-US" sz="1050" dirty="0">
                <a:latin typeface="Lucida Console" panose="020B0609040504020204" pitchFamily="49" charset="0"/>
              </a:rPr>
              <a:t>[</a:t>
            </a:r>
            <a:r>
              <a:rPr lang="en-US" sz="1050" dirty="0" err="1">
                <a:latin typeface="Lucida Console" panose="020B0609040504020204" pitchFamily="49" charset="0"/>
              </a:rPr>
              <a:t>blockIdx.x</a:t>
            </a:r>
            <a:r>
              <a:rPr lang="en-US" sz="1050" dirty="0">
                <a:latin typeface="Lucida Console" panose="020B0609040504020204" pitchFamily="49" charset="0"/>
              </a:rPr>
              <a:t>] = </a:t>
            </a:r>
            <a:r>
              <a:rPr lang="en-US" sz="1050" dirty="0" err="1">
                <a:latin typeface="Lucida Console" panose="020B0609040504020204" pitchFamily="49" charset="0"/>
              </a:rPr>
              <a:t>local_best</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a:t>
            </a:r>
          </a:p>
          <a:p>
            <a:pPr>
              <a:lnSpc>
                <a:spcPct val="100000"/>
              </a:lnSpc>
              <a:spcBef>
                <a:spcPts val="0"/>
              </a:spcBef>
              <a:spcAft>
                <a:spcPts val="0"/>
              </a:spcAft>
            </a:pPr>
            <a:r>
              <a:rPr lang="en-US" sz="1050" dirty="0">
                <a:latin typeface="Lucida Console" panose="020B0609040504020204" pitchFamily="49" charset="0"/>
              </a:rPr>
              <a:t>  }</a:t>
            </a:r>
          </a:p>
          <a:p>
            <a:pPr>
              <a:lnSpc>
                <a:spcPct val="100000"/>
              </a:lnSpc>
              <a:spcBef>
                <a:spcPts val="0"/>
              </a:spcBef>
              <a:spcAft>
                <a:spcPts val="0"/>
              </a:spcAft>
            </a:pPr>
            <a:r>
              <a:rPr lang="en-US" sz="1050" dirty="0">
                <a:latin typeface="Lucida Console" panose="020B0609040504020204" pitchFamily="49" charset="0"/>
              </a:rPr>
              <a:t>}</a:t>
            </a:r>
          </a:p>
        </p:txBody>
      </p:sp>
      <p:sp>
        <p:nvSpPr>
          <p:cNvPr id="4" name="Text Placeholder 3">
            <a:extLst>
              <a:ext uri="{FF2B5EF4-FFF2-40B4-BE49-F238E27FC236}">
                <a16:creationId xmlns:a16="http://schemas.microsoft.com/office/drawing/2014/main" id="{075E6E56-5620-4570-9EA0-257C747EFC44}"/>
              </a:ext>
            </a:extLst>
          </p:cNvPr>
          <p:cNvSpPr>
            <a:spLocks noGrp="1"/>
          </p:cNvSpPr>
          <p:nvPr>
            <p:ph type="body" sz="quarter" idx="10"/>
          </p:nvPr>
        </p:nvSpPr>
        <p:spPr/>
        <p:txBody>
          <a:bodyPr/>
          <a:lstStyle/>
          <a:p>
            <a:r>
              <a:rPr lang="en-US" dirty="0"/>
              <a:t>CUDA</a:t>
            </a:r>
          </a:p>
        </p:txBody>
      </p:sp>
      <p:cxnSp>
        <p:nvCxnSpPr>
          <p:cNvPr id="6" name="Straight Connector 5">
            <a:extLst>
              <a:ext uri="{FF2B5EF4-FFF2-40B4-BE49-F238E27FC236}">
                <a16:creationId xmlns:a16="http://schemas.microsoft.com/office/drawing/2014/main" id="{B760A380-906D-4E13-B4D2-C0A6711DD38B}"/>
              </a:ext>
            </a:extLst>
          </p:cNvPr>
          <p:cNvCxnSpPr>
            <a:cxnSpLocks/>
            <a:stCxn id="3" idx="0"/>
            <a:endCxn id="3" idx="2"/>
          </p:cNvCxnSpPr>
          <p:nvPr/>
        </p:nvCxnSpPr>
        <p:spPr>
          <a:xfrm>
            <a:off x="5491086" y="2103036"/>
            <a:ext cx="0" cy="3487442"/>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92909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B284-7D6E-4D32-9F27-04387616781D}"/>
              </a:ext>
            </a:extLst>
          </p:cNvPr>
          <p:cNvSpPr>
            <a:spLocks noGrp="1"/>
          </p:cNvSpPr>
          <p:nvPr>
            <p:ph type="title"/>
          </p:nvPr>
        </p:nvSpPr>
        <p:spPr/>
        <p:txBody>
          <a:bodyPr/>
          <a:lstStyle/>
          <a:p>
            <a:r>
              <a:rPr lang="en-US" dirty="0"/>
              <a:t>Traveling Salesman</a:t>
            </a:r>
          </a:p>
        </p:txBody>
      </p:sp>
      <p:sp>
        <p:nvSpPr>
          <p:cNvPr id="3" name="Content Placeholder 2">
            <a:extLst>
              <a:ext uri="{FF2B5EF4-FFF2-40B4-BE49-F238E27FC236}">
                <a16:creationId xmlns:a16="http://schemas.microsoft.com/office/drawing/2014/main" id="{19C8BDF9-5D42-4796-8F36-ED07A3FCE82D}"/>
              </a:ext>
            </a:extLst>
          </p:cNvPr>
          <p:cNvSpPr>
            <a:spLocks noGrp="1"/>
          </p:cNvSpPr>
          <p:nvPr>
            <p:ph idx="1"/>
          </p:nvPr>
        </p:nvSpPr>
        <p:spPr>
          <a:xfrm>
            <a:off x="516750" y="2103036"/>
            <a:ext cx="9948672" cy="3487442"/>
          </a:xfrm>
        </p:spPr>
        <p:txBody>
          <a:bodyPr numCol="2"/>
          <a:lstStyle/>
          <a:p>
            <a:pPr>
              <a:lnSpc>
                <a:spcPct val="100000"/>
              </a:lnSpc>
              <a:spcBef>
                <a:spcPts val="0"/>
              </a:spcBef>
              <a:spcAft>
                <a:spcPts val="0"/>
              </a:spcAft>
            </a:pPr>
            <a:r>
              <a:rPr lang="en-US" sz="1050" dirty="0">
                <a:latin typeface="Lucida Console" panose="020B0609040504020204" pitchFamily="49" charset="0"/>
              </a:rPr>
              <a:t>__global__ void </a:t>
            </a:r>
            <a:r>
              <a:rPr lang="en-US" sz="1050" dirty="0" err="1">
                <a:latin typeface="Lucida Console" panose="020B0609040504020204" pitchFamily="49" charset="0"/>
              </a:rPr>
              <a:t>find_best_kernel</a:t>
            </a:r>
            <a:r>
              <a:rPr lang="en-US" sz="1050" dirty="0">
                <a:latin typeface="Lucida Console" panose="020B0609040504020204" pitchFamily="49" charset="0"/>
              </a:rPr>
              <a:t>(int* distances, int N,</a:t>
            </a:r>
          </a:p>
          <a:p>
            <a:pPr>
              <a:lnSpc>
                <a:spcPct val="100000"/>
              </a:lnSpc>
              <a:spcBef>
                <a:spcPts val="0"/>
              </a:spcBef>
              <a:spcAft>
                <a:spcPts val="0"/>
              </a:spcAft>
            </a:pPr>
            <a:r>
              <a:rPr lang="en-US" sz="1050" dirty="0">
                <a:latin typeface="Lucida Console" panose="020B0609040504020204" pitchFamily="49" charset="0"/>
              </a:rPr>
              <a:t>                 long </a:t>
            </a:r>
            <a:r>
              <a:rPr lang="en-US" sz="1050" dirty="0" err="1">
                <a:latin typeface="Lucida Console" panose="020B0609040504020204" pitchFamily="49" charset="0"/>
              </a:rPr>
              <a:t>num_routes</a:t>
            </a:r>
            <a:r>
              <a:rPr lang="en-US" sz="1050" dirty="0">
                <a:latin typeface="Lucida Console" panose="020B0609040504020204" pitchFamily="49" charset="0"/>
              </a:rPr>
              <a:t>, </a:t>
            </a:r>
            <a:r>
              <a:rPr lang="en-US" sz="1050" dirty="0" err="1">
                <a:solidFill>
                  <a:srgbClr val="FF0000"/>
                </a:solidFill>
                <a:latin typeface="Lucida Console" panose="020B0609040504020204" pitchFamily="49" charset="0"/>
              </a:rPr>
              <a:t>route_cost</a:t>
            </a:r>
            <a:r>
              <a:rPr lang="en-US" sz="1050" dirty="0">
                <a:solidFill>
                  <a:srgbClr val="FF0000"/>
                </a:solidFill>
                <a:latin typeface="Lucida Console" panose="020B0609040504020204" pitchFamily="49" charset="0"/>
              </a:rPr>
              <a:t>* </a:t>
            </a:r>
            <a:r>
              <a:rPr lang="en-US" sz="1050" dirty="0" err="1">
                <a:solidFill>
                  <a:srgbClr val="FF0000"/>
                </a:solidFill>
                <a:latin typeface="Lucida Console" panose="020B0609040504020204" pitchFamily="49" charset="0"/>
              </a:rPr>
              <a:t>block_best</a:t>
            </a:r>
            <a:r>
              <a:rPr lang="en-US" sz="1050" dirty="0">
                <a:latin typeface="Lucida Console" panose="020B0609040504020204" pitchFamily="49" charset="0"/>
              </a:rPr>
              <a:t>) {</a:t>
            </a:r>
          </a:p>
          <a:p>
            <a:pPr>
              <a:lnSpc>
                <a:spcPct val="100000"/>
              </a:lnSpc>
              <a:spcBef>
                <a:spcPts val="0"/>
              </a:spcBef>
              <a:spcAft>
                <a:spcPts val="0"/>
              </a:spcAft>
            </a:pPr>
            <a:r>
              <a:rPr lang="en-US" sz="1050" dirty="0">
                <a:latin typeface="Lucida Console" panose="020B0609040504020204" pitchFamily="49" charset="0"/>
              </a:rPr>
              <a:t>  static __shared__ long </a:t>
            </a:r>
            <a:r>
              <a:rPr lang="en-US" sz="1050" dirty="0" err="1">
                <a:latin typeface="Lucida Console" panose="020B0609040504020204" pitchFamily="49" charset="0"/>
              </a:rPr>
              <a:t>warp_best_id</a:t>
            </a:r>
            <a:r>
              <a:rPr lang="en-US" sz="1050" dirty="0">
                <a:latin typeface="Lucida Console" panose="020B0609040504020204" pitchFamily="49" charset="0"/>
              </a:rPr>
              <a:t>[32];</a:t>
            </a:r>
          </a:p>
          <a:p>
            <a:pPr>
              <a:lnSpc>
                <a:spcPct val="100000"/>
              </a:lnSpc>
              <a:spcBef>
                <a:spcPts val="0"/>
              </a:spcBef>
              <a:spcAft>
                <a:spcPts val="0"/>
              </a:spcAft>
            </a:pPr>
            <a:r>
              <a:rPr lang="en-US" sz="1050" dirty="0">
                <a:latin typeface="Lucida Console" panose="020B0609040504020204" pitchFamily="49" charset="0"/>
              </a:rPr>
              <a:t>  static __shared__ int </a:t>
            </a:r>
            <a:r>
              <a:rPr lang="en-US" sz="1050" dirty="0" err="1">
                <a:latin typeface="Lucida Console" panose="020B0609040504020204" pitchFamily="49" charset="0"/>
              </a:rPr>
              <a:t>warp_best_cost</a:t>
            </a:r>
            <a:r>
              <a:rPr lang="en-US" sz="1050" dirty="0">
                <a:latin typeface="Lucida Console" panose="020B0609040504020204" pitchFamily="49" charset="0"/>
              </a:rPr>
              <a:t>[32];</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route_cost</a:t>
            </a:r>
            <a:r>
              <a:rPr lang="en-US" sz="1050" dirty="0">
                <a:latin typeface="Lucida Console" panose="020B0609040504020204" pitchFamily="49" charset="0"/>
              </a:rPr>
              <a:t> </a:t>
            </a:r>
            <a:r>
              <a:rPr lang="en-US" sz="1050" dirty="0" err="1">
                <a:latin typeface="Lucida Console" panose="020B0609040504020204" pitchFamily="49" charset="0"/>
              </a:rPr>
              <a:t>local_best</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for (long </a:t>
            </a:r>
            <a:r>
              <a:rPr lang="en-US" sz="1050" dirty="0" err="1">
                <a:latin typeface="Lucida Console" panose="020B0609040504020204" pitchFamily="49" charset="0"/>
              </a:rPr>
              <a:t>i</a:t>
            </a:r>
            <a:r>
              <a:rPr lang="en-US" sz="1050" dirty="0">
                <a:latin typeface="Lucida Console" panose="020B0609040504020204" pitchFamily="49" charset="0"/>
              </a:rPr>
              <a:t> = </a:t>
            </a:r>
            <a:r>
              <a:rPr lang="en-US" sz="1050" dirty="0" err="1">
                <a:latin typeface="Lucida Console" panose="020B0609040504020204" pitchFamily="49" charset="0"/>
              </a:rPr>
              <a:t>blockIdx.x</a:t>
            </a:r>
            <a:r>
              <a:rPr lang="en-US" sz="1050" dirty="0">
                <a:latin typeface="Lucida Console" panose="020B0609040504020204" pitchFamily="49" charset="0"/>
              </a:rPr>
              <a:t> * </a:t>
            </a:r>
            <a:r>
              <a:rPr lang="en-US" sz="1050" dirty="0" err="1">
                <a:latin typeface="Lucida Console" panose="020B0609040504020204" pitchFamily="49" charset="0"/>
              </a:rPr>
              <a:t>blockDim.x</a:t>
            </a:r>
            <a:r>
              <a:rPr lang="en-US" sz="1050" dirty="0">
                <a:latin typeface="Lucida Console" panose="020B0609040504020204" pitchFamily="49" charset="0"/>
              </a:rPr>
              <a:t> + </a:t>
            </a:r>
            <a:r>
              <a:rPr lang="en-US" sz="1050" dirty="0" err="1">
                <a:latin typeface="Lucida Console" panose="020B0609040504020204" pitchFamily="49" charset="0"/>
              </a:rPr>
              <a:t>threadIdx.x</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i</a:t>
            </a:r>
            <a:r>
              <a:rPr lang="en-US" sz="1050" dirty="0">
                <a:latin typeface="Lucida Console" panose="020B0609040504020204" pitchFamily="49" charset="0"/>
              </a:rPr>
              <a:t> &lt; </a:t>
            </a:r>
            <a:r>
              <a:rPr lang="en-US" sz="1050" dirty="0" err="1">
                <a:latin typeface="Lucida Console" panose="020B0609040504020204" pitchFamily="49" charset="0"/>
              </a:rPr>
              <a:t>num_routes</a:t>
            </a:r>
            <a:r>
              <a:rPr lang="en-US" sz="1050" dirty="0">
                <a:latin typeface="Lucida Console" panose="020B0609040504020204" pitchFamily="49" charset="0"/>
              </a:rPr>
              <a:t>; </a:t>
            </a:r>
            <a:r>
              <a:rPr lang="en-US" sz="1050" dirty="0" err="1">
                <a:latin typeface="Lucida Console" panose="020B0609040504020204" pitchFamily="49" charset="0"/>
              </a:rPr>
              <a:t>i</a:t>
            </a:r>
            <a:r>
              <a:rPr lang="en-US" sz="1050" dirty="0">
                <a:latin typeface="Lucida Console" panose="020B0609040504020204" pitchFamily="49" charset="0"/>
              </a:rPr>
              <a:t> += </a:t>
            </a:r>
            <a:r>
              <a:rPr lang="en-US" sz="1050" dirty="0" err="1">
                <a:latin typeface="Lucida Console" panose="020B0609040504020204" pitchFamily="49" charset="0"/>
              </a:rPr>
              <a:t>blockDim.x</a:t>
            </a:r>
            <a:r>
              <a:rPr lang="en-US" sz="1050" dirty="0">
                <a:latin typeface="Lucida Console" panose="020B0609040504020204" pitchFamily="49" charset="0"/>
              </a:rPr>
              <a:t> * </a:t>
            </a:r>
            <a:r>
              <a:rPr lang="en-US" sz="1050" dirty="0" err="1">
                <a:latin typeface="Lucida Console" panose="020B0609040504020204" pitchFamily="49" charset="0"/>
              </a:rPr>
              <a:t>gridDim.x</a:t>
            </a:r>
            <a:r>
              <a:rPr lang="en-US" sz="1050" dirty="0">
                <a:latin typeface="Lucida Console" panose="020B0609040504020204" pitchFamily="49" charset="0"/>
              </a:rPr>
              <a:t>) {</a:t>
            </a:r>
          </a:p>
          <a:p>
            <a:pPr>
              <a:lnSpc>
                <a:spcPct val="100000"/>
              </a:lnSpc>
              <a:spcBef>
                <a:spcPts val="0"/>
              </a:spcBef>
              <a:spcAft>
                <a:spcPts val="0"/>
              </a:spcAft>
            </a:pPr>
            <a:r>
              <a:rPr lang="en-US" sz="1050" dirty="0">
                <a:latin typeface="Lucida Console" panose="020B0609040504020204" pitchFamily="49" charset="0"/>
              </a:rPr>
              <a:t>    int cost = 0;</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route_iterator</a:t>
            </a:r>
            <a:r>
              <a:rPr lang="en-US" sz="1050" dirty="0">
                <a:latin typeface="Lucida Console" panose="020B0609040504020204" pitchFamily="49" charset="0"/>
              </a:rPr>
              <a:t> it(</a:t>
            </a:r>
            <a:r>
              <a:rPr lang="en-US" sz="1050" dirty="0" err="1">
                <a:latin typeface="Lucida Console" panose="020B0609040504020204" pitchFamily="49" charset="0"/>
              </a:rPr>
              <a:t>i</a:t>
            </a:r>
            <a:r>
              <a:rPr lang="en-US" sz="1050" dirty="0">
                <a:latin typeface="Lucida Console" panose="020B0609040504020204" pitchFamily="49" charset="0"/>
              </a:rPr>
              <a:t>, N);</a:t>
            </a:r>
          </a:p>
          <a:p>
            <a:pPr>
              <a:lnSpc>
                <a:spcPct val="100000"/>
              </a:lnSpc>
              <a:spcBef>
                <a:spcPts val="0"/>
              </a:spcBef>
              <a:spcAft>
                <a:spcPts val="0"/>
              </a:spcAft>
            </a:pPr>
            <a:r>
              <a:rPr lang="en-US" sz="1050" dirty="0">
                <a:latin typeface="Lucida Console" panose="020B0609040504020204" pitchFamily="49" charset="0"/>
              </a:rPr>
              <a:t>    int from = </a:t>
            </a:r>
            <a:r>
              <a:rPr lang="en-US" sz="1050" dirty="0" err="1">
                <a:latin typeface="Lucida Console" panose="020B0609040504020204" pitchFamily="49" charset="0"/>
              </a:rPr>
              <a:t>it.first</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while (!</a:t>
            </a:r>
            <a:r>
              <a:rPr lang="en-US" sz="1050" dirty="0" err="1">
                <a:latin typeface="Lucida Console" panose="020B0609040504020204" pitchFamily="49" charset="0"/>
              </a:rPr>
              <a:t>it.done</a:t>
            </a:r>
            <a:r>
              <a:rPr lang="en-US" sz="1050" dirty="0">
                <a:latin typeface="Lucida Console" panose="020B0609040504020204" pitchFamily="49" charset="0"/>
              </a:rPr>
              <a:t>()) {</a:t>
            </a:r>
          </a:p>
          <a:p>
            <a:pPr>
              <a:lnSpc>
                <a:spcPct val="100000"/>
              </a:lnSpc>
              <a:spcBef>
                <a:spcPts val="0"/>
              </a:spcBef>
              <a:spcAft>
                <a:spcPts val="0"/>
              </a:spcAft>
            </a:pPr>
            <a:r>
              <a:rPr lang="en-US" sz="1050" dirty="0">
                <a:latin typeface="Lucida Console" panose="020B0609040504020204" pitchFamily="49" charset="0"/>
              </a:rPr>
              <a:t>      int to = </a:t>
            </a:r>
            <a:r>
              <a:rPr lang="en-US" sz="1050" dirty="0" err="1">
                <a:latin typeface="Lucida Console" panose="020B0609040504020204" pitchFamily="49" charset="0"/>
              </a:rPr>
              <a:t>it.next</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cost += distances[from*N + to];</a:t>
            </a:r>
          </a:p>
          <a:p>
            <a:pPr>
              <a:lnSpc>
                <a:spcPct val="100000"/>
              </a:lnSpc>
              <a:spcBef>
                <a:spcPts val="0"/>
              </a:spcBef>
              <a:spcAft>
                <a:spcPts val="0"/>
              </a:spcAft>
            </a:pPr>
            <a:r>
              <a:rPr lang="en-US" sz="1050" dirty="0">
                <a:latin typeface="Lucida Console" panose="020B0609040504020204" pitchFamily="49" charset="0"/>
              </a:rPr>
              <a:t>      from = to;</a:t>
            </a:r>
          </a:p>
          <a:p>
            <a:pPr>
              <a:lnSpc>
                <a:spcPct val="100000"/>
              </a:lnSpc>
              <a:spcBef>
                <a:spcPts val="0"/>
              </a:spcBef>
              <a:spcAft>
                <a:spcPts val="0"/>
              </a:spcAft>
            </a:pPr>
            <a:r>
              <a:rPr lang="en-US" sz="1050" dirty="0">
                <a:latin typeface="Lucida Console" panose="020B0609040504020204" pitchFamily="49" charset="0"/>
              </a:rPr>
              <a:t>    }</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local_best</a:t>
            </a:r>
            <a:r>
              <a:rPr lang="en-US" sz="1050" dirty="0">
                <a:latin typeface="Lucida Console" panose="020B0609040504020204" pitchFamily="49" charset="0"/>
              </a:rPr>
              <a:t> = </a:t>
            </a:r>
            <a:r>
              <a:rPr lang="en-US" sz="1050" dirty="0" err="1">
                <a:latin typeface="Lucida Console" panose="020B0609040504020204" pitchFamily="49" charset="0"/>
              </a:rPr>
              <a:t>route_cost</a:t>
            </a:r>
            <a:r>
              <a:rPr lang="en-US" sz="1050" dirty="0">
                <a:latin typeface="Lucida Console" panose="020B0609040504020204" pitchFamily="49" charset="0"/>
              </a:rPr>
              <a:t>::</a:t>
            </a:r>
            <a:r>
              <a:rPr lang="en-US" sz="1050" dirty="0" err="1">
                <a:latin typeface="Lucida Console" panose="020B0609040504020204" pitchFamily="49" charset="0"/>
              </a:rPr>
              <a:t>minf</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local_best</a:t>
            </a:r>
            <a:r>
              <a:rPr lang="en-US" sz="1050" dirty="0">
                <a:latin typeface="Lucida Console" panose="020B0609040504020204" pitchFamily="49" charset="0"/>
              </a:rPr>
              <a:t>, </a:t>
            </a:r>
            <a:r>
              <a:rPr lang="en-US" sz="1050" dirty="0" err="1">
                <a:latin typeface="Lucida Console" panose="020B0609040504020204" pitchFamily="49" charset="0"/>
              </a:rPr>
              <a:t>route_cost</a:t>
            </a:r>
            <a:r>
              <a:rPr lang="en-US" sz="1050" dirty="0">
                <a:latin typeface="Lucida Console" panose="020B0609040504020204" pitchFamily="49" charset="0"/>
              </a:rPr>
              <a:t>(</a:t>
            </a:r>
            <a:r>
              <a:rPr lang="en-US" sz="1050" dirty="0" err="1">
                <a:latin typeface="Lucida Console" panose="020B0609040504020204" pitchFamily="49" charset="0"/>
              </a:rPr>
              <a:t>i</a:t>
            </a:r>
            <a:r>
              <a:rPr lang="en-US" sz="1050" dirty="0">
                <a:latin typeface="Lucida Console" panose="020B0609040504020204" pitchFamily="49" charset="0"/>
              </a:rPr>
              <a:t>, cost));</a:t>
            </a:r>
          </a:p>
          <a:p>
            <a:pPr>
              <a:lnSpc>
                <a:spcPct val="100000"/>
              </a:lnSpc>
              <a:spcBef>
                <a:spcPts val="0"/>
              </a:spcBef>
              <a:spcAft>
                <a:spcPts val="0"/>
              </a:spcAft>
            </a:pPr>
            <a:r>
              <a:rPr lang="en-US" sz="1050" dirty="0">
                <a:latin typeface="Lucida Console" panose="020B0609040504020204" pitchFamily="49" charset="0"/>
              </a:rPr>
              <a:t>  }</a:t>
            </a:r>
          </a:p>
          <a:p>
            <a:pPr>
              <a:lnSpc>
                <a:spcPct val="100000"/>
              </a:lnSpc>
              <a:spcBef>
                <a:spcPts val="0"/>
              </a:spcBef>
              <a:spcAft>
                <a:spcPts val="0"/>
              </a:spcAft>
            </a:pPr>
            <a:r>
              <a:rPr lang="en-US" sz="1050" dirty="0">
                <a:latin typeface="Lucida Console" panose="020B0609040504020204" pitchFamily="49" charset="0"/>
              </a:rPr>
              <a:t>  int lane = </a:t>
            </a:r>
            <a:r>
              <a:rPr lang="en-US" sz="1050" dirty="0" err="1">
                <a:latin typeface="Lucida Console" panose="020B0609040504020204" pitchFamily="49" charset="0"/>
              </a:rPr>
              <a:t>threadIdx.x</a:t>
            </a:r>
            <a:r>
              <a:rPr lang="en-US" sz="1050" dirty="0">
                <a:latin typeface="Lucida Console" panose="020B0609040504020204" pitchFamily="49" charset="0"/>
              </a:rPr>
              <a:t> % </a:t>
            </a:r>
            <a:r>
              <a:rPr lang="en-US" sz="1050" dirty="0" err="1">
                <a:latin typeface="Lucida Console" panose="020B0609040504020204" pitchFamily="49" charset="0"/>
              </a:rPr>
              <a:t>warpSize</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int </a:t>
            </a:r>
            <a:r>
              <a:rPr lang="en-US" sz="1050" dirty="0" err="1">
                <a:latin typeface="Lucida Console" panose="020B0609040504020204" pitchFamily="49" charset="0"/>
              </a:rPr>
              <a:t>warpId</a:t>
            </a:r>
            <a:r>
              <a:rPr lang="en-US" sz="1050" dirty="0">
                <a:latin typeface="Lucida Console" panose="020B0609040504020204" pitchFamily="49" charset="0"/>
              </a:rPr>
              <a:t> = </a:t>
            </a:r>
            <a:r>
              <a:rPr lang="en-US" sz="1050" dirty="0" err="1">
                <a:latin typeface="Lucida Console" panose="020B0609040504020204" pitchFamily="49" charset="0"/>
              </a:rPr>
              <a:t>threadIdx.x</a:t>
            </a:r>
            <a:r>
              <a:rPr lang="en-US" sz="1050" dirty="0">
                <a:latin typeface="Lucida Console" panose="020B0609040504020204" pitchFamily="49" charset="0"/>
              </a:rPr>
              <a:t> / </a:t>
            </a:r>
            <a:r>
              <a:rPr lang="en-US" sz="1050" dirty="0" err="1">
                <a:latin typeface="Lucida Console" panose="020B0609040504020204" pitchFamily="49" charset="0"/>
              </a:rPr>
              <a:t>warpSize</a:t>
            </a:r>
            <a:r>
              <a:rPr lang="en-US" sz="1050" dirty="0">
                <a:latin typeface="Lucida Console" panose="020B0609040504020204" pitchFamily="49" charset="0"/>
              </a:rPr>
              <a:t>;</a:t>
            </a:r>
          </a:p>
          <a:p>
            <a:pPr>
              <a:lnSpc>
                <a:spcPct val="100000"/>
              </a:lnSpc>
              <a:spcBef>
                <a:spcPts val="0"/>
              </a:spcBef>
              <a:spcAft>
                <a:spcPts val="0"/>
              </a:spcAft>
            </a:pPr>
            <a:endParaRPr lang="en-US" sz="1050" dirty="0">
              <a:latin typeface="Lucida Console" panose="020B0609040504020204" pitchFamily="49" charset="0"/>
            </a:endParaRPr>
          </a:p>
          <a:p>
            <a:pPr>
              <a:lnSpc>
                <a:spcPct val="100000"/>
              </a:lnSpc>
              <a:spcBef>
                <a:spcPts val="0"/>
              </a:spcBef>
              <a:spcAft>
                <a:spcPts val="0"/>
              </a:spcAft>
            </a:pPr>
            <a:r>
              <a:rPr lang="en-US" sz="1050" dirty="0">
                <a:latin typeface="Lucida Console" panose="020B0609040504020204" pitchFamily="49" charset="0"/>
              </a:rPr>
              <a:t>  for (int offset = </a:t>
            </a:r>
            <a:r>
              <a:rPr lang="en-US" sz="1050" dirty="0" err="1">
                <a:latin typeface="Lucida Console" panose="020B0609040504020204" pitchFamily="49" charset="0"/>
              </a:rPr>
              <a:t>warpSize</a:t>
            </a:r>
            <a:r>
              <a:rPr lang="en-US" sz="1050" dirty="0">
                <a:latin typeface="Lucida Console" panose="020B0609040504020204" pitchFamily="49" charset="0"/>
              </a:rPr>
              <a:t> / 2; offset &gt; 0; offset /= 2)</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local_best</a:t>
            </a:r>
            <a:r>
              <a:rPr lang="en-US" sz="1050" dirty="0">
                <a:latin typeface="Lucida Console" panose="020B0609040504020204" pitchFamily="49" charset="0"/>
              </a:rPr>
              <a:t> = </a:t>
            </a:r>
            <a:r>
              <a:rPr lang="en-US" sz="1050" dirty="0" err="1">
                <a:latin typeface="Lucida Console" panose="020B0609040504020204" pitchFamily="49" charset="0"/>
              </a:rPr>
              <a:t>route_cost</a:t>
            </a:r>
            <a:r>
              <a:rPr lang="en-US" sz="1050" dirty="0">
                <a:latin typeface="Lucida Console" panose="020B0609040504020204" pitchFamily="49" charset="0"/>
              </a:rPr>
              <a:t>::</a:t>
            </a:r>
            <a:r>
              <a:rPr lang="en-US" sz="1050" dirty="0" err="1">
                <a:latin typeface="Lucida Console" panose="020B0609040504020204" pitchFamily="49" charset="0"/>
              </a:rPr>
              <a:t>minf</a:t>
            </a:r>
            <a:r>
              <a:rPr lang="en-US" sz="1050" dirty="0">
                <a:latin typeface="Lucida Console" panose="020B0609040504020204" pitchFamily="49" charset="0"/>
              </a:rPr>
              <a:t>(</a:t>
            </a:r>
            <a:r>
              <a:rPr lang="en-US" sz="1050" dirty="0" err="1">
                <a:latin typeface="Lucida Console" panose="020B0609040504020204" pitchFamily="49" charset="0"/>
              </a:rPr>
              <a:t>local_best</a:t>
            </a:r>
            <a:r>
              <a:rPr lang="en-US" sz="1050" dirty="0">
                <a:latin typeface="Lucida Console" panose="020B0609040504020204" pitchFamily="49" charset="0"/>
              </a:rPr>
              <a:t>, </a:t>
            </a:r>
            <a:r>
              <a:rPr lang="en-US" sz="1050" dirty="0" err="1">
                <a:latin typeface="Lucida Console" panose="020B0609040504020204" pitchFamily="49" charset="0"/>
              </a:rPr>
              <a:t>route_cost</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__</a:t>
            </a:r>
            <a:r>
              <a:rPr lang="en-US" sz="1050" dirty="0" err="1">
                <a:latin typeface="Lucida Console" panose="020B0609040504020204" pitchFamily="49" charset="0"/>
              </a:rPr>
              <a:t>shfl_down_sync</a:t>
            </a:r>
            <a:r>
              <a:rPr lang="en-US" sz="1050" dirty="0">
                <a:latin typeface="Lucida Console" panose="020B0609040504020204" pitchFamily="49" charset="0"/>
              </a:rPr>
              <a:t>(~0u, </a:t>
            </a:r>
            <a:r>
              <a:rPr lang="en-US" sz="1050" dirty="0" err="1">
                <a:latin typeface="Lucida Console" panose="020B0609040504020204" pitchFamily="49" charset="0"/>
              </a:rPr>
              <a:t>local_best.route</a:t>
            </a:r>
            <a:r>
              <a:rPr lang="en-US" sz="1050" dirty="0">
                <a:latin typeface="Lucida Console" panose="020B0609040504020204" pitchFamily="49" charset="0"/>
              </a:rPr>
              <a:t>, offset),</a:t>
            </a:r>
          </a:p>
          <a:p>
            <a:pPr>
              <a:lnSpc>
                <a:spcPct val="100000"/>
              </a:lnSpc>
              <a:spcBef>
                <a:spcPts val="0"/>
              </a:spcBef>
              <a:spcAft>
                <a:spcPts val="0"/>
              </a:spcAft>
            </a:pPr>
            <a:r>
              <a:rPr lang="en-US" sz="1050" dirty="0">
                <a:latin typeface="Lucida Console" panose="020B0609040504020204" pitchFamily="49" charset="0"/>
              </a:rPr>
              <a:t>        __</a:t>
            </a:r>
            <a:r>
              <a:rPr lang="en-US" sz="1050" dirty="0" err="1">
                <a:latin typeface="Lucida Console" panose="020B0609040504020204" pitchFamily="49" charset="0"/>
              </a:rPr>
              <a:t>shfl_down_sync</a:t>
            </a:r>
            <a:r>
              <a:rPr lang="en-US" sz="1050" dirty="0">
                <a:latin typeface="Lucida Console" panose="020B0609040504020204" pitchFamily="49" charset="0"/>
              </a:rPr>
              <a:t>(~0u, </a:t>
            </a:r>
            <a:r>
              <a:rPr lang="en-US" sz="1050" dirty="0" err="1">
                <a:latin typeface="Lucida Console" panose="020B0609040504020204" pitchFamily="49" charset="0"/>
              </a:rPr>
              <a:t>local_best.cost</a:t>
            </a:r>
            <a:r>
              <a:rPr lang="en-US" sz="1050" dirty="0">
                <a:latin typeface="Lucida Console" panose="020B0609040504020204" pitchFamily="49" charset="0"/>
              </a:rPr>
              <a:t>, offset)));</a:t>
            </a:r>
          </a:p>
          <a:p>
            <a:pPr>
              <a:lnSpc>
                <a:spcPct val="100000"/>
              </a:lnSpc>
              <a:spcBef>
                <a:spcPts val="0"/>
              </a:spcBef>
              <a:spcAft>
                <a:spcPts val="0"/>
              </a:spcAft>
            </a:pPr>
            <a:r>
              <a:rPr lang="en-US" sz="1050" dirty="0">
                <a:latin typeface="Lucida Console" panose="020B0609040504020204" pitchFamily="49" charset="0"/>
              </a:rPr>
              <a:t>  if (lane == 0) {</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warp_best_id</a:t>
            </a:r>
            <a:r>
              <a:rPr lang="en-US" sz="1050" dirty="0">
                <a:latin typeface="Lucida Console" panose="020B0609040504020204" pitchFamily="49" charset="0"/>
              </a:rPr>
              <a:t>[</a:t>
            </a:r>
            <a:r>
              <a:rPr lang="en-US" sz="1050" dirty="0" err="1">
                <a:latin typeface="Lucida Console" panose="020B0609040504020204" pitchFamily="49" charset="0"/>
              </a:rPr>
              <a:t>warpId</a:t>
            </a:r>
            <a:r>
              <a:rPr lang="en-US" sz="1050" dirty="0">
                <a:latin typeface="Lucida Console" panose="020B0609040504020204" pitchFamily="49" charset="0"/>
              </a:rPr>
              <a:t>] = </a:t>
            </a:r>
            <a:r>
              <a:rPr lang="en-US" sz="1050" dirty="0" err="1">
                <a:latin typeface="Lucida Console" panose="020B0609040504020204" pitchFamily="49" charset="0"/>
              </a:rPr>
              <a:t>local_best.route</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warp_best_cost</a:t>
            </a:r>
            <a:r>
              <a:rPr lang="en-US" sz="1050" dirty="0">
                <a:latin typeface="Lucida Console" panose="020B0609040504020204" pitchFamily="49" charset="0"/>
              </a:rPr>
              <a:t>[</a:t>
            </a:r>
            <a:r>
              <a:rPr lang="en-US" sz="1050" dirty="0" err="1">
                <a:latin typeface="Lucida Console" panose="020B0609040504020204" pitchFamily="49" charset="0"/>
              </a:rPr>
              <a:t>warpId</a:t>
            </a:r>
            <a:r>
              <a:rPr lang="en-US" sz="1050" dirty="0">
                <a:latin typeface="Lucida Console" panose="020B0609040504020204" pitchFamily="49" charset="0"/>
              </a:rPr>
              <a:t>] = </a:t>
            </a:r>
            <a:r>
              <a:rPr lang="en-US" sz="1050" dirty="0" err="1">
                <a:latin typeface="Lucida Console" panose="020B0609040504020204" pitchFamily="49" charset="0"/>
              </a:rPr>
              <a:t>local_best.cost</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a:t>
            </a:r>
          </a:p>
          <a:p>
            <a:pPr>
              <a:lnSpc>
                <a:spcPct val="100000"/>
              </a:lnSpc>
              <a:spcBef>
                <a:spcPts val="0"/>
              </a:spcBef>
              <a:spcAft>
                <a:spcPts val="0"/>
              </a:spcAft>
            </a:pPr>
            <a:r>
              <a:rPr lang="en-US" sz="1050" dirty="0">
                <a:latin typeface="Lucida Console" panose="020B0609040504020204" pitchFamily="49" charset="0"/>
              </a:rPr>
              <a:t>  __</a:t>
            </a:r>
            <a:r>
              <a:rPr lang="en-US" sz="1050" dirty="0" err="1">
                <a:latin typeface="Lucida Console" panose="020B0609040504020204" pitchFamily="49" charset="0"/>
              </a:rPr>
              <a:t>syncthreads</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a:t>
            </a:r>
            <a:r>
              <a:rPr lang="en-US" sz="1050" dirty="0">
                <a:solidFill>
                  <a:srgbClr val="FF0000"/>
                </a:solidFill>
                <a:latin typeface="Lucida Console" panose="020B0609040504020204" pitchFamily="49" charset="0"/>
              </a:rPr>
              <a:t>if (</a:t>
            </a:r>
            <a:r>
              <a:rPr lang="en-US" sz="1050" dirty="0" err="1">
                <a:solidFill>
                  <a:srgbClr val="FF0000"/>
                </a:solidFill>
                <a:latin typeface="Lucida Console" panose="020B0609040504020204" pitchFamily="49" charset="0"/>
              </a:rPr>
              <a:t>warpId</a:t>
            </a:r>
            <a:r>
              <a:rPr lang="en-US" sz="1050" dirty="0">
                <a:solidFill>
                  <a:srgbClr val="FF0000"/>
                </a:solidFill>
                <a:latin typeface="Lucida Console" panose="020B0609040504020204" pitchFamily="49" charset="0"/>
              </a:rPr>
              <a:t> == 0) {</a:t>
            </a:r>
          </a:p>
          <a:p>
            <a:pPr>
              <a:lnSpc>
                <a:spcPct val="100000"/>
              </a:lnSpc>
              <a:spcBef>
                <a:spcPts val="0"/>
              </a:spcBef>
              <a:spcAft>
                <a:spcPts val="0"/>
              </a:spcAft>
            </a:pPr>
            <a:r>
              <a:rPr lang="en-US" sz="1050" dirty="0">
                <a:solidFill>
                  <a:srgbClr val="FF0000"/>
                </a:solidFill>
                <a:latin typeface="Lucida Console" panose="020B0609040504020204" pitchFamily="49" charset="0"/>
              </a:rPr>
              <a:t>    </a:t>
            </a:r>
            <a:r>
              <a:rPr lang="en-US" sz="1050" dirty="0" err="1">
                <a:solidFill>
                  <a:srgbClr val="FF0000"/>
                </a:solidFill>
                <a:latin typeface="Lucida Console" panose="020B0609040504020204" pitchFamily="49" charset="0"/>
              </a:rPr>
              <a:t>local_best</a:t>
            </a:r>
            <a:r>
              <a:rPr lang="en-US" sz="1050" dirty="0">
                <a:solidFill>
                  <a:srgbClr val="FF0000"/>
                </a:solidFill>
                <a:latin typeface="Lucida Console" panose="020B0609040504020204" pitchFamily="49" charset="0"/>
              </a:rPr>
              <a:t> = </a:t>
            </a:r>
            <a:r>
              <a:rPr lang="en-US" sz="1050" dirty="0" err="1">
                <a:solidFill>
                  <a:srgbClr val="FF0000"/>
                </a:solidFill>
                <a:latin typeface="Lucida Console" panose="020B0609040504020204" pitchFamily="49" charset="0"/>
              </a:rPr>
              <a:t>route_cost</a:t>
            </a:r>
            <a:r>
              <a:rPr lang="en-US" sz="1050" dirty="0">
                <a:solidFill>
                  <a:srgbClr val="FF0000"/>
                </a:solidFill>
                <a:latin typeface="Lucida Console" panose="020B0609040504020204" pitchFamily="49" charset="0"/>
              </a:rPr>
              <a:t>(</a:t>
            </a:r>
            <a:r>
              <a:rPr lang="en-US" sz="1050" dirty="0" err="1">
                <a:solidFill>
                  <a:srgbClr val="FF0000"/>
                </a:solidFill>
                <a:latin typeface="Lucida Console" panose="020B0609040504020204" pitchFamily="49" charset="0"/>
              </a:rPr>
              <a:t>warp_best_id</a:t>
            </a:r>
            <a:r>
              <a:rPr lang="en-US" sz="1050" dirty="0">
                <a:solidFill>
                  <a:srgbClr val="FF0000"/>
                </a:solidFill>
                <a:latin typeface="Lucida Console" panose="020B0609040504020204" pitchFamily="49" charset="0"/>
              </a:rPr>
              <a:t>[lane], </a:t>
            </a:r>
          </a:p>
          <a:p>
            <a:pPr>
              <a:lnSpc>
                <a:spcPct val="100000"/>
              </a:lnSpc>
              <a:spcBef>
                <a:spcPts val="0"/>
              </a:spcBef>
              <a:spcAft>
                <a:spcPts val="0"/>
              </a:spcAft>
            </a:pPr>
            <a:r>
              <a:rPr lang="en-US" sz="1050" dirty="0">
                <a:solidFill>
                  <a:srgbClr val="FF0000"/>
                </a:solidFill>
                <a:latin typeface="Lucida Console" panose="020B0609040504020204" pitchFamily="49" charset="0"/>
              </a:rPr>
              <a:t>                            </a:t>
            </a:r>
            <a:r>
              <a:rPr lang="en-US" sz="1050" dirty="0" err="1">
                <a:solidFill>
                  <a:srgbClr val="FF0000"/>
                </a:solidFill>
                <a:latin typeface="Lucida Console" panose="020B0609040504020204" pitchFamily="49" charset="0"/>
              </a:rPr>
              <a:t>warp_best_cost</a:t>
            </a:r>
            <a:r>
              <a:rPr lang="en-US" sz="1050" dirty="0">
                <a:solidFill>
                  <a:srgbClr val="FF0000"/>
                </a:solidFill>
                <a:latin typeface="Lucida Console" panose="020B0609040504020204" pitchFamily="49" charset="0"/>
              </a:rPr>
              <a:t>[lane]);</a:t>
            </a:r>
          </a:p>
          <a:p>
            <a:pPr>
              <a:lnSpc>
                <a:spcPct val="100000"/>
              </a:lnSpc>
              <a:spcBef>
                <a:spcPts val="0"/>
              </a:spcBef>
              <a:spcAft>
                <a:spcPts val="0"/>
              </a:spcAft>
            </a:pPr>
            <a:r>
              <a:rPr lang="en-US" sz="1050" dirty="0">
                <a:solidFill>
                  <a:srgbClr val="FF0000"/>
                </a:solidFill>
                <a:latin typeface="Lucida Console" panose="020B0609040504020204" pitchFamily="49" charset="0"/>
              </a:rPr>
              <a:t>    for (int offset = </a:t>
            </a:r>
            <a:r>
              <a:rPr lang="en-US" sz="1050" dirty="0" err="1">
                <a:solidFill>
                  <a:srgbClr val="FF0000"/>
                </a:solidFill>
                <a:latin typeface="Lucida Console" panose="020B0609040504020204" pitchFamily="49" charset="0"/>
              </a:rPr>
              <a:t>warpSize</a:t>
            </a:r>
            <a:r>
              <a:rPr lang="en-US" sz="1050" dirty="0">
                <a:solidFill>
                  <a:srgbClr val="FF0000"/>
                </a:solidFill>
                <a:latin typeface="Lucida Console" panose="020B0609040504020204" pitchFamily="49" charset="0"/>
              </a:rPr>
              <a:t> / 2; offset &gt; 0; offset /= 2)</a:t>
            </a:r>
          </a:p>
          <a:p>
            <a:pPr>
              <a:lnSpc>
                <a:spcPct val="100000"/>
              </a:lnSpc>
              <a:spcBef>
                <a:spcPts val="0"/>
              </a:spcBef>
              <a:spcAft>
                <a:spcPts val="0"/>
              </a:spcAft>
            </a:pPr>
            <a:r>
              <a:rPr lang="en-US" sz="1050" dirty="0">
                <a:solidFill>
                  <a:srgbClr val="FF0000"/>
                </a:solidFill>
                <a:latin typeface="Lucida Console" panose="020B0609040504020204" pitchFamily="49" charset="0"/>
              </a:rPr>
              <a:t>      </a:t>
            </a:r>
            <a:r>
              <a:rPr lang="en-US" sz="1050" dirty="0" err="1">
                <a:solidFill>
                  <a:srgbClr val="FF0000"/>
                </a:solidFill>
                <a:latin typeface="Lucida Console" panose="020B0609040504020204" pitchFamily="49" charset="0"/>
              </a:rPr>
              <a:t>local_best</a:t>
            </a:r>
            <a:r>
              <a:rPr lang="en-US" sz="1050" dirty="0">
                <a:solidFill>
                  <a:srgbClr val="FF0000"/>
                </a:solidFill>
                <a:latin typeface="Lucida Console" panose="020B0609040504020204" pitchFamily="49" charset="0"/>
              </a:rPr>
              <a:t> = </a:t>
            </a:r>
            <a:r>
              <a:rPr lang="en-US" sz="1050" dirty="0" err="1">
                <a:solidFill>
                  <a:srgbClr val="FF0000"/>
                </a:solidFill>
                <a:latin typeface="Lucida Console" panose="020B0609040504020204" pitchFamily="49" charset="0"/>
              </a:rPr>
              <a:t>route_cost</a:t>
            </a:r>
            <a:r>
              <a:rPr lang="en-US" sz="1050" dirty="0">
                <a:solidFill>
                  <a:srgbClr val="FF0000"/>
                </a:solidFill>
                <a:latin typeface="Lucida Console" panose="020B0609040504020204" pitchFamily="49" charset="0"/>
              </a:rPr>
              <a:t>::</a:t>
            </a:r>
            <a:r>
              <a:rPr lang="en-US" sz="1050" dirty="0" err="1">
                <a:solidFill>
                  <a:srgbClr val="FF0000"/>
                </a:solidFill>
                <a:latin typeface="Lucida Console" panose="020B0609040504020204" pitchFamily="49" charset="0"/>
              </a:rPr>
              <a:t>minf</a:t>
            </a:r>
            <a:r>
              <a:rPr lang="en-US" sz="1050" dirty="0">
                <a:solidFill>
                  <a:srgbClr val="FF0000"/>
                </a:solidFill>
                <a:latin typeface="Lucida Console" panose="020B0609040504020204" pitchFamily="49" charset="0"/>
              </a:rPr>
              <a:t>(</a:t>
            </a:r>
            <a:r>
              <a:rPr lang="en-US" sz="1050" dirty="0" err="1">
                <a:solidFill>
                  <a:srgbClr val="FF0000"/>
                </a:solidFill>
                <a:latin typeface="Lucida Console" panose="020B0609040504020204" pitchFamily="49" charset="0"/>
              </a:rPr>
              <a:t>local_best</a:t>
            </a:r>
            <a:r>
              <a:rPr lang="en-US" sz="1050" dirty="0">
                <a:solidFill>
                  <a:srgbClr val="FF0000"/>
                </a:solidFill>
                <a:latin typeface="Lucida Console" panose="020B0609040504020204" pitchFamily="49" charset="0"/>
              </a:rPr>
              <a:t>, </a:t>
            </a:r>
            <a:r>
              <a:rPr lang="en-US" sz="1050" dirty="0" err="1">
                <a:solidFill>
                  <a:srgbClr val="FF0000"/>
                </a:solidFill>
                <a:latin typeface="Lucida Console" panose="020B0609040504020204" pitchFamily="49" charset="0"/>
              </a:rPr>
              <a:t>route_cost</a:t>
            </a:r>
            <a:r>
              <a:rPr lang="en-US" sz="1050" dirty="0">
                <a:solidFill>
                  <a:srgbClr val="FF0000"/>
                </a:solidFill>
                <a:latin typeface="Lucida Console" panose="020B0609040504020204" pitchFamily="49" charset="0"/>
              </a:rPr>
              <a:t>(</a:t>
            </a:r>
          </a:p>
          <a:p>
            <a:pPr>
              <a:lnSpc>
                <a:spcPct val="100000"/>
              </a:lnSpc>
              <a:spcBef>
                <a:spcPts val="0"/>
              </a:spcBef>
              <a:spcAft>
                <a:spcPts val="0"/>
              </a:spcAft>
            </a:pPr>
            <a:r>
              <a:rPr lang="en-US" sz="1050" dirty="0">
                <a:solidFill>
                  <a:srgbClr val="FF0000"/>
                </a:solidFill>
                <a:latin typeface="Lucida Console" panose="020B0609040504020204" pitchFamily="49" charset="0"/>
              </a:rPr>
              <a:t>          __</a:t>
            </a:r>
            <a:r>
              <a:rPr lang="en-US" sz="1050" dirty="0" err="1">
                <a:solidFill>
                  <a:srgbClr val="FF0000"/>
                </a:solidFill>
                <a:latin typeface="Lucida Console" panose="020B0609040504020204" pitchFamily="49" charset="0"/>
              </a:rPr>
              <a:t>shfl_down_sync</a:t>
            </a:r>
            <a:r>
              <a:rPr lang="en-US" sz="1050" dirty="0">
                <a:solidFill>
                  <a:srgbClr val="FF0000"/>
                </a:solidFill>
                <a:latin typeface="Lucida Console" panose="020B0609040504020204" pitchFamily="49" charset="0"/>
              </a:rPr>
              <a:t>(~0u, </a:t>
            </a:r>
            <a:r>
              <a:rPr lang="en-US" sz="1050" dirty="0" err="1">
                <a:solidFill>
                  <a:srgbClr val="FF0000"/>
                </a:solidFill>
                <a:latin typeface="Lucida Console" panose="020B0609040504020204" pitchFamily="49" charset="0"/>
              </a:rPr>
              <a:t>local_best.route</a:t>
            </a:r>
            <a:r>
              <a:rPr lang="en-US" sz="1050" dirty="0">
                <a:solidFill>
                  <a:srgbClr val="FF0000"/>
                </a:solidFill>
                <a:latin typeface="Lucida Console" panose="020B0609040504020204" pitchFamily="49" charset="0"/>
              </a:rPr>
              <a:t>, offset),</a:t>
            </a:r>
          </a:p>
          <a:p>
            <a:pPr>
              <a:lnSpc>
                <a:spcPct val="100000"/>
              </a:lnSpc>
              <a:spcBef>
                <a:spcPts val="0"/>
              </a:spcBef>
              <a:spcAft>
                <a:spcPts val="0"/>
              </a:spcAft>
            </a:pPr>
            <a:r>
              <a:rPr lang="en-US" sz="1050" dirty="0">
                <a:solidFill>
                  <a:srgbClr val="FF0000"/>
                </a:solidFill>
                <a:latin typeface="Lucida Console" panose="020B0609040504020204" pitchFamily="49" charset="0"/>
              </a:rPr>
              <a:t>          __</a:t>
            </a:r>
            <a:r>
              <a:rPr lang="en-US" sz="1050" dirty="0" err="1">
                <a:solidFill>
                  <a:srgbClr val="FF0000"/>
                </a:solidFill>
                <a:latin typeface="Lucida Console" panose="020B0609040504020204" pitchFamily="49" charset="0"/>
              </a:rPr>
              <a:t>shfl_down_sync</a:t>
            </a:r>
            <a:r>
              <a:rPr lang="en-US" sz="1050" dirty="0">
                <a:solidFill>
                  <a:srgbClr val="FF0000"/>
                </a:solidFill>
                <a:latin typeface="Lucida Console" panose="020B0609040504020204" pitchFamily="49" charset="0"/>
              </a:rPr>
              <a:t>(~0u, </a:t>
            </a:r>
            <a:r>
              <a:rPr lang="en-US" sz="1050" dirty="0" err="1">
                <a:solidFill>
                  <a:srgbClr val="FF0000"/>
                </a:solidFill>
                <a:latin typeface="Lucida Console" panose="020B0609040504020204" pitchFamily="49" charset="0"/>
              </a:rPr>
              <a:t>local_best.cost</a:t>
            </a:r>
            <a:r>
              <a:rPr lang="en-US" sz="1050" dirty="0">
                <a:solidFill>
                  <a:srgbClr val="FF0000"/>
                </a:solidFill>
                <a:latin typeface="Lucida Console" panose="020B0609040504020204" pitchFamily="49" charset="0"/>
              </a:rPr>
              <a:t>, offset)));</a:t>
            </a:r>
          </a:p>
          <a:p>
            <a:pPr>
              <a:lnSpc>
                <a:spcPct val="100000"/>
              </a:lnSpc>
              <a:spcBef>
                <a:spcPts val="0"/>
              </a:spcBef>
              <a:spcAft>
                <a:spcPts val="0"/>
              </a:spcAft>
            </a:pPr>
            <a:r>
              <a:rPr lang="en-US" sz="1050" dirty="0">
                <a:solidFill>
                  <a:srgbClr val="FF0000"/>
                </a:solidFill>
                <a:latin typeface="Lucida Console" panose="020B0609040504020204" pitchFamily="49" charset="0"/>
              </a:rPr>
              <a:t>    if (lane == 0) {</a:t>
            </a:r>
          </a:p>
          <a:p>
            <a:pPr>
              <a:lnSpc>
                <a:spcPct val="100000"/>
              </a:lnSpc>
              <a:spcBef>
                <a:spcPts val="0"/>
              </a:spcBef>
              <a:spcAft>
                <a:spcPts val="0"/>
              </a:spcAft>
            </a:pPr>
            <a:r>
              <a:rPr lang="en-US" sz="1050" dirty="0">
                <a:solidFill>
                  <a:srgbClr val="FF0000"/>
                </a:solidFill>
                <a:latin typeface="Lucida Console" panose="020B0609040504020204" pitchFamily="49" charset="0"/>
              </a:rPr>
              <a:t>      </a:t>
            </a:r>
            <a:r>
              <a:rPr lang="en-US" sz="1050" dirty="0" err="1">
                <a:solidFill>
                  <a:srgbClr val="FF0000"/>
                </a:solidFill>
                <a:latin typeface="Lucida Console" panose="020B0609040504020204" pitchFamily="49" charset="0"/>
              </a:rPr>
              <a:t>block_best</a:t>
            </a:r>
            <a:r>
              <a:rPr lang="en-US" sz="1050" dirty="0">
                <a:solidFill>
                  <a:srgbClr val="FF0000"/>
                </a:solidFill>
                <a:latin typeface="Lucida Console" panose="020B0609040504020204" pitchFamily="49" charset="0"/>
              </a:rPr>
              <a:t>[</a:t>
            </a:r>
            <a:r>
              <a:rPr lang="en-US" sz="1050" dirty="0" err="1">
                <a:solidFill>
                  <a:srgbClr val="FF0000"/>
                </a:solidFill>
                <a:latin typeface="Lucida Console" panose="020B0609040504020204" pitchFamily="49" charset="0"/>
              </a:rPr>
              <a:t>blockIdx.x</a:t>
            </a:r>
            <a:r>
              <a:rPr lang="en-US" sz="1050" dirty="0">
                <a:solidFill>
                  <a:srgbClr val="FF0000"/>
                </a:solidFill>
                <a:latin typeface="Lucida Console" panose="020B0609040504020204" pitchFamily="49" charset="0"/>
              </a:rPr>
              <a:t>] = </a:t>
            </a:r>
            <a:r>
              <a:rPr lang="en-US" sz="1050" dirty="0" err="1">
                <a:solidFill>
                  <a:srgbClr val="FF0000"/>
                </a:solidFill>
                <a:latin typeface="Lucida Console" panose="020B0609040504020204" pitchFamily="49" charset="0"/>
              </a:rPr>
              <a:t>local_best</a:t>
            </a:r>
            <a:r>
              <a:rPr lang="en-US" sz="1050" dirty="0">
                <a:solidFill>
                  <a:srgbClr val="FF0000"/>
                </a:solidFill>
                <a:latin typeface="Lucida Console" panose="020B0609040504020204" pitchFamily="49" charset="0"/>
              </a:rPr>
              <a:t>;</a:t>
            </a:r>
          </a:p>
          <a:p>
            <a:pPr>
              <a:lnSpc>
                <a:spcPct val="100000"/>
              </a:lnSpc>
              <a:spcBef>
                <a:spcPts val="0"/>
              </a:spcBef>
              <a:spcAft>
                <a:spcPts val="0"/>
              </a:spcAft>
            </a:pPr>
            <a:r>
              <a:rPr lang="en-US" sz="1050" dirty="0">
                <a:solidFill>
                  <a:srgbClr val="FF0000"/>
                </a:solidFill>
                <a:latin typeface="Lucida Console" panose="020B0609040504020204" pitchFamily="49" charset="0"/>
              </a:rPr>
              <a:t>    }</a:t>
            </a:r>
          </a:p>
          <a:p>
            <a:pPr>
              <a:lnSpc>
                <a:spcPct val="100000"/>
              </a:lnSpc>
              <a:spcBef>
                <a:spcPts val="0"/>
              </a:spcBef>
              <a:spcAft>
                <a:spcPts val="0"/>
              </a:spcAft>
            </a:pPr>
            <a:r>
              <a:rPr lang="en-US" sz="1050" dirty="0">
                <a:solidFill>
                  <a:srgbClr val="FF0000"/>
                </a:solidFill>
                <a:latin typeface="Lucida Console" panose="020B0609040504020204" pitchFamily="49" charset="0"/>
              </a:rPr>
              <a:t>  }</a:t>
            </a:r>
          </a:p>
          <a:p>
            <a:pPr>
              <a:lnSpc>
                <a:spcPct val="100000"/>
              </a:lnSpc>
              <a:spcBef>
                <a:spcPts val="0"/>
              </a:spcBef>
              <a:spcAft>
                <a:spcPts val="0"/>
              </a:spcAft>
            </a:pPr>
            <a:r>
              <a:rPr lang="en-US" sz="1050" dirty="0">
                <a:latin typeface="Lucida Console" panose="020B0609040504020204" pitchFamily="49" charset="0"/>
              </a:rPr>
              <a:t>}</a:t>
            </a:r>
          </a:p>
        </p:txBody>
      </p:sp>
      <p:sp>
        <p:nvSpPr>
          <p:cNvPr id="4" name="Text Placeholder 3">
            <a:extLst>
              <a:ext uri="{FF2B5EF4-FFF2-40B4-BE49-F238E27FC236}">
                <a16:creationId xmlns:a16="http://schemas.microsoft.com/office/drawing/2014/main" id="{075E6E56-5620-4570-9EA0-257C747EFC44}"/>
              </a:ext>
            </a:extLst>
          </p:cNvPr>
          <p:cNvSpPr>
            <a:spLocks noGrp="1"/>
          </p:cNvSpPr>
          <p:nvPr>
            <p:ph type="body" sz="quarter" idx="10"/>
          </p:nvPr>
        </p:nvSpPr>
        <p:spPr/>
        <p:txBody>
          <a:bodyPr/>
          <a:lstStyle/>
          <a:p>
            <a:r>
              <a:rPr lang="en-US" dirty="0"/>
              <a:t>CUDA</a:t>
            </a:r>
          </a:p>
        </p:txBody>
      </p:sp>
      <p:cxnSp>
        <p:nvCxnSpPr>
          <p:cNvPr id="6" name="Straight Connector 5">
            <a:extLst>
              <a:ext uri="{FF2B5EF4-FFF2-40B4-BE49-F238E27FC236}">
                <a16:creationId xmlns:a16="http://schemas.microsoft.com/office/drawing/2014/main" id="{B760A380-906D-4E13-B4D2-C0A6711DD38B}"/>
              </a:ext>
            </a:extLst>
          </p:cNvPr>
          <p:cNvCxnSpPr>
            <a:cxnSpLocks/>
            <a:stCxn id="3" idx="0"/>
            <a:endCxn id="3" idx="2"/>
          </p:cNvCxnSpPr>
          <p:nvPr/>
        </p:nvCxnSpPr>
        <p:spPr>
          <a:xfrm>
            <a:off x="5491086" y="2103036"/>
            <a:ext cx="0" cy="3487442"/>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18907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B284-7D6E-4D32-9F27-04387616781D}"/>
              </a:ext>
            </a:extLst>
          </p:cNvPr>
          <p:cNvSpPr>
            <a:spLocks noGrp="1"/>
          </p:cNvSpPr>
          <p:nvPr>
            <p:ph type="title"/>
          </p:nvPr>
        </p:nvSpPr>
        <p:spPr/>
        <p:txBody>
          <a:bodyPr/>
          <a:lstStyle/>
          <a:p>
            <a:r>
              <a:rPr lang="en-US" dirty="0"/>
              <a:t>Traveling Salesman</a:t>
            </a:r>
          </a:p>
        </p:txBody>
      </p:sp>
      <p:sp>
        <p:nvSpPr>
          <p:cNvPr id="3" name="Content Placeholder 2">
            <a:extLst>
              <a:ext uri="{FF2B5EF4-FFF2-40B4-BE49-F238E27FC236}">
                <a16:creationId xmlns:a16="http://schemas.microsoft.com/office/drawing/2014/main" id="{19C8BDF9-5D42-4796-8F36-ED07A3FCE82D}"/>
              </a:ext>
            </a:extLst>
          </p:cNvPr>
          <p:cNvSpPr>
            <a:spLocks noGrp="1"/>
          </p:cNvSpPr>
          <p:nvPr>
            <p:ph idx="1"/>
          </p:nvPr>
        </p:nvSpPr>
        <p:spPr>
          <a:xfrm>
            <a:off x="516750" y="1680117"/>
            <a:ext cx="9948672" cy="4141843"/>
          </a:xfrm>
        </p:spPr>
        <p:txBody>
          <a:bodyPr/>
          <a:lstStyle/>
          <a:p>
            <a:pPr>
              <a:lnSpc>
                <a:spcPct val="100000"/>
              </a:lnSpc>
              <a:spcBef>
                <a:spcPts val="0"/>
              </a:spcBef>
              <a:spcAft>
                <a:spcPts val="0"/>
              </a:spcAft>
            </a:pPr>
            <a:r>
              <a:rPr lang="en-US" sz="1050" dirty="0" err="1">
                <a:latin typeface="Lucida Console" panose="020B0609040504020204" pitchFamily="49" charset="0"/>
              </a:rPr>
              <a:t>route_cost</a:t>
            </a:r>
            <a:r>
              <a:rPr lang="en-US" sz="1050" dirty="0">
                <a:latin typeface="Lucida Console" panose="020B0609040504020204" pitchFamily="49" charset="0"/>
              </a:rPr>
              <a:t> </a:t>
            </a:r>
            <a:r>
              <a:rPr lang="en-US" sz="1050" dirty="0" err="1">
                <a:latin typeface="Lucida Console" panose="020B0609040504020204" pitchFamily="49" charset="0"/>
              </a:rPr>
              <a:t>find_best_route</a:t>
            </a:r>
            <a:r>
              <a:rPr lang="en-US" sz="1050" dirty="0">
                <a:latin typeface="Lucida Console" panose="020B0609040504020204" pitchFamily="49" charset="0"/>
              </a:rPr>
              <a:t>(int const* distances, int N) {</a:t>
            </a:r>
          </a:p>
          <a:p>
            <a:pPr>
              <a:lnSpc>
                <a:spcPct val="100000"/>
              </a:lnSpc>
              <a:spcBef>
                <a:spcPts val="0"/>
              </a:spcBef>
              <a:spcAft>
                <a:spcPts val="0"/>
              </a:spcAft>
            </a:pPr>
            <a:r>
              <a:rPr lang="en-US" sz="1050" dirty="0">
                <a:latin typeface="Lucida Console" panose="020B0609040504020204" pitchFamily="49" charset="0"/>
              </a:rPr>
              <a:t>  int* </a:t>
            </a:r>
            <a:r>
              <a:rPr lang="en-US" sz="1050" dirty="0" err="1">
                <a:latin typeface="Lucida Console" panose="020B0609040504020204" pitchFamily="49" charset="0"/>
              </a:rPr>
              <a:t>dev_distances</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cudaMalloc</a:t>
            </a:r>
            <a:r>
              <a:rPr lang="en-US" sz="1050" dirty="0">
                <a:latin typeface="Lucida Console" panose="020B0609040504020204" pitchFamily="49" charset="0"/>
              </a:rPr>
              <a:t>(&amp;</a:t>
            </a:r>
            <a:r>
              <a:rPr lang="en-US" sz="1050" dirty="0" err="1">
                <a:latin typeface="Lucida Console" panose="020B0609040504020204" pitchFamily="49" charset="0"/>
              </a:rPr>
              <a:t>dev_distances</a:t>
            </a:r>
            <a:r>
              <a:rPr lang="en-US" sz="1050" dirty="0">
                <a:latin typeface="Lucida Console" panose="020B0609040504020204" pitchFamily="49" charset="0"/>
              </a:rPr>
              <a:t>, N * N * </a:t>
            </a:r>
            <a:r>
              <a:rPr lang="en-US" sz="1050" dirty="0" err="1">
                <a:latin typeface="Lucida Console" panose="020B0609040504020204" pitchFamily="49" charset="0"/>
              </a:rPr>
              <a:t>sizeof</a:t>
            </a:r>
            <a:r>
              <a:rPr lang="en-US" sz="1050" dirty="0">
                <a:latin typeface="Lucida Console" panose="020B0609040504020204" pitchFamily="49" charset="0"/>
              </a:rPr>
              <a:t>(int));</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cudaMemcpy</a:t>
            </a:r>
            <a:r>
              <a:rPr lang="en-US" sz="1050" dirty="0">
                <a:latin typeface="Lucida Console" panose="020B0609040504020204" pitchFamily="49" charset="0"/>
              </a:rPr>
              <a:t>(</a:t>
            </a:r>
            <a:r>
              <a:rPr lang="en-US" sz="1050" dirty="0" err="1">
                <a:latin typeface="Lucida Console" panose="020B0609040504020204" pitchFamily="49" charset="0"/>
              </a:rPr>
              <a:t>dev_distances</a:t>
            </a:r>
            <a:r>
              <a:rPr lang="en-US" sz="1050" dirty="0">
                <a:latin typeface="Lucida Console" panose="020B0609040504020204" pitchFamily="49" charset="0"/>
              </a:rPr>
              <a:t>, distances, N * N * </a:t>
            </a:r>
            <a:r>
              <a:rPr lang="en-US" sz="1050" dirty="0" err="1">
                <a:latin typeface="Lucida Console" panose="020B0609040504020204" pitchFamily="49" charset="0"/>
              </a:rPr>
              <a:t>sizeof</a:t>
            </a:r>
            <a:r>
              <a:rPr lang="en-US" sz="1050" dirty="0">
                <a:latin typeface="Lucida Console" panose="020B0609040504020204" pitchFamily="49" charset="0"/>
              </a:rPr>
              <a:t>(float),</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cudaMemcpyHostToDevice</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long </a:t>
            </a:r>
            <a:r>
              <a:rPr lang="en-US" sz="1050" dirty="0" err="1">
                <a:latin typeface="Lucida Console" panose="020B0609040504020204" pitchFamily="49" charset="0"/>
              </a:rPr>
              <a:t>num_routes</a:t>
            </a:r>
            <a:r>
              <a:rPr lang="en-US" sz="1050" dirty="0">
                <a:latin typeface="Lucida Console" panose="020B0609040504020204" pitchFamily="49" charset="0"/>
              </a:rPr>
              <a:t> = factorial(N);</a:t>
            </a:r>
          </a:p>
          <a:p>
            <a:pPr>
              <a:lnSpc>
                <a:spcPct val="100000"/>
              </a:lnSpc>
              <a:spcBef>
                <a:spcPts val="0"/>
              </a:spcBef>
              <a:spcAft>
                <a:spcPts val="0"/>
              </a:spcAft>
            </a:pPr>
            <a:r>
              <a:rPr lang="en-US" sz="1050" dirty="0">
                <a:latin typeface="Lucida Console" panose="020B0609040504020204" pitchFamily="49" charset="0"/>
              </a:rPr>
              <a:t>  int threads = 1024;</a:t>
            </a:r>
          </a:p>
          <a:p>
            <a:pPr>
              <a:lnSpc>
                <a:spcPct val="100000"/>
              </a:lnSpc>
              <a:spcBef>
                <a:spcPts val="0"/>
              </a:spcBef>
              <a:spcAft>
                <a:spcPts val="0"/>
              </a:spcAft>
            </a:pPr>
            <a:r>
              <a:rPr lang="en-US" sz="1050" dirty="0">
                <a:latin typeface="Lucida Console" panose="020B0609040504020204" pitchFamily="49" charset="0"/>
              </a:rPr>
              <a:t>  int blocks = std::min((</a:t>
            </a:r>
            <a:r>
              <a:rPr lang="en-US" sz="1050" dirty="0" err="1">
                <a:latin typeface="Lucida Console" panose="020B0609040504020204" pitchFamily="49" charset="0"/>
              </a:rPr>
              <a:t>num_routes</a:t>
            </a:r>
            <a:r>
              <a:rPr lang="en-US" sz="1050" dirty="0">
                <a:latin typeface="Lucida Console" panose="020B0609040504020204" pitchFamily="49" charset="0"/>
              </a:rPr>
              <a:t> + threads - 1) / threads, 1024L);</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route_cost</a:t>
            </a:r>
            <a:r>
              <a:rPr lang="en-US" sz="1050" dirty="0">
                <a:latin typeface="Lucida Console" panose="020B0609040504020204" pitchFamily="49" charset="0"/>
              </a:rPr>
              <a:t>* </a:t>
            </a:r>
            <a:r>
              <a:rPr lang="en-US" sz="1050" dirty="0" err="1">
                <a:latin typeface="Lucida Console" panose="020B0609040504020204" pitchFamily="49" charset="0"/>
              </a:rPr>
              <a:t>block_best</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cudaMalloc</a:t>
            </a:r>
            <a:r>
              <a:rPr lang="en-US" sz="1050" dirty="0">
                <a:latin typeface="Lucida Console" panose="020B0609040504020204" pitchFamily="49" charset="0"/>
              </a:rPr>
              <a:t>(&amp;</a:t>
            </a:r>
            <a:r>
              <a:rPr lang="en-US" sz="1050" dirty="0" err="1">
                <a:latin typeface="Lucida Console" panose="020B0609040504020204" pitchFamily="49" charset="0"/>
              </a:rPr>
              <a:t>block_best</a:t>
            </a:r>
            <a:r>
              <a:rPr lang="en-US" sz="1050" dirty="0">
                <a:latin typeface="Lucida Console" panose="020B0609040504020204" pitchFamily="49" charset="0"/>
              </a:rPr>
              <a:t>, blocks * </a:t>
            </a:r>
            <a:r>
              <a:rPr lang="en-US" sz="1050" dirty="0" err="1">
                <a:latin typeface="Lucida Console" panose="020B0609040504020204" pitchFamily="49" charset="0"/>
              </a:rPr>
              <a:t>sizeof</a:t>
            </a:r>
            <a:r>
              <a:rPr lang="en-US" sz="1050" dirty="0">
                <a:latin typeface="Lucida Console" panose="020B0609040504020204" pitchFamily="49" charset="0"/>
              </a:rPr>
              <a:t>(</a:t>
            </a:r>
            <a:r>
              <a:rPr lang="en-US" sz="1050" dirty="0" err="1">
                <a:latin typeface="Lucida Console" panose="020B0609040504020204" pitchFamily="49" charset="0"/>
              </a:rPr>
              <a:t>route_cost</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find_best_kernel</a:t>
            </a:r>
            <a:r>
              <a:rPr lang="en-US" sz="1050" dirty="0">
                <a:latin typeface="Lucida Console" panose="020B0609040504020204" pitchFamily="49" charset="0"/>
              </a:rPr>
              <a:t>&lt;&lt;&lt;blocks, threads&gt;&gt;&gt;(</a:t>
            </a:r>
            <a:r>
              <a:rPr lang="en-US" sz="1050" dirty="0" err="1">
                <a:latin typeface="Lucida Console" panose="020B0609040504020204" pitchFamily="49" charset="0"/>
              </a:rPr>
              <a:t>dev_distances</a:t>
            </a:r>
            <a:r>
              <a:rPr lang="en-US" sz="1050" dirty="0">
                <a:latin typeface="Lucida Console" panose="020B0609040504020204" pitchFamily="49" charset="0"/>
              </a:rPr>
              <a:t>, N, </a:t>
            </a:r>
            <a:r>
              <a:rPr lang="en-US" sz="1050" dirty="0" err="1">
                <a:latin typeface="Lucida Console" panose="020B0609040504020204" pitchFamily="49" charset="0"/>
              </a:rPr>
              <a:t>num_routes</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block_best</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cudaDeviceSynchronize</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route_cost</a:t>
            </a:r>
            <a:r>
              <a:rPr lang="en-US" sz="1050" dirty="0">
                <a:latin typeface="Lucida Console" panose="020B0609040504020204" pitchFamily="49" charset="0"/>
              </a:rPr>
              <a:t>* </a:t>
            </a:r>
            <a:r>
              <a:rPr lang="en-US" sz="1050" dirty="0" err="1">
                <a:latin typeface="Lucida Console" panose="020B0609040504020204" pitchFamily="49" charset="0"/>
              </a:rPr>
              <a:t>host_block_best</a:t>
            </a:r>
            <a:r>
              <a:rPr lang="en-US" sz="1050" dirty="0">
                <a:latin typeface="Lucida Console" panose="020B0609040504020204" pitchFamily="49" charset="0"/>
              </a:rPr>
              <a:t> = new </a:t>
            </a:r>
            <a:r>
              <a:rPr lang="en-US" sz="1050" dirty="0" err="1">
                <a:latin typeface="Lucida Console" panose="020B0609040504020204" pitchFamily="49" charset="0"/>
              </a:rPr>
              <a:t>route_cost</a:t>
            </a:r>
            <a:r>
              <a:rPr lang="en-US" sz="1050" dirty="0">
                <a:latin typeface="Lucida Console" panose="020B0609040504020204" pitchFamily="49" charset="0"/>
              </a:rPr>
              <a:t>[blocks];</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cudaMemcpy</a:t>
            </a:r>
            <a:r>
              <a:rPr lang="en-US" sz="1050" dirty="0">
                <a:latin typeface="Lucida Console" panose="020B0609040504020204" pitchFamily="49" charset="0"/>
              </a:rPr>
              <a:t>(</a:t>
            </a:r>
            <a:r>
              <a:rPr lang="en-US" sz="1050" dirty="0" err="1">
                <a:latin typeface="Lucida Console" panose="020B0609040504020204" pitchFamily="49" charset="0"/>
              </a:rPr>
              <a:t>host_block_best</a:t>
            </a:r>
            <a:r>
              <a:rPr lang="en-US" sz="1050" dirty="0">
                <a:latin typeface="Lucida Console" panose="020B0609040504020204" pitchFamily="49" charset="0"/>
              </a:rPr>
              <a:t>, </a:t>
            </a:r>
            <a:r>
              <a:rPr lang="en-US" sz="1050" dirty="0" err="1">
                <a:latin typeface="Lucida Console" panose="020B0609040504020204" pitchFamily="49" charset="0"/>
              </a:rPr>
              <a:t>block_best</a:t>
            </a:r>
            <a:r>
              <a:rPr lang="en-US" sz="1050" dirty="0">
                <a:latin typeface="Lucida Console" panose="020B0609040504020204" pitchFamily="49" charset="0"/>
              </a:rPr>
              <a:t>, blocks * </a:t>
            </a:r>
            <a:r>
              <a:rPr lang="en-US" sz="1050" dirty="0" err="1">
                <a:latin typeface="Lucida Console" panose="020B0609040504020204" pitchFamily="49" charset="0"/>
              </a:rPr>
              <a:t>sizeof</a:t>
            </a:r>
            <a:r>
              <a:rPr lang="en-US" sz="1050" dirty="0">
                <a:latin typeface="Lucida Console" panose="020B0609040504020204" pitchFamily="49" charset="0"/>
              </a:rPr>
              <a:t>(</a:t>
            </a:r>
            <a:r>
              <a:rPr lang="en-US" sz="1050" dirty="0" err="1">
                <a:latin typeface="Lucida Console" panose="020B0609040504020204" pitchFamily="49" charset="0"/>
              </a:rPr>
              <a:t>route_cost</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cudaMemcpyDeviceToHost</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a:t>
            </a:r>
            <a:r>
              <a:rPr lang="en-US" sz="1050" dirty="0" err="1">
                <a:solidFill>
                  <a:srgbClr val="FF0000"/>
                </a:solidFill>
                <a:latin typeface="Lucida Console" panose="020B0609040504020204" pitchFamily="49" charset="0"/>
              </a:rPr>
              <a:t>route_cost</a:t>
            </a:r>
            <a:r>
              <a:rPr lang="en-US" sz="1050" dirty="0">
                <a:solidFill>
                  <a:srgbClr val="FF0000"/>
                </a:solidFill>
                <a:latin typeface="Lucida Console" panose="020B0609040504020204" pitchFamily="49" charset="0"/>
              </a:rPr>
              <a:t> </a:t>
            </a:r>
            <a:r>
              <a:rPr lang="en-US" sz="1050" dirty="0" err="1">
                <a:solidFill>
                  <a:srgbClr val="FF0000"/>
                </a:solidFill>
                <a:latin typeface="Lucida Console" panose="020B0609040504020204" pitchFamily="49" charset="0"/>
              </a:rPr>
              <a:t>best_route</a:t>
            </a:r>
            <a:r>
              <a:rPr lang="en-US" sz="1050" dirty="0">
                <a:solidFill>
                  <a:srgbClr val="FF0000"/>
                </a:solidFill>
                <a:latin typeface="Lucida Console" panose="020B0609040504020204" pitchFamily="49" charset="0"/>
              </a:rPr>
              <a:t>;</a:t>
            </a:r>
          </a:p>
          <a:p>
            <a:pPr>
              <a:lnSpc>
                <a:spcPct val="100000"/>
              </a:lnSpc>
              <a:spcBef>
                <a:spcPts val="0"/>
              </a:spcBef>
              <a:spcAft>
                <a:spcPts val="0"/>
              </a:spcAft>
            </a:pPr>
            <a:r>
              <a:rPr lang="en-US" sz="1050" dirty="0">
                <a:solidFill>
                  <a:srgbClr val="FF0000"/>
                </a:solidFill>
                <a:latin typeface="Lucida Console" panose="020B0609040504020204" pitchFamily="49" charset="0"/>
              </a:rPr>
              <a:t>  for (int </a:t>
            </a:r>
            <a:r>
              <a:rPr lang="en-US" sz="1050" dirty="0" err="1">
                <a:solidFill>
                  <a:srgbClr val="FF0000"/>
                </a:solidFill>
                <a:latin typeface="Lucida Console" panose="020B0609040504020204" pitchFamily="49" charset="0"/>
              </a:rPr>
              <a:t>i</a:t>
            </a:r>
            <a:r>
              <a:rPr lang="en-US" sz="1050" dirty="0">
                <a:solidFill>
                  <a:srgbClr val="FF0000"/>
                </a:solidFill>
                <a:latin typeface="Lucida Console" panose="020B0609040504020204" pitchFamily="49" charset="0"/>
              </a:rPr>
              <a:t> = 0; </a:t>
            </a:r>
            <a:r>
              <a:rPr lang="en-US" sz="1050" dirty="0" err="1">
                <a:solidFill>
                  <a:srgbClr val="FF0000"/>
                </a:solidFill>
                <a:latin typeface="Lucida Console" panose="020B0609040504020204" pitchFamily="49" charset="0"/>
              </a:rPr>
              <a:t>i</a:t>
            </a:r>
            <a:r>
              <a:rPr lang="en-US" sz="1050" dirty="0">
                <a:solidFill>
                  <a:srgbClr val="FF0000"/>
                </a:solidFill>
                <a:latin typeface="Lucida Console" panose="020B0609040504020204" pitchFamily="49" charset="0"/>
              </a:rPr>
              <a:t> &lt; blocks; ++</a:t>
            </a:r>
            <a:r>
              <a:rPr lang="en-US" sz="1050" dirty="0" err="1">
                <a:solidFill>
                  <a:srgbClr val="FF0000"/>
                </a:solidFill>
                <a:latin typeface="Lucida Console" panose="020B0609040504020204" pitchFamily="49" charset="0"/>
              </a:rPr>
              <a:t>i</a:t>
            </a:r>
            <a:r>
              <a:rPr lang="en-US" sz="1050" dirty="0">
                <a:solidFill>
                  <a:srgbClr val="FF0000"/>
                </a:solidFill>
                <a:latin typeface="Lucida Console" panose="020B0609040504020204" pitchFamily="49" charset="0"/>
              </a:rPr>
              <a:t>) {</a:t>
            </a:r>
          </a:p>
          <a:p>
            <a:pPr>
              <a:lnSpc>
                <a:spcPct val="100000"/>
              </a:lnSpc>
              <a:spcBef>
                <a:spcPts val="0"/>
              </a:spcBef>
              <a:spcAft>
                <a:spcPts val="0"/>
              </a:spcAft>
            </a:pPr>
            <a:r>
              <a:rPr lang="en-US" sz="1050" dirty="0">
                <a:solidFill>
                  <a:srgbClr val="FF0000"/>
                </a:solidFill>
                <a:latin typeface="Lucida Console" panose="020B0609040504020204" pitchFamily="49" charset="0"/>
              </a:rPr>
              <a:t>    </a:t>
            </a:r>
            <a:r>
              <a:rPr lang="en-US" sz="1050" dirty="0" err="1">
                <a:solidFill>
                  <a:srgbClr val="FF0000"/>
                </a:solidFill>
                <a:latin typeface="Lucida Console" panose="020B0609040504020204" pitchFamily="49" charset="0"/>
              </a:rPr>
              <a:t>best_route</a:t>
            </a:r>
            <a:r>
              <a:rPr lang="en-US" sz="1050" dirty="0">
                <a:solidFill>
                  <a:srgbClr val="FF0000"/>
                </a:solidFill>
                <a:latin typeface="Lucida Console" panose="020B0609040504020204" pitchFamily="49" charset="0"/>
              </a:rPr>
              <a:t> = </a:t>
            </a:r>
            <a:r>
              <a:rPr lang="en-US" sz="1050" dirty="0" err="1">
                <a:solidFill>
                  <a:srgbClr val="FF0000"/>
                </a:solidFill>
                <a:latin typeface="Lucida Console" panose="020B0609040504020204" pitchFamily="49" charset="0"/>
              </a:rPr>
              <a:t>route_cost</a:t>
            </a:r>
            <a:r>
              <a:rPr lang="en-US" sz="1050" dirty="0">
                <a:solidFill>
                  <a:srgbClr val="FF0000"/>
                </a:solidFill>
                <a:latin typeface="Lucida Console" panose="020B0609040504020204" pitchFamily="49" charset="0"/>
              </a:rPr>
              <a:t>::</a:t>
            </a:r>
            <a:r>
              <a:rPr lang="en-US" sz="1050" dirty="0" err="1">
                <a:solidFill>
                  <a:srgbClr val="FF0000"/>
                </a:solidFill>
                <a:latin typeface="Lucida Console" panose="020B0609040504020204" pitchFamily="49" charset="0"/>
              </a:rPr>
              <a:t>minf</a:t>
            </a:r>
            <a:r>
              <a:rPr lang="en-US" sz="1050" dirty="0">
                <a:solidFill>
                  <a:srgbClr val="FF0000"/>
                </a:solidFill>
                <a:latin typeface="Lucida Console" panose="020B0609040504020204" pitchFamily="49" charset="0"/>
              </a:rPr>
              <a:t>(</a:t>
            </a:r>
            <a:r>
              <a:rPr lang="en-US" sz="1050" dirty="0" err="1">
                <a:solidFill>
                  <a:srgbClr val="FF0000"/>
                </a:solidFill>
                <a:latin typeface="Lucida Console" panose="020B0609040504020204" pitchFamily="49" charset="0"/>
              </a:rPr>
              <a:t>best_route</a:t>
            </a:r>
            <a:r>
              <a:rPr lang="en-US" sz="1050" dirty="0">
                <a:solidFill>
                  <a:srgbClr val="FF0000"/>
                </a:solidFill>
                <a:latin typeface="Lucida Console" panose="020B0609040504020204" pitchFamily="49" charset="0"/>
              </a:rPr>
              <a:t>, </a:t>
            </a:r>
            <a:r>
              <a:rPr lang="en-US" sz="1050" dirty="0" err="1">
                <a:solidFill>
                  <a:srgbClr val="FF0000"/>
                </a:solidFill>
                <a:latin typeface="Lucida Console" panose="020B0609040504020204" pitchFamily="49" charset="0"/>
              </a:rPr>
              <a:t>host_block_best</a:t>
            </a:r>
            <a:r>
              <a:rPr lang="en-US" sz="1050" dirty="0">
                <a:solidFill>
                  <a:srgbClr val="FF0000"/>
                </a:solidFill>
                <a:latin typeface="Lucida Console" panose="020B0609040504020204" pitchFamily="49" charset="0"/>
              </a:rPr>
              <a:t>[</a:t>
            </a:r>
            <a:r>
              <a:rPr lang="en-US" sz="1050" dirty="0" err="1">
                <a:solidFill>
                  <a:srgbClr val="FF0000"/>
                </a:solidFill>
                <a:latin typeface="Lucida Console" panose="020B0609040504020204" pitchFamily="49" charset="0"/>
              </a:rPr>
              <a:t>i</a:t>
            </a:r>
            <a:r>
              <a:rPr lang="en-US" sz="1050" dirty="0">
                <a:solidFill>
                  <a:srgbClr val="FF0000"/>
                </a:solidFill>
                <a:latin typeface="Lucida Console" panose="020B0609040504020204" pitchFamily="49" charset="0"/>
              </a:rPr>
              <a:t>]);</a:t>
            </a:r>
          </a:p>
          <a:p>
            <a:pPr>
              <a:lnSpc>
                <a:spcPct val="100000"/>
              </a:lnSpc>
              <a:spcBef>
                <a:spcPts val="0"/>
              </a:spcBef>
              <a:spcAft>
                <a:spcPts val="0"/>
              </a:spcAft>
            </a:pPr>
            <a:r>
              <a:rPr lang="en-US" sz="1050" dirty="0">
                <a:solidFill>
                  <a:srgbClr val="FF0000"/>
                </a:solidFill>
                <a:latin typeface="Lucida Console" panose="020B0609040504020204" pitchFamily="49" charset="0"/>
              </a:rPr>
              <a:t>  }</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cudaFree</a:t>
            </a:r>
            <a:r>
              <a:rPr lang="en-US" sz="1050" dirty="0">
                <a:latin typeface="Lucida Console" panose="020B0609040504020204" pitchFamily="49" charset="0"/>
              </a:rPr>
              <a:t>(</a:t>
            </a:r>
            <a:r>
              <a:rPr lang="en-US" sz="1050" dirty="0" err="1">
                <a:latin typeface="Lucida Console" panose="020B0609040504020204" pitchFamily="49" charset="0"/>
              </a:rPr>
              <a:t>block_best</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a:t>
            </a:r>
            <a:r>
              <a:rPr lang="en-US" sz="1050" dirty="0" err="1">
                <a:latin typeface="Lucida Console" panose="020B0609040504020204" pitchFamily="49" charset="0"/>
              </a:rPr>
              <a:t>cudaFree</a:t>
            </a:r>
            <a:r>
              <a:rPr lang="en-US" sz="1050" dirty="0">
                <a:latin typeface="Lucida Console" panose="020B0609040504020204" pitchFamily="49" charset="0"/>
              </a:rPr>
              <a:t>(</a:t>
            </a:r>
            <a:r>
              <a:rPr lang="en-US" sz="1050" dirty="0" err="1">
                <a:latin typeface="Lucida Console" panose="020B0609040504020204" pitchFamily="49" charset="0"/>
              </a:rPr>
              <a:t>dev_distances</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delete[] </a:t>
            </a:r>
            <a:r>
              <a:rPr lang="en-US" sz="1050" dirty="0" err="1">
                <a:latin typeface="Lucida Console" panose="020B0609040504020204" pitchFamily="49" charset="0"/>
              </a:rPr>
              <a:t>host_block_best</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  return </a:t>
            </a:r>
            <a:r>
              <a:rPr lang="en-US" sz="1050" dirty="0" err="1">
                <a:latin typeface="Lucida Console" panose="020B0609040504020204" pitchFamily="49" charset="0"/>
              </a:rPr>
              <a:t>best_route</a:t>
            </a:r>
            <a:r>
              <a:rPr lang="en-US" sz="1050" dirty="0">
                <a:latin typeface="Lucida Console" panose="020B0609040504020204" pitchFamily="49" charset="0"/>
              </a:rPr>
              <a:t>;</a:t>
            </a:r>
          </a:p>
          <a:p>
            <a:pPr>
              <a:lnSpc>
                <a:spcPct val="100000"/>
              </a:lnSpc>
              <a:spcBef>
                <a:spcPts val="0"/>
              </a:spcBef>
              <a:spcAft>
                <a:spcPts val="0"/>
              </a:spcAft>
            </a:pPr>
            <a:r>
              <a:rPr lang="en-US" sz="1050" dirty="0">
                <a:latin typeface="Lucida Console" panose="020B0609040504020204" pitchFamily="49" charset="0"/>
              </a:rPr>
              <a:t>}</a:t>
            </a:r>
          </a:p>
        </p:txBody>
      </p:sp>
      <p:sp>
        <p:nvSpPr>
          <p:cNvPr id="4" name="Text Placeholder 3">
            <a:extLst>
              <a:ext uri="{FF2B5EF4-FFF2-40B4-BE49-F238E27FC236}">
                <a16:creationId xmlns:a16="http://schemas.microsoft.com/office/drawing/2014/main" id="{075E6E56-5620-4570-9EA0-257C747EFC44}"/>
              </a:ext>
            </a:extLst>
          </p:cNvPr>
          <p:cNvSpPr>
            <a:spLocks noGrp="1"/>
          </p:cNvSpPr>
          <p:nvPr>
            <p:ph type="body" sz="quarter" idx="10"/>
          </p:nvPr>
        </p:nvSpPr>
        <p:spPr/>
        <p:txBody>
          <a:bodyPr/>
          <a:lstStyle/>
          <a:p>
            <a:r>
              <a:rPr lang="en-US" dirty="0"/>
              <a:t>CUDA</a:t>
            </a:r>
          </a:p>
        </p:txBody>
      </p:sp>
    </p:spTree>
    <p:extLst>
      <p:ext uri="{BB962C8B-B14F-4D97-AF65-F5344CB8AC3E}">
        <p14:creationId xmlns:p14="http://schemas.microsoft.com/office/powerpoint/2010/main" val="1328499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BF19F-6D4C-4110-B443-6025A699E274}"/>
              </a:ext>
            </a:extLst>
          </p:cNvPr>
          <p:cNvSpPr>
            <a:spLocks noGrp="1"/>
          </p:cNvSpPr>
          <p:nvPr>
            <p:ph type="title"/>
          </p:nvPr>
        </p:nvSpPr>
        <p:spPr/>
        <p:txBody>
          <a:bodyPr/>
          <a:lstStyle/>
          <a:p>
            <a:r>
              <a:rPr lang="en-US" dirty="0"/>
              <a:t>Parallelization strategies</a:t>
            </a:r>
          </a:p>
        </p:txBody>
      </p:sp>
      <p:sp>
        <p:nvSpPr>
          <p:cNvPr id="3" name="Content Placeholder 2">
            <a:extLst>
              <a:ext uri="{FF2B5EF4-FFF2-40B4-BE49-F238E27FC236}">
                <a16:creationId xmlns:a16="http://schemas.microsoft.com/office/drawing/2014/main" id="{27199CB1-973C-4AC9-9EC4-770830F7C14A}"/>
              </a:ext>
            </a:extLst>
          </p:cNvPr>
          <p:cNvSpPr>
            <a:spLocks noGrp="1"/>
          </p:cNvSpPr>
          <p:nvPr>
            <p:ph idx="1"/>
          </p:nvPr>
        </p:nvSpPr>
        <p:spPr/>
        <p:txBody>
          <a:bodyPr/>
          <a:lstStyle/>
          <a:p>
            <a:endParaRPr lang="en-US" dirty="0"/>
          </a:p>
        </p:txBody>
      </p:sp>
      <p:sp>
        <p:nvSpPr>
          <p:cNvPr id="4" name="Text Placeholder 3">
            <a:extLst>
              <a:ext uri="{FF2B5EF4-FFF2-40B4-BE49-F238E27FC236}">
                <a16:creationId xmlns:a16="http://schemas.microsoft.com/office/drawing/2014/main" id="{40E65DB0-DF19-4E3B-829C-8290276555F3}"/>
              </a:ext>
            </a:extLst>
          </p:cNvPr>
          <p:cNvSpPr>
            <a:spLocks noGrp="1"/>
          </p:cNvSpPr>
          <p:nvPr>
            <p:ph type="body" sz="quarter" idx="10"/>
          </p:nvPr>
        </p:nvSpPr>
        <p:spPr/>
        <p:txBody>
          <a:bodyPr/>
          <a:lstStyle/>
          <a:p>
            <a:endParaRPr lang="en-US"/>
          </a:p>
        </p:txBody>
      </p:sp>
      <p:pic>
        <p:nvPicPr>
          <p:cNvPr id="15" name="Picture 14">
            <a:extLst>
              <a:ext uri="{FF2B5EF4-FFF2-40B4-BE49-F238E27FC236}">
                <a16:creationId xmlns:a16="http://schemas.microsoft.com/office/drawing/2014/main" id="{9FC0D3A6-8DF5-4FFD-B8E8-4E19A302D5D7}"/>
              </a:ext>
            </a:extLst>
          </p:cNvPr>
          <p:cNvPicPr>
            <a:picLocks noChangeAspect="1"/>
          </p:cNvPicPr>
          <p:nvPr/>
        </p:nvPicPr>
        <p:blipFill>
          <a:blip r:embed="rId2"/>
          <a:stretch>
            <a:fillRect/>
          </a:stretch>
        </p:blipFill>
        <p:spPr>
          <a:xfrm>
            <a:off x="736554" y="3767618"/>
            <a:ext cx="2279166" cy="743204"/>
          </a:xfrm>
          <a:prstGeom prst="rect">
            <a:avLst/>
          </a:prstGeom>
        </p:spPr>
      </p:pic>
      <p:pic>
        <p:nvPicPr>
          <p:cNvPr id="16" name="Picture 15">
            <a:extLst>
              <a:ext uri="{FF2B5EF4-FFF2-40B4-BE49-F238E27FC236}">
                <a16:creationId xmlns:a16="http://schemas.microsoft.com/office/drawing/2014/main" id="{DAB7767A-A642-4520-98E3-F8B5E91726B0}"/>
              </a:ext>
            </a:extLst>
          </p:cNvPr>
          <p:cNvPicPr>
            <a:picLocks noChangeAspect="1"/>
          </p:cNvPicPr>
          <p:nvPr/>
        </p:nvPicPr>
        <p:blipFill>
          <a:blip r:embed="rId3"/>
          <a:stretch>
            <a:fillRect/>
          </a:stretch>
        </p:blipFill>
        <p:spPr>
          <a:xfrm>
            <a:off x="750282" y="2207836"/>
            <a:ext cx="2251710" cy="592248"/>
          </a:xfrm>
          <a:prstGeom prst="rect">
            <a:avLst/>
          </a:prstGeom>
        </p:spPr>
      </p:pic>
      <p:pic>
        <p:nvPicPr>
          <p:cNvPr id="17" name="Picture 16">
            <a:extLst>
              <a:ext uri="{FF2B5EF4-FFF2-40B4-BE49-F238E27FC236}">
                <a16:creationId xmlns:a16="http://schemas.microsoft.com/office/drawing/2014/main" id="{8884CA5F-162C-48A3-B77D-AC451B66BEBB}"/>
              </a:ext>
            </a:extLst>
          </p:cNvPr>
          <p:cNvPicPr>
            <a:picLocks noChangeAspect="1"/>
          </p:cNvPicPr>
          <p:nvPr/>
        </p:nvPicPr>
        <p:blipFill>
          <a:blip r:embed="rId4"/>
          <a:stretch>
            <a:fillRect/>
          </a:stretch>
        </p:blipFill>
        <p:spPr>
          <a:xfrm>
            <a:off x="7934187" y="1998588"/>
            <a:ext cx="1457522" cy="1010744"/>
          </a:xfrm>
          <a:prstGeom prst="rect">
            <a:avLst/>
          </a:prstGeom>
        </p:spPr>
      </p:pic>
      <p:pic>
        <p:nvPicPr>
          <p:cNvPr id="18" name="Picture 17">
            <a:extLst>
              <a:ext uri="{FF2B5EF4-FFF2-40B4-BE49-F238E27FC236}">
                <a16:creationId xmlns:a16="http://schemas.microsoft.com/office/drawing/2014/main" id="{7304ECD5-B14B-4ED1-B129-CD65734BCD35}"/>
              </a:ext>
            </a:extLst>
          </p:cNvPr>
          <p:cNvPicPr>
            <a:picLocks noChangeAspect="1"/>
          </p:cNvPicPr>
          <p:nvPr/>
        </p:nvPicPr>
        <p:blipFill rotWithShape="1">
          <a:blip r:embed="rId5"/>
          <a:srcRect l="9604" t="7158" r="9037" b="5508"/>
          <a:stretch/>
        </p:blipFill>
        <p:spPr>
          <a:xfrm>
            <a:off x="4893365" y="3577515"/>
            <a:ext cx="1046548" cy="1123411"/>
          </a:xfrm>
          <a:prstGeom prst="rect">
            <a:avLst/>
          </a:prstGeom>
        </p:spPr>
      </p:pic>
      <p:grpSp>
        <p:nvGrpSpPr>
          <p:cNvPr id="19" name="Group 18">
            <a:extLst>
              <a:ext uri="{FF2B5EF4-FFF2-40B4-BE49-F238E27FC236}">
                <a16:creationId xmlns:a16="http://schemas.microsoft.com/office/drawing/2014/main" id="{6C4CA00A-E5AA-44F7-871B-ADC71F4602EE}"/>
              </a:ext>
            </a:extLst>
          </p:cNvPr>
          <p:cNvGrpSpPr/>
          <p:nvPr/>
        </p:nvGrpSpPr>
        <p:grpSpPr>
          <a:xfrm>
            <a:off x="7674613" y="3817146"/>
            <a:ext cx="1976670" cy="644149"/>
            <a:chOff x="7674613" y="3642187"/>
            <a:chExt cx="1976670" cy="644149"/>
          </a:xfrm>
        </p:grpSpPr>
        <p:pic>
          <p:nvPicPr>
            <p:cNvPr id="20" name="Picture 19">
              <a:extLst>
                <a:ext uri="{FF2B5EF4-FFF2-40B4-BE49-F238E27FC236}">
                  <a16:creationId xmlns:a16="http://schemas.microsoft.com/office/drawing/2014/main" id="{CE10FFB9-496A-430A-A448-CB82CE95ADD2}"/>
                </a:ext>
              </a:extLst>
            </p:cNvPr>
            <p:cNvPicPr>
              <a:picLocks noChangeAspect="1"/>
            </p:cNvPicPr>
            <p:nvPr/>
          </p:nvPicPr>
          <p:blipFill>
            <a:blip r:embed="rId6"/>
            <a:stretch>
              <a:fillRect/>
            </a:stretch>
          </p:blipFill>
          <p:spPr>
            <a:xfrm>
              <a:off x="7674613" y="3642187"/>
              <a:ext cx="644149" cy="644149"/>
            </a:xfrm>
            <a:prstGeom prst="rect">
              <a:avLst/>
            </a:prstGeom>
          </p:spPr>
        </p:pic>
        <p:sp>
          <p:nvSpPr>
            <p:cNvPr id="21" name="TextBox 20">
              <a:extLst>
                <a:ext uri="{FF2B5EF4-FFF2-40B4-BE49-F238E27FC236}">
                  <a16:creationId xmlns:a16="http://schemas.microsoft.com/office/drawing/2014/main" id="{69AFD30B-37C6-4992-BF73-4B80BDD7F12F}"/>
                </a:ext>
              </a:extLst>
            </p:cNvPr>
            <p:cNvSpPr txBox="1"/>
            <p:nvPr/>
          </p:nvSpPr>
          <p:spPr>
            <a:xfrm>
              <a:off x="8371766" y="3751895"/>
              <a:ext cx="1279517"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400" dirty="0">
                  <a:solidFill>
                    <a:schemeClr val="bg1"/>
                  </a:solidFill>
                </a:rPr>
                <a:t>KOKKOS</a:t>
              </a:r>
            </a:p>
          </p:txBody>
        </p:sp>
      </p:grpSp>
      <p:sp>
        <p:nvSpPr>
          <p:cNvPr id="22" name="TextBox 21">
            <a:extLst>
              <a:ext uri="{FF2B5EF4-FFF2-40B4-BE49-F238E27FC236}">
                <a16:creationId xmlns:a16="http://schemas.microsoft.com/office/drawing/2014/main" id="{3721F370-2384-4EAB-BAD0-20555DDF9793}"/>
              </a:ext>
            </a:extLst>
          </p:cNvPr>
          <p:cNvSpPr txBox="1"/>
          <p:nvPr/>
        </p:nvSpPr>
        <p:spPr>
          <a:xfrm>
            <a:off x="3666801" y="5184100"/>
            <a:ext cx="3499677"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i="1" dirty="0">
                <a:solidFill>
                  <a:schemeClr val="bg2">
                    <a:lumMod val="75000"/>
                  </a:schemeClr>
                </a:solidFill>
              </a:rPr>
              <a:t>Language Extensions</a:t>
            </a:r>
          </a:p>
        </p:txBody>
      </p:sp>
      <p:sp>
        <p:nvSpPr>
          <p:cNvPr id="23" name="TextBox 22">
            <a:extLst>
              <a:ext uri="{FF2B5EF4-FFF2-40B4-BE49-F238E27FC236}">
                <a16:creationId xmlns:a16="http://schemas.microsoft.com/office/drawing/2014/main" id="{90B7A877-842F-48CD-A5F0-134DAE294922}"/>
              </a:ext>
            </a:extLst>
          </p:cNvPr>
          <p:cNvSpPr txBox="1"/>
          <p:nvPr/>
        </p:nvSpPr>
        <p:spPr>
          <a:xfrm>
            <a:off x="1014363" y="5184100"/>
            <a:ext cx="1723549"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i="1" dirty="0">
                <a:solidFill>
                  <a:schemeClr val="bg2">
                    <a:lumMod val="75000"/>
                  </a:schemeClr>
                </a:solidFill>
              </a:rPr>
              <a:t>#pragmas</a:t>
            </a:r>
          </a:p>
        </p:txBody>
      </p:sp>
      <p:sp>
        <p:nvSpPr>
          <p:cNvPr id="24" name="TextBox 23">
            <a:extLst>
              <a:ext uri="{FF2B5EF4-FFF2-40B4-BE49-F238E27FC236}">
                <a16:creationId xmlns:a16="http://schemas.microsoft.com/office/drawing/2014/main" id="{96088FEB-C8E5-49EB-ABBB-27E0018D6ED6}"/>
              </a:ext>
            </a:extLst>
          </p:cNvPr>
          <p:cNvSpPr txBox="1"/>
          <p:nvPr/>
        </p:nvSpPr>
        <p:spPr>
          <a:xfrm>
            <a:off x="7856477" y="5184100"/>
            <a:ext cx="161294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i="1" dirty="0">
                <a:solidFill>
                  <a:schemeClr val="bg2">
                    <a:lumMod val="75000"/>
                  </a:schemeClr>
                </a:solidFill>
              </a:rPr>
              <a:t>Libraries</a:t>
            </a:r>
          </a:p>
        </p:txBody>
      </p:sp>
      <p:cxnSp>
        <p:nvCxnSpPr>
          <p:cNvPr id="25" name="Straight Connector 24">
            <a:extLst>
              <a:ext uri="{FF2B5EF4-FFF2-40B4-BE49-F238E27FC236}">
                <a16:creationId xmlns:a16="http://schemas.microsoft.com/office/drawing/2014/main" id="{F582F56E-D765-4186-9EB2-355B5CB03F7D}"/>
              </a:ext>
            </a:extLst>
          </p:cNvPr>
          <p:cNvCxnSpPr/>
          <p:nvPr/>
        </p:nvCxnSpPr>
        <p:spPr>
          <a:xfrm>
            <a:off x="7181252" y="1449475"/>
            <a:ext cx="0" cy="3866920"/>
          </a:xfrm>
          <a:prstGeom prst="line">
            <a:avLst/>
          </a:prstGeom>
          <a:ln w="12700">
            <a:gradFill>
              <a:gsLst>
                <a:gs pos="62000">
                  <a:schemeClr val="bg2">
                    <a:lumMod val="75000"/>
                  </a:schemeClr>
                </a:gs>
                <a:gs pos="100000">
                  <a:schemeClr val="bg2">
                    <a:alpha val="0"/>
                  </a:schemeClr>
                </a:gs>
              </a:gsLst>
              <a:lin ang="5400000" scaled="0"/>
            </a:gra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56E5193-3ABD-41F6-81EE-75AD5453C642}"/>
              </a:ext>
            </a:extLst>
          </p:cNvPr>
          <p:cNvCxnSpPr/>
          <p:nvPr/>
        </p:nvCxnSpPr>
        <p:spPr>
          <a:xfrm>
            <a:off x="3653767" y="1449475"/>
            <a:ext cx="0" cy="3866920"/>
          </a:xfrm>
          <a:prstGeom prst="line">
            <a:avLst/>
          </a:prstGeom>
          <a:ln w="12700">
            <a:gradFill>
              <a:gsLst>
                <a:gs pos="62000">
                  <a:schemeClr val="bg2">
                    <a:lumMod val="75000"/>
                  </a:schemeClr>
                </a:gs>
                <a:gs pos="100000">
                  <a:schemeClr val="bg2">
                    <a:alpha val="0"/>
                  </a:schemeClr>
                </a:gs>
              </a:gsLst>
              <a:lin ang="5400000" scaled="0"/>
            </a:gradFill>
            <a:prstDash val="sysDot"/>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64BC92EF-5A49-45A5-AE79-581E8D35EC60}"/>
              </a:ext>
            </a:extLst>
          </p:cNvPr>
          <p:cNvPicPr>
            <a:picLocks noChangeAspect="1"/>
          </p:cNvPicPr>
          <p:nvPr/>
        </p:nvPicPr>
        <p:blipFill>
          <a:blip r:embed="rId7"/>
          <a:stretch>
            <a:fillRect/>
          </a:stretch>
        </p:blipFill>
        <p:spPr>
          <a:xfrm>
            <a:off x="4403814" y="1656917"/>
            <a:ext cx="2025650" cy="1694086"/>
          </a:xfrm>
          <a:prstGeom prst="rect">
            <a:avLst/>
          </a:prstGeom>
        </p:spPr>
      </p:pic>
    </p:spTree>
    <p:extLst>
      <p:ext uri="{BB962C8B-B14F-4D97-AF65-F5344CB8AC3E}">
        <p14:creationId xmlns:p14="http://schemas.microsoft.com/office/powerpoint/2010/main" val="3400396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D40A1-B75D-4508-960F-93C67B3FA7EE}"/>
              </a:ext>
            </a:extLst>
          </p:cNvPr>
          <p:cNvSpPr>
            <a:spLocks noGrp="1"/>
          </p:cNvSpPr>
          <p:nvPr>
            <p:ph type="title"/>
          </p:nvPr>
        </p:nvSpPr>
        <p:spPr/>
        <p:txBody>
          <a:bodyPr/>
          <a:lstStyle/>
          <a:p>
            <a:r>
              <a:rPr lang="en-US" dirty="0"/>
              <a:t>Traveling Salesman Performance</a:t>
            </a:r>
          </a:p>
        </p:txBody>
      </p:sp>
      <p:graphicFrame>
        <p:nvGraphicFramePr>
          <p:cNvPr id="7" name="Content Placeholder 6">
            <a:extLst>
              <a:ext uri="{FF2B5EF4-FFF2-40B4-BE49-F238E27FC236}">
                <a16:creationId xmlns:a16="http://schemas.microsoft.com/office/drawing/2014/main" id="{B87A4D00-94AF-478F-9A9C-580308EDD35E}"/>
              </a:ext>
            </a:extLst>
          </p:cNvPr>
          <p:cNvGraphicFramePr>
            <a:graphicFrameLocks noGrp="1"/>
          </p:cNvGraphicFramePr>
          <p:nvPr>
            <p:ph idx="1"/>
            <p:extLst>
              <p:ext uri="{D42A27DB-BD31-4B8C-83A1-F6EECF244321}">
                <p14:modId xmlns:p14="http://schemas.microsoft.com/office/powerpoint/2010/main" val="1902274217"/>
              </p:ext>
            </p:extLst>
          </p:nvPr>
        </p:nvGraphicFramePr>
        <p:xfrm>
          <a:off x="517525" y="1328358"/>
          <a:ext cx="9947275" cy="449300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702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B284-7D6E-4D32-9F27-04387616781D}"/>
              </a:ext>
            </a:extLst>
          </p:cNvPr>
          <p:cNvSpPr>
            <a:spLocks noGrp="1"/>
          </p:cNvSpPr>
          <p:nvPr>
            <p:ph type="title"/>
          </p:nvPr>
        </p:nvSpPr>
        <p:spPr/>
        <p:txBody>
          <a:bodyPr/>
          <a:lstStyle/>
          <a:p>
            <a:r>
              <a:rPr lang="en-US" dirty="0"/>
              <a:t>Traveling Salesman</a:t>
            </a:r>
          </a:p>
        </p:txBody>
      </p:sp>
      <p:sp>
        <p:nvSpPr>
          <p:cNvPr id="3" name="Content Placeholder 2">
            <a:extLst>
              <a:ext uri="{FF2B5EF4-FFF2-40B4-BE49-F238E27FC236}">
                <a16:creationId xmlns:a16="http://schemas.microsoft.com/office/drawing/2014/main" id="{19C8BDF9-5D42-4796-8F36-ED07A3FCE82D}"/>
              </a:ext>
            </a:extLst>
          </p:cNvPr>
          <p:cNvSpPr>
            <a:spLocks noGrp="1"/>
          </p:cNvSpPr>
          <p:nvPr>
            <p:ph idx="1"/>
          </p:nvPr>
        </p:nvSpPr>
        <p:spPr>
          <a:xfrm>
            <a:off x="516750" y="1784997"/>
            <a:ext cx="9948672" cy="4036964"/>
          </a:xfrm>
        </p:spPr>
        <p:txBody>
          <a:bodyPr/>
          <a:lstStyle/>
          <a:p>
            <a:pPr>
              <a:lnSpc>
                <a:spcPct val="100000"/>
              </a:lnSpc>
              <a:spcBef>
                <a:spcPts val="0"/>
              </a:spcBef>
              <a:spcAft>
                <a:spcPts val="0"/>
              </a:spcAft>
            </a:pPr>
            <a:r>
              <a:rPr lang="en-US" sz="1100" dirty="0">
                <a:latin typeface="Lucida Console" panose="020B0609040504020204" pitchFamily="49" charset="0"/>
              </a:rPr>
              <a:t>using </a:t>
            </a:r>
            <a:r>
              <a:rPr lang="en-US" sz="1100" dirty="0" err="1">
                <a:latin typeface="Lucida Console" panose="020B0609040504020204" pitchFamily="49" charset="0"/>
              </a:rPr>
              <a:t>reducer_t</a:t>
            </a:r>
            <a:r>
              <a:rPr lang="en-US" sz="1100" dirty="0">
                <a:latin typeface="Lucida Console" panose="020B0609040504020204" pitchFamily="49" charset="0"/>
              </a:rPr>
              <a:t> = </a:t>
            </a:r>
            <a:r>
              <a:rPr lang="en-US" sz="1100" dirty="0" err="1">
                <a:latin typeface="Lucida Console" panose="020B0609040504020204" pitchFamily="49" charset="0"/>
              </a:rPr>
              <a:t>Kokkos</a:t>
            </a:r>
            <a:r>
              <a:rPr lang="en-US" sz="1100" dirty="0">
                <a:latin typeface="Lucida Console" panose="020B0609040504020204" pitchFamily="49" charset="0"/>
              </a:rPr>
              <a:t>::</a:t>
            </a:r>
            <a:r>
              <a:rPr lang="en-US" sz="1100" dirty="0" err="1">
                <a:latin typeface="Lucida Console" panose="020B0609040504020204" pitchFamily="49" charset="0"/>
              </a:rPr>
              <a:t>MinLoc</a:t>
            </a:r>
            <a:r>
              <a:rPr lang="en-US" sz="1100" dirty="0">
                <a:latin typeface="Lucida Console" panose="020B0609040504020204" pitchFamily="49" charset="0"/>
              </a:rPr>
              <a:t>&lt;int, long, </a:t>
            </a:r>
            <a:r>
              <a:rPr lang="en-US" sz="1100" dirty="0" err="1">
                <a:latin typeface="Lucida Console" panose="020B0609040504020204" pitchFamily="49" charset="0"/>
              </a:rPr>
              <a:t>Kokkos</a:t>
            </a:r>
            <a:r>
              <a:rPr lang="en-US" sz="1100" dirty="0">
                <a:latin typeface="Lucida Console" panose="020B0609040504020204" pitchFamily="49" charset="0"/>
              </a:rPr>
              <a:t>::</a:t>
            </a:r>
            <a:r>
              <a:rPr lang="en-US" sz="1100" dirty="0" err="1">
                <a:latin typeface="Lucida Console" panose="020B0609040504020204" pitchFamily="49" charset="0"/>
              </a:rPr>
              <a:t>HostSpace</a:t>
            </a:r>
            <a:r>
              <a:rPr lang="en-US" sz="1100" dirty="0">
                <a:latin typeface="Lucida Console" panose="020B0609040504020204" pitchFamily="49" charset="0"/>
              </a:rPr>
              <a:t>&gt;;</a:t>
            </a:r>
          </a:p>
          <a:p>
            <a:pPr>
              <a:lnSpc>
                <a:spcPct val="100000"/>
              </a:lnSpc>
              <a:spcBef>
                <a:spcPts val="0"/>
              </a:spcBef>
              <a:spcAft>
                <a:spcPts val="0"/>
              </a:spcAft>
            </a:pPr>
            <a:r>
              <a:rPr lang="en-US" sz="1100" dirty="0">
                <a:latin typeface="Lucida Console" panose="020B0609040504020204" pitchFamily="49" charset="0"/>
              </a:rPr>
              <a:t>using </a:t>
            </a:r>
            <a:r>
              <a:rPr lang="en-US" sz="1100" dirty="0" err="1">
                <a:latin typeface="Lucida Console" panose="020B0609040504020204" pitchFamily="49" charset="0"/>
              </a:rPr>
              <a:t>route_cost</a:t>
            </a:r>
            <a:r>
              <a:rPr lang="en-US" sz="1100" dirty="0">
                <a:latin typeface="Lucida Console" panose="020B0609040504020204" pitchFamily="49" charset="0"/>
              </a:rPr>
              <a:t> = </a:t>
            </a:r>
            <a:r>
              <a:rPr lang="en-US" sz="1100" dirty="0" err="1">
                <a:latin typeface="Lucida Console" panose="020B0609040504020204" pitchFamily="49" charset="0"/>
              </a:rPr>
              <a:t>reducer_t</a:t>
            </a:r>
            <a:r>
              <a:rPr lang="en-US" sz="1100" dirty="0">
                <a:latin typeface="Lucida Console" panose="020B0609040504020204" pitchFamily="49" charset="0"/>
              </a:rPr>
              <a:t>::</a:t>
            </a:r>
            <a:r>
              <a:rPr lang="en-US" sz="1100" dirty="0" err="1">
                <a:latin typeface="Lucida Console" panose="020B0609040504020204" pitchFamily="49" charset="0"/>
              </a:rPr>
              <a:t>value_type</a:t>
            </a:r>
            <a:r>
              <a:rPr lang="en-US" sz="1100" dirty="0">
                <a:latin typeface="Lucida Console" panose="020B0609040504020204" pitchFamily="49" charset="0"/>
              </a:rPr>
              <a:t>;</a:t>
            </a:r>
          </a:p>
          <a:p>
            <a:pPr>
              <a:lnSpc>
                <a:spcPct val="100000"/>
              </a:lnSpc>
              <a:spcBef>
                <a:spcPts val="0"/>
              </a:spcBef>
              <a:spcAft>
                <a:spcPts val="0"/>
              </a:spcAft>
            </a:pPr>
            <a:endParaRPr lang="en-US" sz="1100" dirty="0">
              <a:latin typeface="Lucida Console" panose="020B0609040504020204" pitchFamily="49" charset="0"/>
            </a:endParaRPr>
          </a:p>
          <a:p>
            <a:pPr>
              <a:lnSpc>
                <a:spcPct val="100000"/>
              </a:lnSpc>
              <a:spcBef>
                <a:spcPts val="0"/>
              </a:spcBef>
              <a:spcAft>
                <a:spcPts val="0"/>
              </a:spcAft>
            </a:pPr>
            <a:r>
              <a:rPr lang="en-US" sz="1100" dirty="0" err="1">
                <a:latin typeface="Lucida Console" panose="020B0609040504020204" pitchFamily="49" charset="0"/>
              </a:rPr>
              <a:t>route_cost</a:t>
            </a:r>
            <a:r>
              <a:rPr lang="en-US" sz="1100" dirty="0">
                <a:latin typeface="Lucida Console" panose="020B0609040504020204" pitchFamily="49" charset="0"/>
              </a:rPr>
              <a:t> </a:t>
            </a:r>
            <a:r>
              <a:rPr lang="en-US" sz="1100" dirty="0" err="1">
                <a:latin typeface="Lucida Console" panose="020B0609040504020204" pitchFamily="49" charset="0"/>
              </a:rPr>
              <a:t>find_best_route</a:t>
            </a:r>
            <a:r>
              <a:rPr lang="en-US" sz="1100" dirty="0">
                <a:latin typeface="Lucida Console" panose="020B0609040504020204" pitchFamily="49" charset="0"/>
              </a:rPr>
              <a:t>(int const* </a:t>
            </a:r>
            <a:r>
              <a:rPr lang="en-US" sz="1100" dirty="0" err="1">
                <a:latin typeface="Lucida Console" panose="020B0609040504020204" pitchFamily="49" charset="0"/>
              </a:rPr>
              <a:t>distances_raw</a:t>
            </a:r>
            <a:r>
              <a:rPr lang="en-US" sz="1100" dirty="0">
                <a:latin typeface="Lucida Console" panose="020B0609040504020204" pitchFamily="49" charset="0"/>
              </a:rPr>
              <a:t>, int N) {</a:t>
            </a:r>
          </a:p>
          <a:p>
            <a:pPr>
              <a:lnSpc>
                <a:spcPct val="100000"/>
              </a:lnSpc>
              <a:spcBef>
                <a:spcPts val="0"/>
              </a:spcBef>
              <a:spcAft>
                <a:spcPts val="0"/>
              </a:spcAft>
            </a:pPr>
            <a:r>
              <a:rPr lang="en-US" sz="1100" dirty="0">
                <a:latin typeface="Lucida Console" panose="020B0609040504020204" pitchFamily="49" charset="0"/>
              </a:rPr>
              <a:t>  </a:t>
            </a:r>
            <a:r>
              <a:rPr lang="en-US" sz="1100" dirty="0" err="1">
                <a:solidFill>
                  <a:srgbClr val="FF0000"/>
                </a:solidFill>
                <a:latin typeface="Lucida Console" panose="020B0609040504020204" pitchFamily="49" charset="0"/>
              </a:rPr>
              <a:t>Kokkos</a:t>
            </a:r>
            <a:r>
              <a:rPr lang="en-US" sz="1100" dirty="0">
                <a:solidFill>
                  <a:srgbClr val="FF0000"/>
                </a:solidFill>
                <a:latin typeface="Lucida Console" panose="020B0609040504020204" pitchFamily="49" charset="0"/>
              </a:rPr>
              <a:t>::View&lt;int*&gt; distances("distances", N*N);</a:t>
            </a:r>
          </a:p>
          <a:p>
            <a:pPr>
              <a:lnSpc>
                <a:spcPct val="100000"/>
              </a:lnSpc>
              <a:spcBef>
                <a:spcPts val="0"/>
              </a:spcBef>
              <a:spcAft>
                <a:spcPts val="0"/>
              </a:spcAft>
            </a:pPr>
            <a:r>
              <a:rPr lang="en-US" sz="1100" dirty="0">
                <a:solidFill>
                  <a:srgbClr val="FF0000"/>
                </a:solidFill>
                <a:latin typeface="Lucida Console" panose="020B0609040504020204" pitchFamily="49" charset="0"/>
              </a:rPr>
              <a:t>  </a:t>
            </a:r>
            <a:r>
              <a:rPr lang="en-US" sz="1100" dirty="0" err="1">
                <a:solidFill>
                  <a:srgbClr val="FF0000"/>
                </a:solidFill>
                <a:latin typeface="Lucida Console" panose="020B0609040504020204" pitchFamily="49" charset="0"/>
              </a:rPr>
              <a:t>Kokkos</a:t>
            </a:r>
            <a:r>
              <a:rPr lang="en-US" sz="1100" dirty="0">
                <a:solidFill>
                  <a:srgbClr val="FF0000"/>
                </a:solidFill>
                <a:latin typeface="Lucida Console" panose="020B0609040504020204" pitchFamily="49" charset="0"/>
              </a:rPr>
              <a:t>::</a:t>
            </a:r>
            <a:r>
              <a:rPr lang="en-US" sz="1100" dirty="0" err="1">
                <a:solidFill>
                  <a:srgbClr val="FF0000"/>
                </a:solidFill>
                <a:latin typeface="Lucida Console" panose="020B0609040504020204" pitchFamily="49" charset="0"/>
              </a:rPr>
              <a:t>deep_copy</a:t>
            </a:r>
            <a:r>
              <a:rPr lang="en-US" sz="1100" dirty="0">
                <a:solidFill>
                  <a:srgbClr val="FF0000"/>
                </a:solidFill>
                <a:latin typeface="Lucida Console" panose="020B0609040504020204" pitchFamily="49" charset="0"/>
              </a:rPr>
              <a:t>(distances,</a:t>
            </a:r>
          </a:p>
          <a:p>
            <a:pPr>
              <a:lnSpc>
                <a:spcPct val="100000"/>
              </a:lnSpc>
              <a:spcBef>
                <a:spcPts val="0"/>
              </a:spcBef>
              <a:spcAft>
                <a:spcPts val="0"/>
              </a:spcAft>
            </a:pPr>
            <a:r>
              <a:rPr lang="en-US" sz="1100" dirty="0">
                <a:solidFill>
                  <a:srgbClr val="FF0000"/>
                </a:solidFill>
                <a:latin typeface="Lucida Console" panose="020B0609040504020204" pitchFamily="49" charset="0"/>
              </a:rPr>
              <a:t>      </a:t>
            </a:r>
            <a:r>
              <a:rPr lang="en-US" sz="1100" dirty="0" err="1">
                <a:solidFill>
                  <a:srgbClr val="FF0000"/>
                </a:solidFill>
                <a:latin typeface="Lucida Console" panose="020B0609040504020204" pitchFamily="49" charset="0"/>
              </a:rPr>
              <a:t>Kokkos</a:t>
            </a:r>
            <a:r>
              <a:rPr lang="en-US" sz="1100" dirty="0">
                <a:solidFill>
                  <a:srgbClr val="FF0000"/>
                </a:solidFill>
                <a:latin typeface="Lucida Console" panose="020B0609040504020204" pitchFamily="49" charset="0"/>
              </a:rPr>
              <a:t>::View&lt;const int*, </a:t>
            </a:r>
            <a:r>
              <a:rPr lang="en-US" sz="1100" dirty="0" err="1">
                <a:solidFill>
                  <a:srgbClr val="FF0000"/>
                </a:solidFill>
                <a:latin typeface="Lucida Console" panose="020B0609040504020204" pitchFamily="49" charset="0"/>
              </a:rPr>
              <a:t>Kokkos</a:t>
            </a:r>
            <a:r>
              <a:rPr lang="en-US" sz="1100" dirty="0">
                <a:solidFill>
                  <a:srgbClr val="FF0000"/>
                </a:solidFill>
                <a:latin typeface="Lucida Console" panose="020B0609040504020204" pitchFamily="49" charset="0"/>
              </a:rPr>
              <a:t>::</a:t>
            </a:r>
            <a:r>
              <a:rPr lang="en-US" sz="1100" dirty="0" err="1">
                <a:solidFill>
                  <a:srgbClr val="FF0000"/>
                </a:solidFill>
                <a:latin typeface="Lucida Console" panose="020B0609040504020204" pitchFamily="49" charset="0"/>
              </a:rPr>
              <a:t>HostSpace</a:t>
            </a:r>
            <a:r>
              <a:rPr lang="en-US" sz="1100" dirty="0">
                <a:solidFill>
                  <a:srgbClr val="FF0000"/>
                </a:solidFill>
                <a:latin typeface="Lucida Console" panose="020B0609040504020204" pitchFamily="49" charset="0"/>
              </a:rPr>
              <a:t>&gt;(</a:t>
            </a:r>
            <a:r>
              <a:rPr lang="en-US" sz="1100" dirty="0" err="1">
                <a:solidFill>
                  <a:srgbClr val="FF0000"/>
                </a:solidFill>
                <a:latin typeface="Lucida Console" panose="020B0609040504020204" pitchFamily="49" charset="0"/>
              </a:rPr>
              <a:t>distances_raw</a:t>
            </a:r>
            <a:r>
              <a:rPr lang="en-US" sz="1100" dirty="0">
                <a:solidFill>
                  <a:srgbClr val="FF0000"/>
                </a:solidFill>
                <a:latin typeface="Lucida Console" panose="020B0609040504020204" pitchFamily="49" charset="0"/>
              </a:rPr>
              <a:t>, N*N));</a:t>
            </a:r>
          </a:p>
          <a:p>
            <a:pPr>
              <a:lnSpc>
                <a:spcPct val="100000"/>
              </a:lnSpc>
              <a:spcBef>
                <a:spcPts val="0"/>
              </a:spcBef>
              <a:spcAft>
                <a:spcPts val="0"/>
              </a:spcAft>
            </a:pPr>
            <a:r>
              <a:rPr lang="en-US" sz="1100" dirty="0">
                <a:latin typeface="Lucida Console" panose="020B0609040504020204" pitchFamily="49" charset="0"/>
              </a:rPr>
              <a:t>  </a:t>
            </a:r>
            <a:r>
              <a:rPr lang="en-US" sz="1100" dirty="0" err="1">
                <a:latin typeface="Lucida Console" panose="020B0609040504020204" pitchFamily="49" charset="0"/>
              </a:rPr>
              <a:t>route_cost</a:t>
            </a:r>
            <a:r>
              <a:rPr lang="en-US" sz="1100" dirty="0">
                <a:latin typeface="Lucida Console" panose="020B0609040504020204" pitchFamily="49" charset="0"/>
              </a:rPr>
              <a:t> </a:t>
            </a:r>
            <a:r>
              <a:rPr lang="en-US" sz="1100" dirty="0" err="1">
                <a:latin typeface="Lucida Console" panose="020B0609040504020204" pitchFamily="49" charset="0"/>
              </a:rPr>
              <a:t>best_route</a:t>
            </a:r>
            <a:r>
              <a:rPr lang="en-US" sz="1100" dirty="0">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  </a:t>
            </a:r>
            <a:r>
              <a:rPr lang="en-US" sz="1100" dirty="0" err="1">
                <a:latin typeface="Lucida Console" panose="020B0609040504020204" pitchFamily="49" charset="0"/>
              </a:rPr>
              <a:t>Kokkos</a:t>
            </a:r>
            <a:r>
              <a:rPr lang="en-US" sz="1100" dirty="0">
                <a:latin typeface="Lucida Console" panose="020B0609040504020204" pitchFamily="49" charset="0"/>
              </a:rPr>
              <a:t>::</a:t>
            </a:r>
            <a:r>
              <a:rPr lang="en-US" sz="1100" dirty="0" err="1">
                <a:latin typeface="Lucida Console" panose="020B0609040504020204" pitchFamily="49" charset="0"/>
              </a:rPr>
              <a:t>parallel_reduce</a:t>
            </a:r>
            <a:r>
              <a:rPr lang="en-US" sz="1100" dirty="0">
                <a:latin typeface="Lucida Console" panose="020B0609040504020204" pitchFamily="49" charset="0"/>
              </a:rPr>
              <a:t>("</a:t>
            </a:r>
            <a:r>
              <a:rPr lang="en-US" sz="1100" dirty="0" err="1">
                <a:latin typeface="Lucida Console" panose="020B0609040504020204" pitchFamily="49" charset="0"/>
              </a:rPr>
              <a:t>FindBestRoute</a:t>
            </a:r>
            <a:r>
              <a:rPr lang="en-US" sz="1100" dirty="0">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      </a:t>
            </a:r>
            <a:r>
              <a:rPr lang="en-US" sz="1100" dirty="0" err="1">
                <a:latin typeface="Lucida Console" panose="020B0609040504020204" pitchFamily="49" charset="0"/>
              </a:rPr>
              <a:t>Kokkos</a:t>
            </a:r>
            <a:r>
              <a:rPr lang="en-US" sz="1100" dirty="0">
                <a:latin typeface="Lucida Console" panose="020B0609040504020204" pitchFamily="49" charset="0"/>
              </a:rPr>
              <a:t>::</a:t>
            </a:r>
            <a:r>
              <a:rPr lang="en-US" sz="1100" dirty="0" err="1">
                <a:latin typeface="Lucida Console" panose="020B0609040504020204" pitchFamily="49" charset="0"/>
              </a:rPr>
              <a:t>RangePolicy</a:t>
            </a:r>
            <a:r>
              <a:rPr lang="en-US" sz="1100" dirty="0">
                <a:latin typeface="Lucida Console" panose="020B0609040504020204" pitchFamily="49" charset="0"/>
              </a:rPr>
              <a:t>&lt;</a:t>
            </a:r>
            <a:r>
              <a:rPr lang="en-US" sz="1100" dirty="0" err="1">
                <a:latin typeface="Lucida Console" panose="020B0609040504020204" pitchFamily="49" charset="0"/>
              </a:rPr>
              <a:t>Kokkos</a:t>
            </a:r>
            <a:r>
              <a:rPr lang="en-US" sz="1100" dirty="0">
                <a:latin typeface="Lucida Console" panose="020B0609040504020204" pitchFamily="49" charset="0"/>
              </a:rPr>
              <a:t>::</a:t>
            </a:r>
            <a:r>
              <a:rPr lang="en-US" sz="1100" dirty="0" err="1">
                <a:latin typeface="Lucida Console" panose="020B0609040504020204" pitchFamily="49" charset="0"/>
              </a:rPr>
              <a:t>IndexType</a:t>
            </a:r>
            <a:r>
              <a:rPr lang="en-US" sz="1100" dirty="0">
                <a:latin typeface="Lucida Console" panose="020B0609040504020204" pitchFamily="49" charset="0"/>
              </a:rPr>
              <a:t>&lt;long&gt;&gt;(0, factorial(N)),</a:t>
            </a:r>
          </a:p>
          <a:p>
            <a:pPr>
              <a:lnSpc>
                <a:spcPct val="100000"/>
              </a:lnSpc>
              <a:spcBef>
                <a:spcPts val="0"/>
              </a:spcBef>
              <a:spcAft>
                <a:spcPts val="0"/>
              </a:spcAft>
            </a:pPr>
            <a:r>
              <a:rPr lang="en-US" sz="1100" dirty="0">
                <a:latin typeface="Lucida Console" panose="020B0609040504020204" pitchFamily="49" charset="0"/>
              </a:rPr>
              <a:t>      KOKKOS_LAMBDA(long const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route_cost</a:t>
            </a:r>
            <a:r>
              <a:rPr lang="en-US" sz="1100" dirty="0">
                <a:latin typeface="Lucida Console" panose="020B0609040504020204" pitchFamily="49" charset="0"/>
              </a:rPr>
              <a:t>&amp; </a:t>
            </a:r>
            <a:r>
              <a:rPr lang="en-US" sz="1100" dirty="0" err="1">
                <a:latin typeface="Lucida Console" panose="020B0609040504020204" pitchFamily="49" charset="0"/>
              </a:rPr>
              <a:t>rcost</a:t>
            </a:r>
            <a:r>
              <a:rPr lang="en-US" sz="1100" dirty="0">
                <a:latin typeface="Lucida Console" panose="020B0609040504020204" pitchFamily="49" charset="0"/>
              </a:rPr>
              <a:t>) {</a:t>
            </a:r>
          </a:p>
          <a:p>
            <a:pPr>
              <a:lnSpc>
                <a:spcPct val="100000"/>
              </a:lnSpc>
              <a:spcBef>
                <a:spcPts val="0"/>
              </a:spcBef>
              <a:spcAft>
                <a:spcPts val="0"/>
              </a:spcAft>
            </a:pPr>
            <a:r>
              <a:rPr lang="en-US" sz="1100" dirty="0">
                <a:latin typeface="Lucida Console" panose="020B0609040504020204" pitchFamily="49" charset="0"/>
              </a:rPr>
              <a:t>        int cost = 0;</a:t>
            </a:r>
          </a:p>
          <a:p>
            <a:pPr>
              <a:lnSpc>
                <a:spcPct val="100000"/>
              </a:lnSpc>
              <a:spcBef>
                <a:spcPts val="0"/>
              </a:spcBef>
              <a:spcAft>
                <a:spcPts val="0"/>
              </a:spcAft>
            </a:pPr>
            <a:r>
              <a:rPr lang="en-US" sz="1100" dirty="0">
                <a:latin typeface="Lucida Console" panose="020B0609040504020204" pitchFamily="49" charset="0"/>
              </a:rPr>
              <a:t>        </a:t>
            </a:r>
            <a:r>
              <a:rPr lang="en-US" sz="1100" dirty="0" err="1">
                <a:latin typeface="Lucida Console" panose="020B0609040504020204" pitchFamily="49" charset="0"/>
              </a:rPr>
              <a:t>route_iterator</a:t>
            </a:r>
            <a:r>
              <a:rPr lang="en-US" sz="1100" dirty="0">
                <a:latin typeface="Lucida Console" panose="020B0609040504020204" pitchFamily="49" charset="0"/>
              </a:rPr>
              <a:t> it(</a:t>
            </a:r>
            <a:r>
              <a:rPr lang="en-US" sz="1100" dirty="0" err="1">
                <a:latin typeface="Lucida Console" panose="020B0609040504020204" pitchFamily="49" charset="0"/>
              </a:rPr>
              <a:t>i</a:t>
            </a:r>
            <a:r>
              <a:rPr lang="en-US" sz="1100" dirty="0">
                <a:latin typeface="Lucida Console" panose="020B0609040504020204" pitchFamily="49" charset="0"/>
              </a:rPr>
              <a:t>, N);</a:t>
            </a:r>
          </a:p>
          <a:p>
            <a:pPr>
              <a:lnSpc>
                <a:spcPct val="100000"/>
              </a:lnSpc>
              <a:spcBef>
                <a:spcPts val="0"/>
              </a:spcBef>
              <a:spcAft>
                <a:spcPts val="0"/>
              </a:spcAft>
            </a:pPr>
            <a:r>
              <a:rPr lang="en-US" sz="1100" dirty="0">
                <a:latin typeface="Lucida Console" panose="020B0609040504020204" pitchFamily="49" charset="0"/>
              </a:rPr>
              <a:t>        int from = </a:t>
            </a:r>
            <a:r>
              <a:rPr lang="en-US" sz="1100" dirty="0" err="1">
                <a:latin typeface="Lucida Console" panose="020B0609040504020204" pitchFamily="49" charset="0"/>
              </a:rPr>
              <a:t>it.first</a:t>
            </a:r>
            <a:r>
              <a:rPr lang="en-US" sz="1100" dirty="0">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        while (!</a:t>
            </a:r>
            <a:r>
              <a:rPr lang="en-US" sz="1100" dirty="0" err="1">
                <a:latin typeface="Lucida Console" panose="020B0609040504020204" pitchFamily="49" charset="0"/>
              </a:rPr>
              <a:t>it.done</a:t>
            </a:r>
            <a:r>
              <a:rPr lang="en-US" sz="1100" dirty="0">
                <a:latin typeface="Lucida Console" panose="020B0609040504020204" pitchFamily="49" charset="0"/>
              </a:rPr>
              <a:t>()) {</a:t>
            </a:r>
          </a:p>
          <a:p>
            <a:pPr>
              <a:lnSpc>
                <a:spcPct val="100000"/>
              </a:lnSpc>
              <a:spcBef>
                <a:spcPts val="0"/>
              </a:spcBef>
              <a:spcAft>
                <a:spcPts val="0"/>
              </a:spcAft>
            </a:pPr>
            <a:r>
              <a:rPr lang="en-US" sz="1100" dirty="0">
                <a:latin typeface="Lucida Console" panose="020B0609040504020204" pitchFamily="49" charset="0"/>
              </a:rPr>
              <a:t>          int to = </a:t>
            </a:r>
            <a:r>
              <a:rPr lang="en-US" sz="1100" dirty="0" err="1">
                <a:latin typeface="Lucida Console" panose="020B0609040504020204" pitchFamily="49" charset="0"/>
              </a:rPr>
              <a:t>it.next</a:t>
            </a:r>
            <a:r>
              <a:rPr lang="en-US" sz="1100" dirty="0">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          cost += distances[from*N + to];</a:t>
            </a:r>
          </a:p>
          <a:p>
            <a:pPr>
              <a:lnSpc>
                <a:spcPct val="100000"/>
              </a:lnSpc>
              <a:spcBef>
                <a:spcPts val="0"/>
              </a:spcBef>
              <a:spcAft>
                <a:spcPts val="0"/>
              </a:spcAft>
            </a:pPr>
            <a:r>
              <a:rPr lang="en-US" sz="1100" dirty="0">
                <a:latin typeface="Lucida Console" panose="020B0609040504020204" pitchFamily="49" charset="0"/>
              </a:rPr>
              <a:t>          from = to;</a:t>
            </a:r>
          </a:p>
          <a:p>
            <a:pPr>
              <a:lnSpc>
                <a:spcPct val="100000"/>
              </a:lnSpc>
              <a:spcBef>
                <a:spcPts val="0"/>
              </a:spcBef>
              <a:spcAft>
                <a:spcPts val="0"/>
              </a:spcAft>
            </a:pPr>
            <a:r>
              <a:rPr lang="en-US" sz="1100" dirty="0">
                <a:latin typeface="Lucida Console" panose="020B0609040504020204" pitchFamily="49" charset="0"/>
              </a:rPr>
              <a:t>        }</a:t>
            </a:r>
          </a:p>
          <a:p>
            <a:pPr>
              <a:lnSpc>
                <a:spcPct val="100000"/>
              </a:lnSpc>
              <a:spcBef>
                <a:spcPts val="0"/>
              </a:spcBef>
              <a:spcAft>
                <a:spcPts val="0"/>
              </a:spcAft>
            </a:pPr>
            <a:r>
              <a:rPr lang="en-US" sz="1100" dirty="0">
                <a:latin typeface="Lucida Console" panose="020B0609040504020204" pitchFamily="49" charset="0"/>
              </a:rPr>
              <a:t>        </a:t>
            </a:r>
            <a:r>
              <a:rPr lang="en-US" sz="1100" dirty="0" err="1">
                <a:latin typeface="Lucida Console" panose="020B0609040504020204" pitchFamily="49" charset="0"/>
              </a:rPr>
              <a:t>rcost</a:t>
            </a:r>
            <a:r>
              <a:rPr lang="en-US" sz="1100" dirty="0">
                <a:latin typeface="Lucida Console" panose="020B0609040504020204" pitchFamily="49" charset="0"/>
              </a:rPr>
              <a:t> = cost &gt; </a:t>
            </a:r>
            <a:r>
              <a:rPr lang="en-US" sz="1100" dirty="0" err="1">
                <a:latin typeface="Lucida Console" panose="020B0609040504020204" pitchFamily="49" charset="0"/>
              </a:rPr>
              <a:t>rcost.val</a:t>
            </a:r>
            <a:r>
              <a:rPr lang="en-US" sz="1100" dirty="0">
                <a:latin typeface="Lucida Console" panose="020B0609040504020204" pitchFamily="49" charset="0"/>
              </a:rPr>
              <a:t> ? </a:t>
            </a:r>
            <a:r>
              <a:rPr lang="en-US" sz="1100" dirty="0" err="1">
                <a:latin typeface="Lucida Console" panose="020B0609040504020204" pitchFamily="49" charset="0"/>
              </a:rPr>
              <a:t>rcost</a:t>
            </a:r>
            <a:r>
              <a:rPr lang="en-US" sz="1100" dirty="0">
                <a:latin typeface="Lucida Console" panose="020B0609040504020204" pitchFamily="49" charset="0"/>
              </a:rPr>
              <a:t> : </a:t>
            </a:r>
            <a:r>
              <a:rPr lang="en-US" sz="1100" dirty="0" err="1">
                <a:latin typeface="Lucida Console" panose="020B0609040504020204" pitchFamily="49" charset="0"/>
              </a:rPr>
              <a:t>route_cost</a:t>
            </a:r>
            <a:r>
              <a:rPr lang="en-US" sz="1100" dirty="0">
                <a:latin typeface="Lucida Console" panose="020B0609040504020204" pitchFamily="49" charset="0"/>
              </a:rPr>
              <a:t>{</a:t>
            </a:r>
            <a:r>
              <a:rPr lang="en-US" sz="1100" dirty="0" err="1">
                <a:latin typeface="Lucida Console" panose="020B0609040504020204" pitchFamily="49" charset="0"/>
              </a:rPr>
              <a:t>cost,i</a:t>
            </a:r>
            <a:r>
              <a:rPr lang="en-US" sz="1100" dirty="0">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      },</a:t>
            </a:r>
          </a:p>
          <a:p>
            <a:pPr>
              <a:lnSpc>
                <a:spcPct val="100000"/>
              </a:lnSpc>
              <a:spcBef>
                <a:spcPts val="0"/>
              </a:spcBef>
              <a:spcAft>
                <a:spcPts val="0"/>
              </a:spcAft>
            </a:pPr>
            <a:r>
              <a:rPr lang="en-US" sz="1100" dirty="0">
                <a:latin typeface="Lucida Console" panose="020B0609040504020204" pitchFamily="49" charset="0"/>
              </a:rPr>
              <a:t>      </a:t>
            </a:r>
            <a:r>
              <a:rPr lang="en-US" sz="1100" dirty="0" err="1">
                <a:latin typeface="Lucida Console" panose="020B0609040504020204" pitchFamily="49" charset="0"/>
              </a:rPr>
              <a:t>reducer_t</a:t>
            </a:r>
            <a:r>
              <a:rPr lang="en-US" sz="1100" dirty="0">
                <a:latin typeface="Lucida Console" panose="020B0609040504020204" pitchFamily="49" charset="0"/>
              </a:rPr>
              <a:t>(</a:t>
            </a:r>
            <a:r>
              <a:rPr lang="en-US" sz="1100" dirty="0" err="1">
                <a:latin typeface="Lucida Console" panose="020B0609040504020204" pitchFamily="49" charset="0"/>
              </a:rPr>
              <a:t>best_route</a:t>
            </a:r>
            <a:r>
              <a:rPr lang="en-US" sz="1100" dirty="0">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  return </a:t>
            </a:r>
            <a:r>
              <a:rPr lang="en-US" sz="1100" dirty="0" err="1">
                <a:latin typeface="Lucida Console" panose="020B0609040504020204" pitchFamily="49" charset="0"/>
              </a:rPr>
              <a:t>best_route</a:t>
            </a:r>
            <a:r>
              <a:rPr lang="en-US" sz="1100" dirty="0">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a:t>
            </a:r>
          </a:p>
        </p:txBody>
      </p:sp>
      <p:sp>
        <p:nvSpPr>
          <p:cNvPr id="4" name="Text Placeholder 3">
            <a:extLst>
              <a:ext uri="{FF2B5EF4-FFF2-40B4-BE49-F238E27FC236}">
                <a16:creationId xmlns:a16="http://schemas.microsoft.com/office/drawing/2014/main" id="{075E6E56-5620-4570-9EA0-257C747EFC44}"/>
              </a:ext>
            </a:extLst>
          </p:cNvPr>
          <p:cNvSpPr>
            <a:spLocks noGrp="1"/>
          </p:cNvSpPr>
          <p:nvPr>
            <p:ph type="body" sz="quarter" idx="10"/>
          </p:nvPr>
        </p:nvSpPr>
        <p:spPr/>
        <p:txBody>
          <a:bodyPr/>
          <a:lstStyle/>
          <a:p>
            <a:r>
              <a:rPr lang="en-US" dirty="0" err="1"/>
              <a:t>Kokkos</a:t>
            </a:r>
            <a:endParaRPr lang="en-US" dirty="0"/>
          </a:p>
        </p:txBody>
      </p:sp>
    </p:spTree>
    <p:extLst>
      <p:ext uri="{BB962C8B-B14F-4D97-AF65-F5344CB8AC3E}">
        <p14:creationId xmlns:p14="http://schemas.microsoft.com/office/powerpoint/2010/main" val="221359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B284-7D6E-4D32-9F27-04387616781D}"/>
              </a:ext>
            </a:extLst>
          </p:cNvPr>
          <p:cNvSpPr>
            <a:spLocks noGrp="1"/>
          </p:cNvSpPr>
          <p:nvPr>
            <p:ph type="title"/>
          </p:nvPr>
        </p:nvSpPr>
        <p:spPr/>
        <p:txBody>
          <a:bodyPr/>
          <a:lstStyle/>
          <a:p>
            <a:r>
              <a:rPr lang="en-US" dirty="0"/>
              <a:t>Traveling Salesman</a:t>
            </a:r>
          </a:p>
        </p:txBody>
      </p:sp>
      <p:sp>
        <p:nvSpPr>
          <p:cNvPr id="3" name="Content Placeholder 2">
            <a:extLst>
              <a:ext uri="{FF2B5EF4-FFF2-40B4-BE49-F238E27FC236}">
                <a16:creationId xmlns:a16="http://schemas.microsoft.com/office/drawing/2014/main" id="{19C8BDF9-5D42-4796-8F36-ED07A3FCE82D}"/>
              </a:ext>
            </a:extLst>
          </p:cNvPr>
          <p:cNvSpPr>
            <a:spLocks noGrp="1"/>
          </p:cNvSpPr>
          <p:nvPr>
            <p:ph idx="1"/>
          </p:nvPr>
        </p:nvSpPr>
        <p:spPr>
          <a:xfrm>
            <a:off x="516750" y="1784997"/>
            <a:ext cx="9948672" cy="4036964"/>
          </a:xfrm>
        </p:spPr>
        <p:txBody>
          <a:bodyPr/>
          <a:lstStyle/>
          <a:p>
            <a:pPr>
              <a:lnSpc>
                <a:spcPct val="100000"/>
              </a:lnSpc>
              <a:spcBef>
                <a:spcPts val="0"/>
              </a:spcBef>
              <a:spcAft>
                <a:spcPts val="0"/>
              </a:spcAft>
            </a:pPr>
            <a:r>
              <a:rPr lang="en-US" sz="1100" dirty="0">
                <a:latin typeface="Lucida Console" panose="020B0609040504020204" pitchFamily="49" charset="0"/>
              </a:rPr>
              <a:t>using </a:t>
            </a:r>
            <a:r>
              <a:rPr lang="en-US" sz="1100" dirty="0" err="1">
                <a:latin typeface="Lucida Console" panose="020B0609040504020204" pitchFamily="49" charset="0"/>
              </a:rPr>
              <a:t>reducer_t</a:t>
            </a:r>
            <a:r>
              <a:rPr lang="en-US" sz="1100" dirty="0">
                <a:latin typeface="Lucida Console" panose="020B0609040504020204" pitchFamily="49" charset="0"/>
              </a:rPr>
              <a:t> = </a:t>
            </a:r>
            <a:r>
              <a:rPr lang="en-US" sz="1100" dirty="0" err="1">
                <a:latin typeface="Lucida Console" panose="020B0609040504020204" pitchFamily="49" charset="0"/>
              </a:rPr>
              <a:t>Kokkos</a:t>
            </a:r>
            <a:r>
              <a:rPr lang="en-US" sz="1100" dirty="0">
                <a:latin typeface="Lucida Console" panose="020B0609040504020204" pitchFamily="49" charset="0"/>
              </a:rPr>
              <a:t>::</a:t>
            </a:r>
            <a:r>
              <a:rPr lang="en-US" sz="1100" dirty="0" err="1">
                <a:latin typeface="Lucida Console" panose="020B0609040504020204" pitchFamily="49" charset="0"/>
              </a:rPr>
              <a:t>MinLoc</a:t>
            </a:r>
            <a:r>
              <a:rPr lang="en-US" sz="1100" dirty="0">
                <a:latin typeface="Lucida Console" panose="020B0609040504020204" pitchFamily="49" charset="0"/>
              </a:rPr>
              <a:t>&lt;int, long, </a:t>
            </a:r>
            <a:r>
              <a:rPr lang="en-US" sz="1100" dirty="0" err="1">
                <a:latin typeface="Lucida Console" panose="020B0609040504020204" pitchFamily="49" charset="0"/>
              </a:rPr>
              <a:t>Kokkos</a:t>
            </a:r>
            <a:r>
              <a:rPr lang="en-US" sz="1100" dirty="0">
                <a:latin typeface="Lucida Console" panose="020B0609040504020204" pitchFamily="49" charset="0"/>
              </a:rPr>
              <a:t>::</a:t>
            </a:r>
            <a:r>
              <a:rPr lang="en-US" sz="1100" dirty="0" err="1">
                <a:latin typeface="Lucida Console" panose="020B0609040504020204" pitchFamily="49" charset="0"/>
              </a:rPr>
              <a:t>HostSpace</a:t>
            </a:r>
            <a:r>
              <a:rPr lang="en-US" sz="1100" dirty="0">
                <a:latin typeface="Lucida Console" panose="020B0609040504020204" pitchFamily="49" charset="0"/>
              </a:rPr>
              <a:t>&gt;;</a:t>
            </a:r>
          </a:p>
          <a:p>
            <a:pPr>
              <a:lnSpc>
                <a:spcPct val="100000"/>
              </a:lnSpc>
              <a:spcBef>
                <a:spcPts val="0"/>
              </a:spcBef>
              <a:spcAft>
                <a:spcPts val="0"/>
              </a:spcAft>
            </a:pPr>
            <a:r>
              <a:rPr lang="en-US" sz="1100" dirty="0">
                <a:latin typeface="Lucida Console" panose="020B0609040504020204" pitchFamily="49" charset="0"/>
              </a:rPr>
              <a:t>using </a:t>
            </a:r>
            <a:r>
              <a:rPr lang="en-US" sz="1100" dirty="0" err="1">
                <a:latin typeface="Lucida Console" panose="020B0609040504020204" pitchFamily="49" charset="0"/>
              </a:rPr>
              <a:t>route_cost</a:t>
            </a:r>
            <a:r>
              <a:rPr lang="en-US" sz="1100" dirty="0">
                <a:latin typeface="Lucida Console" panose="020B0609040504020204" pitchFamily="49" charset="0"/>
              </a:rPr>
              <a:t> = </a:t>
            </a:r>
            <a:r>
              <a:rPr lang="en-US" sz="1100" dirty="0" err="1">
                <a:latin typeface="Lucida Console" panose="020B0609040504020204" pitchFamily="49" charset="0"/>
              </a:rPr>
              <a:t>reducer_t</a:t>
            </a:r>
            <a:r>
              <a:rPr lang="en-US" sz="1100" dirty="0">
                <a:latin typeface="Lucida Console" panose="020B0609040504020204" pitchFamily="49" charset="0"/>
              </a:rPr>
              <a:t>::</a:t>
            </a:r>
            <a:r>
              <a:rPr lang="en-US" sz="1100" dirty="0" err="1">
                <a:latin typeface="Lucida Console" panose="020B0609040504020204" pitchFamily="49" charset="0"/>
              </a:rPr>
              <a:t>value_type</a:t>
            </a:r>
            <a:r>
              <a:rPr lang="en-US" sz="1100" dirty="0">
                <a:latin typeface="Lucida Console" panose="020B0609040504020204" pitchFamily="49" charset="0"/>
              </a:rPr>
              <a:t>;</a:t>
            </a:r>
          </a:p>
          <a:p>
            <a:pPr>
              <a:lnSpc>
                <a:spcPct val="100000"/>
              </a:lnSpc>
              <a:spcBef>
                <a:spcPts val="0"/>
              </a:spcBef>
              <a:spcAft>
                <a:spcPts val="0"/>
              </a:spcAft>
            </a:pPr>
            <a:endParaRPr lang="en-US" sz="1100" dirty="0">
              <a:latin typeface="Lucida Console" panose="020B0609040504020204" pitchFamily="49" charset="0"/>
            </a:endParaRPr>
          </a:p>
          <a:p>
            <a:pPr>
              <a:lnSpc>
                <a:spcPct val="100000"/>
              </a:lnSpc>
              <a:spcBef>
                <a:spcPts val="0"/>
              </a:spcBef>
              <a:spcAft>
                <a:spcPts val="0"/>
              </a:spcAft>
            </a:pPr>
            <a:r>
              <a:rPr lang="en-US" sz="1100" dirty="0" err="1">
                <a:latin typeface="Lucida Console" panose="020B0609040504020204" pitchFamily="49" charset="0"/>
              </a:rPr>
              <a:t>route_cost</a:t>
            </a:r>
            <a:r>
              <a:rPr lang="en-US" sz="1100" dirty="0">
                <a:latin typeface="Lucida Console" panose="020B0609040504020204" pitchFamily="49" charset="0"/>
              </a:rPr>
              <a:t> </a:t>
            </a:r>
            <a:r>
              <a:rPr lang="en-US" sz="1100" dirty="0" err="1">
                <a:latin typeface="Lucida Console" panose="020B0609040504020204" pitchFamily="49" charset="0"/>
              </a:rPr>
              <a:t>find_best_route</a:t>
            </a:r>
            <a:r>
              <a:rPr lang="en-US" sz="1100" dirty="0">
                <a:latin typeface="Lucida Console" panose="020B0609040504020204" pitchFamily="49" charset="0"/>
              </a:rPr>
              <a:t>(int const* </a:t>
            </a:r>
            <a:r>
              <a:rPr lang="en-US" sz="1100" dirty="0" err="1">
                <a:latin typeface="Lucida Console" panose="020B0609040504020204" pitchFamily="49" charset="0"/>
              </a:rPr>
              <a:t>distances_raw</a:t>
            </a:r>
            <a:r>
              <a:rPr lang="en-US" sz="1100" dirty="0">
                <a:latin typeface="Lucida Console" panose="020B0609040504020204" pitchFamily="49" charset="0"/>
              </a:rPr>
              <a:t>, int N) {</a:t>
            </a:r>
          </a:p>
          <a:p>
            <a:pPr>
              <a:lnSpc>
                <a:spcPct val="100000"/>
              </a:lnSpc>
              <a:spcBef>
                <a:spcPts val="0"/>
              </a:spcBef>
              <a:spcAft>
                <a:spcPts val="0"/>
              </a:spcAft>
            </a:pPr>
            <a:r>
              <a:rPr lang="en-US" sz="1100" dirty="0">
                <a:latin typeface="Lucida Console" panose="020B0609040504020204" pitchFamily="49" charset="0"/>
              </a:rPr>
              <a:t>  </a:t>
            </a:r>
            <a:r>
              <a:rPr lang="en-US" sz="1100" dirty="0" err="1">
                <a:latin typeface="Lucida Console" panose="020B0609040504020204" pitchFamily="49" charset="0"/>
              </a:rPr>
              <a:t>Kokkos</a:t>
            </a:r>
            <a:r>
              <a:rPr lang="en-US" sz="1100" dirty="0">
                <a:latin typeface="Lucida Console" panose="020B0609040504020204" pitchFamily="49" charset="0"/>
              </a:rPr>
              <a:t>::View&lt;int*&gt; distances("distances", N*N);</a:t>
            </a:r>
          </a:p>
          <a:p>
            <a:pPr>
              <a:lnSpc>
                <a:spcPct val="100000"/>
              </a:lnSpc>
              <a:spcBef>
                <a:spcPts val="0"/>
              </a:spcBef>
              <a:spcAft>
                <a:spcPts val="0"/>
              </a:spcAft>
            </a:pPr>
            <a:r>
              <a:rPr lang="en-US" sz="1100" dirty="0">
                <a:latin typeface="Lucida Console" panose="020B0609040504020204" pitchFamily="49" charset="0"/>
              </a:rPr>
              <a:t>  </a:t>
            </a:r>
            <a:r>
              <a:rPr lang="en-US" sz="1100" dirty="0" err="1">
                <a:latin typeface="Lucida Console" panose="020B0609040504020204" pitchFamily="49" charset="0"/>
              </a:rPr>
              <a:t>Kokkos</a:t>
            </a:r>
            <a:r>
              <a:rPr lang="en-US" sz="1100" dirty="0">
                <a:latin typeface="Lucida Console" panose="020B0609040504020204" pitchFamily="49" charset="0"/>
              </a:rPr>
              <a:t>::</a:t>
            </a:r>
            <a:r>
              <a:rPr lang="en-US" sz="1100" dirty="0" err="1">
                <a:latin typeface="Lucida Console" panose="020B0609040504020204" pitchFamily="49" charset="0"/>
              </a:rPr>
              <a:t>deep_copy</a:t>
            </a:r>
            <a:r>
              <a:rPr lang="en-US" sz="1100" dirty="0">
                <a:latin typeface="Lucida Console" panose="020B0609040504020204" pitchFamily="49" charset="0"/>
              </a:rPr>
              <a:t>(distances,</a:t>
            </a:r>
          </a:p>
          <a:p>
            <a:pPr>
              <a:lnSpc>
                <a:spcPct val="100000"/>
              </a:lnSpc>
              <a:spcBef>
                <a:spcPts val="0"/>
              </a:spcBef>
              <a:spcAft>
                <a:spcPts val="0"/>
              </a:spcAft>
            </a:pPr>
            <a:r>
              <a:rPr lang="en-US" sz="1100" dirty="0">
                <a:latin typeface="Lucida Console" panose="020B0609040504020204" pitchFamily="49" charset="0"/>
              </a:rPr>
              <a:t>      </a:t>
            </a:r>
            <a:r>
              <a:rPr lang="en-US" sz="1100" dirty="0" err="1">
                <a:latin typeface="Lucida Console" panose="020B0609040504020204" pitchFamily="49" charset="0"/>
              </a:rPr>
              <a:t>Kokkos</a:t>
            </a:r>
            <a:r>
              <a:rPr lang="en-US" sz="1100" dirty="0">
                <a:latin typeface="Lucida Console" panose="020B0609040504020204" pitchFamily="49" charset="0"/>
              </a:rPr>
              <a:t>::View&lt;const int*, </a:t>
            </a:r>
            <a:r>
              <a:rPr lang="en-US" sz="1100" dirty="0" err="1">
                <a:latin typeface="Lucida Console" panose="020B0609040504020204" pitchFamily="49" charset="0"/>
              </a:rPr>
              <a:t>Kokkos</a:t>
            </a:r>
            <a:r>
              <a:rPr lang="en-US" sz="1100" dirty="0">
                <a:latin typeface="Lucida Console" panose="020B0609040504020204" pitchFamily="49" charset="0"/>
              </a:rPr>
              <a:t>::</a:t>
            </a:r>
            <a:r>
              <a:rPr lang="en-US" sz="1100" dirty="0" err="1">
                <a:latin typeface="Lucida Console" panose="020B0609040504020204" pitchFamily="49" charset="0"/>
              </a:rPr>
              <a:t>HostSpace</a:t>
            </a:r>
            <a:r>
              <a:rPr lang="en-US" sz="1100" dirty="0">
                <a:latin typeface="Lucida Console" panose="020B0609040504020204" pitchFamily="49" charset="0"/>
              </a:rPr>
              <a:t>&gt;(</a:t>
            </a:r>
            <a:r>
              <a:rPr lang="en-US" sz="1100" dirty="0" err="1">
                <a:latin typeface="Lucida Console" panose="020B0609040504020204" pitchFamily="49" charset="0"/>
              </a:rPr>
              <a:t>distances_raw</a:t>
            </a:r>
            <a:r>
              <a:rPr lang="en-US" sz="1100" dirty="0">
                <a:latin typeface="Lucida Console" panose="020B0609040504020204" pitchFamily="49" charset="0"/>
              </a:rPr>
              <a:t>, N*N));</a:t>
            </a:r>
          </a:p>
          <a:p>
            <a:pPr>
              <a:lnSpc>
                <a:spcPct val="100000"/>
              </a:lnSpc>
              <a:spcBef>
                <a:spcPts val="0"/>
              </a:spcBef>
              <a:spcAft>
                <a:spcPts val="0"/>
              </a:spcAft>
            </a:pPr>
            <a:r>
              <a:rPr lang="en-US" sz="1100" dirty="0">
                <a:latin typeface="Lucida Console" panose="020B0609040504020204" pitchFamily="49" charset="0"/>
              </a:rPr>
              <a:t>  </a:t>
            </a:r>
            <a:r>
              <a:rPr lang="en-US" sz="1100" dirty="0" err="1">
                <a:latin typeface="Lucida Console" panose="020B0609040504020204" pitchFamily="49" charset="0"/>
              </a:rPr>
              <a:t>route_cost</a:t>
            </a:r>
            <a:r>
              <a:rPr lang="en-US" sz="1100" dirty="0">
                <a:latin typeface="Lucida Console" panose="020B0609040504020204" pitchFamily="49" charset="0"/>
              </a:rPr>
              <a:t> </a:t>
            </a:r>
            <a:r>
              <a:rPr lang="en-US" sz="1100" dirty="0" err="1">
                <a:latin typeface="Lucida Console" panose="020B0609040504020204" pitchFamily="49" charset="0"/>
              </a:rPr>
              <a:t>best_route</a:t>
            </a:r>
            <a:r>
              <a:rPr lang="en-US" sz="1100" dirty="0">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  </a:t>
            </a:r>
            <a:r>
              <a:rPr lang="en-US" sz="1100" dirty="0" err="1">
                <a:solidFill>
                  <a:srgbClr val="FF0000"/>
                </a:solidFill>
                <a:latin typeface="Lucida Console" panose="020B0609040504020204" pitchFamily="49" charset="0"/>
              </a:rPr>
              <a:t>Kokkos</a:t>
            </a:r>
            <a:r>
              <a:rPr lang="en-US" sz="1100" dirty="0">
                <a:solidFill>
                  <a:srgbClr val="FF0000"/>
                </a:solidFill>
                <a:latin typeface="Lucida Console" panose="020B0609040504020204" pitchFamily="49" charset="0"/>
              </a:rPr>
              <a:t>::</a:t>
            </a:r>
            <a:r>
              <a:rPr lang="en-US" sz="1100" dirty="0" err="1">
                <a:solidFill>
                  <a:srgbClr val="FF0000"/>
                </a:solidFill>
                <a:latin typeface="Lucida Console" panose="020B0609040504020204" pitchFamily="49" charset="0"/>
              </a:rPr>
              <a:t>parallel_reduce</a:t>
            </a:r>
            <a:r>
              <a:rPr lang="en-US" sz="1100" dirty="0">
                <a:latin typeface="Lucida Console" panose="020B0609040504020204" pitchFamily="49" charset="0"/>
              </a:rPr>
              <a:t>("</a:t>
            </a:r>
            <a:r>
              <a:rPr lang="en-US" sz="1100" dirty="0" err="1">
                <a:latin typeface="Lucida Console" panose="020B0609040504020204" pitchFamily="49" charset="0"/>
              </a:rPr>
              <a:t>FindBestRoute</a:t>
            </a:r>
            <a:r>
              <a:rPr lang="en-US" sz="1100" dirty="0">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      </a:t>
            </a:r>
            <a:r>
              <a:rPr lang="en-US" sz="1100" dirty="0" err="1">
                <a:latin typeface="Lucida Console" panose="020B0609040504020204" pitchFamily="49" charset="0"/>
              </a:rPr>
              <a:t>Kokkos</a:t>
            </a:r>
            <a:r>
              <a:rPr lang="en-US" sz="1100" dirty="0">
                <a:latin typeface="Lucida Console" panose="020B0609040504020204" pitchFamily="49" charset="0"/>
              </a:rPr>
              <a:t>::</a:t>
            </a:r>
            <a:r>
              <a:rPr lang="en-US" sz="1100" dirty="0" err="1">
                <a:latin typeface="Lucida Console" panose="020B0609040504020204" pitchFamily="49" charset="0"/>
              </a:rPr>
              <a:t>RangePolicy</a:t>
            </a:r>
            <a:r>
              <a:rPr lang="en-US" sz="1100" dirty="0">
                <a:latin typeface="Lucida Console" panose="020B0609040504020204" pitchFamily="49" charset="0"/>
              </a:rPr>
              <a:t>&lt;</a:t>
            </a:r>
            <a:r>
              <a:rPr lang="en-US" sz="1100" dirty="0" err="1">
                <a:latin typeface="Lucida Console" panose="020B0609040504020204" pitchFamily="49" charset="0"/>
              </a:rPr>
              <a:t>Kokkos</a:t>
            </a:r>
            <a:r>
              <a:rPr lang="en-US" sz="1100" dirty="0">
                <a:latin typeface="Lucida Console" panose="020B0609040504020204" pitchFamily="49" charset="0"/>
              </a:rPr>
              <a:t>::</a:t>
            </a:r>
            <a:r>
              <a:rPr lang="en-US" sz="1100" dirty="0" err="1">
                <a:latin typeface="Lucida Console" panose="020B0609040504020204" pitchFamily="49" charset="0"/>
              </a:rPr>
              <a:t>IndexType</a:t>
            </a:r>
            <a:r>
              <a:rPr lang="en-US" sz="1100" dirty="0">
                <a:latin typeface="Lucida Console" panose="020B0609040504020204" pitchFamily="49" charset="0"/>
              </a:rPr>
              <a:t>&lt;long&gt;&gt;(0, factorial(N)),</a:t>
            </a:r>
          </a:p>
          <a:p>
            <a:pPr>
              <a:lnSpc>
                <a:spcPct val="100000"/>
              </a:lnSpc>
              <a:spcBef>
                <a:spcPts val="0"/>
              </a:spcBef>
              <a:spcAft>
                <a:spcPts val="0"/>
              </a:spcAft>
            </a:pPr>
            <a:r>
              <a:rPr lang="en-US" sz="1100" dirty="0">
                <a:latin typeface="Lucida Console" panose="020B0609040504020204" pitchFamily="49" charset="0"/>
              </a:rPr>
              <a:t>      KOKKOS_LAMBDA(long const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route_cost</a:t>
            </a:r>
            <a:r>
              <a:rPr lang="en-US" sz="1100" dirty="0">
                <a:latin typeface="Lucida Console" panose="020B0609040504020204" pitchFamily="49" charset="0"/>
              </a:rPr>
              <a:t>&amp; </a:t>
            </a:r>
            <a:r>
              <a:rPr lang="en-US" sz="1100" dirty="0" err="1">
                <a:latin typeface="Lucida Console" panose="020B0609040504020204" pitchFamily="49" charset="0"/>
              </a:rPr>
              <a:t>rcost</a:t>
            </a:r>
            <a:r>
              <a:rPr lang="en-US" sz="1100" dirty="0">
                <a:latin typeface="Lucida Console" panose="020B0609040504020204" pitchFamily="49" charset="0"/>
              </a:rPr>
              <a:t>) {</a:t>
            </a:r>
          </a:p>
          <a:p>
            <a:pPr>
              <a:lnSpc>
                <a:spcPct val="100000"/>
              </a:lnSpc>
              <a:spcBef>
                <a:spcPts val="0"/>
              </a:spcBef>
              <a:spcAft>
                <a:spcPts val="0"/>
              </a:spcAft>
            </a:pPr>
            <a:r>
              <a:rPr lang="en-US" sz="1100" dirty="0">
                <a:latin typeface="Lucida Console" panose="020B0609040504020204" pitchFamily="49" charset="0"/>
              </a:rPr>
              <a:t>        int cost = 0;</a:t>
            </a:r>
          </a:p>
          <a:p>
            <a:pPr>
              <a:lnSpc>
                <a:spcPct val="100000"/>
              </a:lnSpc>
              <a:spcBef>
                <a:spcPts val="0"/>
              </a:spcBef>
              <a:spcAft>
                <a:spcPts val="0"/>
              </a:spcAft>
            </a:pPr>
            <a:r>
              <a:rPr lang="en-US" sz="1100" dirty="0">
                <a:latin typeface="Lucida Console" panose="020B0609040504020204" pitchFamily="49" charset="0"/>
              </a:rPr>
              <a:t>        </a:t>
            </a:r>
            <a:r>
              <a:rPr lang="en-US" sz="1100" dirty="0" err="1">
                <a:latin typeface="Lucida Console" panose="020B0609040504020204" pitchFamily="49" charset="0"/>
              </a:rPr>
              <a:t>route_iterator</a:t>
            </a:r>
            <a:r>
              <a:rPr lang="en-US" sz="1100" dirty="0">
                <a:latin typeface="Lucida Console" panose="020B0609040504020204" pitchFamily="49" charset="0"/>
              </a:rPr>
              <a:t> it(</a:t>
            </a:r>
            <a:r>
              <a:rPr lang="en-US" sz="1100" dirty="0" err="1">
                <a:latin typeface="Lucida Console" panose="020B0609040504020204" pitchFamily="49" charset="0"/>
              </a:rPr>
              <a:t>i</a:t>
            </a:r>
            <a:r>
              <a:rPr lang="en-US" sz="1100" dirty="0">
                <a:latin typeface="Lucida Console" panose="020B0609040504020204" pitchFamily="49" charset="0"/>
              </a:rPr>
              <a:t>, N);</a:t>
            </a:r>
          </a:p>
          <a:p>
            <a:pPr>
              <a:lnSpc>
                <a:spcPct val="100000"/>
              </a:lnSpc>
              <a:spcBef>
                <a:spcPts val="0"/>
              </a:spcBef>
              <a:spcAft>
                <a:spcPts val="0"/>
              </a:spcAft>
            </a:pPr>
            <a:r>
              <a:rPr lang="en-US" sz="1100" dirty="0">
                <a:latin typeface="Lucida Console" panose="020B0609040504020204" pitchFamily="49" charset="0"/>
              </a:rPr>
              <a:t>        int from = </a:t>
            </a:r>
            <a:r>
              <a:rPr lang="en-US" sz="1100" dirty="0" err="1">
                <a:latin typeface="Lucida Console" panose="020B0609040504020204" pitchFamily="49" charset="0"/>
              </a:rPr>
              <a:t>it.first</a:t>
            </a:r>
            <a:r>
              <a:rPr lang="en-US" sz="1100" dirty="0">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        while (!</a:t>
            </a:r>
            <a:r>
              <a:rPr lang="en-US" sz="1100" dirty="0" err="1">
                <a:latin typeface="Lucida Console" panose="020B0609040504020204" pitchFamily="49" charset="0"/>
              </a:rPr>
              <a:t>it.done</a:t>
            </a:r>
            <a:r>
              <a:rPr lang="en-US" sz="1100" dirty="0">
                <a:latin typeface="Lucida Console" panose="020B0609040504020204" pitchFamily="49" charset="0"/>
              </a:rPr>
              <a:t>()) {</a:t>
            </a:r>
          </a:p>
          <a:p>
            <a:pPr>
              <a:lnSpc>
                <a:spcPct val="100000"/>
              </a:lnSpc>
              <a:spcBef>
                <a:spcPts val="0"/>
              </a:spcBef>
              <a:spcAft>
                <a:spcPts val="0"/>
              </a:spcAft>
            </a:pPr>
            <a:r>
              <a:rPr lang="en-US" sz="1100" dirty="0">
                <a:latin typeface="Lucida Console" panose="020B0609040504020204" pitchFamily="49" charset="0"/>
              </a:rPr>
              <a:t>          int to = </a:t>
            </a:r>
            <a:r>
              <a:rPr lang="en-US" sz="1100" dirty="0" err="1">
                <a:latin typeface="Lucida Console" panose="020B0609040504020204" pitchFamily="49" charset="0"/>
              </a:rPr>
              <a:t>it.next</a:t>
            </a:r>
            <a:r>
              <a:rPr lang="en-US" sz="1100" dirty="0">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          cost += distances[from*N + to];</a:t>
            </a:r>
          </a:p>
          <a:p>
            <a:pPr>
              <a:lnSpc>
                <a:spcPct val="100000"/>
              </a:lnSpc>
              <a:spcBef>
                <a:spcPts val="0"/>
              </a:spcBef>
              <a:spcAft>
                <a:spcPts val="0"/>
              </a:spcAft>
            </a:pPr>
            <a:r>
              <a:rPr lang="en-US" sz="1100" dirty="0">
                <a:latin typeface="Lucida Console" panose="020B0609040504020204" pitchFamily="49" charset="0"/>
              </a:rPr>
              <a:t>          from = to;</a:t>
            </a:r>
          </a:p>
          <a:p>
            <a:pPr>
              <a:lnSpc>
                <a:spcPct val="100000"/>
              </a:lnSpc>
              <a:spcBef>
                <a:spcPts val="0"/>
              </a:spcBef>
              <a:spcAft>
                <a:spcPts val="0"/>
              </a:spcAft>
            </a:pPr>
            <a:r>
              <a:rPr lang="en-US" sz="1100" dirty="0">
                <a:latin typeface="Lucida Console" panose="020B0609040504020204" pitchFamily="49" charset="0"/>
              </a:rPr>
              <a:t>        }</a:t>
            </a:r>
          </a:p>
          <a:p>
            <a:pPr>
              <a:lnSpc>
                <a:spcPct val="100000"/>
              </a:lnSpc>
              <a:spcBef>
                <a:spcPts val="0"/>
              </a:spcBef>
              <a:spcAft>
                <a:spcPts val="0"/>
              </a:spcAft>
            </a:pPr>
            <a:r>
              <a:rPr lang="en-US" sz="1100" dirty="0">
                <a:latin typeface="Lucida Console" panose="020B0609040504020204" pitchFamily="49" charset="0"/>
              </a:rPr>
              <a:t>        </a:t>
            </a:r>
            <a:r>
              <a:rPr lang="en-US" sz="1100" dirty="0" err="1">
                <a:latin typeface="Lucida Console" panose="020B0609040504020204" pitchFamily="49" charset="0"/>
              </a:rPr>
              <a:t>rcost</a:t>
            </a:r>
            <a:r>
              <a:rPr lang="en-US" sz="1100" dirty="0">
                <a:latin typeface="Lucida Console" panose="020B0609040504020204" pitchFamily="49" charset="0"/>
              </a:rPr>
              <a:t> = cost &gt; </a:t>
            </a:r>
            <a:r>
              <a:rPr lang="en-US" sz="1100" dirty="0" err="1">
                <a:latin typeface="Lucida Console" panose="020B0609040504020204" pitchFamily="49" charset="0"/>
              </a:rPr>
              <a:t>rcost.val</a:t>
            </a:r>
            <a:r>
              <a:rPr lang="en-US" sz="1100" dirty="0">
                <a:latin typeface="Lucida Console" panose="020B0609040504020204" pitchFamily="49" charset="0"/>
              </a:rPr>
              <a:t> ? </a:t>
            </a:r>
            <a:r>
              <a:rPr lang="en-US" sz="1100" dirty="0" err="1">
                <a:latin typeface="Lucida Console" panose="020B0609040504020204" pitchFamily="49" charset="0"/>
              </a:rPr>
              <a:t>rcost</a:t>
            </a:r>
            <a:r>
              <a:rPr lang="en-US" sz="1100" dirty="0">
                <a:latin typeface="Lucida Console" panose="020B0609040504020204" pitchFamily="49" charset="0"/>
              </a:rPr>
              <a:t> : </a:t>
            </a:r>
            <a:r>
              <a:rPr lang="en-US" sz="1100" dirty="0" err="1">
                <a:latin typeface="Lucida Console" panose="020B0609040504020204" pitchFamily="49" charset="0"/>
              </a:rPr>
              <a:t>route_cost</a:t>
            </a:r>
            <a:r>
              <a:rPr lang="en-US" sz="1100" dirty="0">
                <a:latin typeface="Lucida Console" panose="020B0609040504020204" pitchFamily="49" charset="0"/>
              </a:rPr>
              <a:t>{</a:t>
            </a:r>
            <a:r>
              <a:rPr lang="en-US" sz="1100" dirty="0" err="1">
                <a:latin typeface="Lucida Console" panose="020B0609040504020204" pitchFamily="49" charset="0"/>
              </a:rPr>
              <a:t>cost,i</a:t>
            </a:r>
            <a:r>
              <a:rPr lang="en-US" sz="1100" dirty="0">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      },</a:t>
            </a:r>
          </a:p>
          <a:p>
            <a:pPr>
              <a:lnSpc>
                <a:spcPct val="100000"/>
              </a:lnSpc>
              <a:spcBef>
                <a:spcPts val="0"/>
              </a:spcBef>
              <a:spcAft>
                <a:spcPts val="0"/>
              </a:spcAft>
            </a:pPr>
            <a:r>
              <a:rPr lang="en-US" sz="1100" dirty="0">
                <a:latin typeface="Lucida Console" panose="020B0609040504020204" pitchFamily="49" charset="0"/>
              </a:rPr>
              <a:t>      </a:t>
            </a:r>
            <a:r>
              <a:rPr lang="en-US" sz="1100" dirty="0" err="1">
                <a:latin typeface="Lucida Console" panose="020B0609040504020204" pitchFamily="49" charset="0"/>
              </a:rPr>
              <a:t>reducer_t</a:t>
            </a:r>
            <a:r>
              <a:rPr lang="en-US" sz="1100" dirty="0">
                <a:latin typeface="Lucida Console" panose="020B0609040504020204" pitchFamily="49" charset="0"/>
              </a:rPr>
              <a:t>(</a:t>
            </a:r>
            <a:r>
              <a:rPr lang="en-US" sz="1100" dirty="0" err="1">
                <a:latin typeface="Lucida Console" panose="020B0609040504020204" pitchFamily="49" charset="0"/>
              </a:rPr>
              <a:t>best_route</a:t>
            </a:r>
            <a:r>
              <a:rPr lang="en-US" sz="1100" dirty="0">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  return </a:t>
            </a:r>
            <a:r>
              <a:rPr lang="en-US" sz="1100" dirty="0" err="1">
                <a:latin typeface="Lucida Console" panose="020B0609040504020204" pitchFamily="49" charset="0"/>
              </a:rPr>
              <a:t>best_route</a:t>
            </a:r>
            <a:r>
              <a:rPr lang="en-US" sz="1100" dirty="0">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a:t>
            </a:r>
          </a:p>
        </p:txBody>
      </p:sp>
      <p:sp>
        <p:nvSpPr>
          <p:cNvPr id="4" name="Text Placeholder 3">
            <a:extLst>
              <a:ext uri="{FF2B5EF4-FFF2-40B4-BE49-F238E27FC236}">
                <a16:creationId xmlns:a16="http://schemas.microsoft.com/office/drawing/2014/main" id="{075E6E56-5620-4570-9EA0-257C747EFC44}"/>
              </a:ext>
            </a:extLst>
          </p:cNvPr>
          <p:cNvSpPr>
            <a:spLocks noGrp="1"/>
          </p:cNvSpPr>
          <p:nvPr>
            <p:ph type="body" sz="quarter" idx="10"/>
          </p:nvPr>
        </p:nvSpPr>
        <p:spPr/>
        <p:txBody>
          <a:bodyPr/>
          <a:lstStyle/>
          <a:p>
            <a:r>
              <a:rPr lang="en-US" dirty="0" err="1"/>
              <a:t>Kokkos</a:t>
            </a:r>
            <a:endParaRPr lang="en-US" dirty="0"/>
          </a:p>
        </p:txBody>
      </p:sp>
    </p:spTree>
    <p:extLst>
      <p:ext uri="{BB962C8B-B14F-4D97-AF65-F5344CB8AC3E}">
        <p14:creationId xmlns:p14="http://schemas.microsoft.com/office/powerpoint/2010/main" val="820957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B284-7D6E-4D32-9F27-04387616781D}"/>
              </a:ext>
            </a:extLst>
          </p:cNvPr>
          <p:cNvSpPr>
            <a:spLocks noGrp="1"/>
          </p:cNvSpPr>
          <p:nvPr>
            <p:ph type="title"/>
          </p:nvPr>
        </p:nvSpPr>
        <p:spPr/>
        <p:txBody>
          <a:bodyPr/>
          <a:lstStyle/>
          <a:p>
            <a:r>
              <a:rPr lang="en-US" dirty="0"/>
              <a:t>Traveling Salesman</a:t>
            </a:r>
          </a:p>
        </p:txBody>
      </p:sp>
      <p:sp>
        <p:nvSpPr>
          <p:cNvPr id="3" name="Content Placeholder 2">
            <a:extLst>
              <a:ext uri="{FF2B5EF4-FFF2-40B4-BE49-F238E27FC236}">
                <a16:creationId xmlns:a16="http://schemas.microsoft.com/office/drawing/2014/main" id="{19C8BDF9-5D42-4796-8F36-ED07A3FCE82D}"/>
              </a:ext>
            </a:extLst>
          </p:cNvPr>
          <p:cNvSpPr>
            <a:spLocks noGrp="1"/>
          </p:cNvSpPr>
          <p:nvPr>
            <p:ph idx="1"/>
          </p:nvPr>
        </p:nvSpPr>
        <p:spPr>
          <a:xfrm>
            <a:off x="516750" y="1784997"/>
            <a:ext cx="9948672" cy="4036964"/>
          </a:xfrm>
        </p:spPr>
        <p:txBody>
          <a:bodyPr/>
          <a:lstStyle/>
          <a:p>
            <a:pPr>
              <a:lnSpc>
                <a:spcPct val="100000"/>
              </a:lnSpc>
              <a:spcBef>
                <a:spcPts val="0"/>
              </a:spcBef>
              <a:spcAft>
                <a:spcPts val="0"/>
              </a:spcAft>
            </a:pPr>
            <a:r>
              <a:rPr lang="en-US" sz="1100" dirty="0">
                <a:latin typeface="Lucida Console" panose="020B0609040504020204" pitchFamily="49" charset="0"/>
              </a:rPr>
              <a:t>using </a:t>
            </a:r>
            <a:r>
              <a:rPr lang="en-US" sz="1100" dirty="0" err="1">
                <a:solidFill>
                  <a:srgbClr val="FF0000"/>
                </a:solidFill>
                <a:latin typeface="Lucida Console" panose="020B0609040504020204" pitchFamily="49" charset="0"/>
              </a:rPr>
              <a:t>reducer_t</a:t>
            </a:r>
            <a:r>
              <a:rPr lang="en-US" sz="1100" dirty="0">
                <a:solidFill>
                  <a:srgbClr val="FF0000"/>
                </a:solidFill>
                <a:latin typeface="Lucida Console" panose="020B0609040504020204" pitchFamily="49" charset="0"/>
              </a:rPr>
              <a:t> = </a:t>
            </a:r>
            <a:r>
              <a:rPr lang="en-US" sz="1100" dirty="0" err="1">
                <a:solidFill>
                  <a:srgbClr val="FF0000"/>
                </a:solidFill>
                <a:latin typeface="Lucida Console" panose="020B0609040504020204" pitchFamily="49" charset="0"/>
              </a:rPr>
              <a:t>Kokkos</a:t>
            </a:r>
            <a:r>
              <a:rPr lang="en-US" sz="1100" dirty="0">
                <a:solidFill>
                  <a:srgbClr val="FF0000"/>
                </a:solidFill>
                <a:latin typeface="Lucida Console" panose="020B0609040504020204" pitchFamily="49" charset="0"/>
              </a:rPr>
              <a:t>::</a:t>
            </a:r>
            <a:r>
              <a:rPr lang="en-US" sz="1100" dirty="0" err="1">
                <a:solidFill>
                  <a:srgbClr val="FF0000"/>
                </a:solidFill>
                <a:latin typeface="Lucida Console" panose="020B0609040504020204" pitchFamily="49" charset="0"/>
              </a:rPr>
              <a:t>MinLoc</a:t>
            </a:r>
            <a:r>
              <a:rPr lang="en-US" sz="1100" dirty="0">
                <a:solidFill>
                  <a:srgbClr val="FF0000"/>
                </a:solidFill>
                <a:latin typeface="Lucida Console" panose="020B0609040504020204" pitchFamily="49" charset="0"/>
              </a:rPr>
              <a:t>&lt;int, long, </a:t>
            </a:r>
            <a:r>
              <a:rPr lang="en-US" sz="1100" dirty="0" err="1">
                <a:solidFill>
                  <a:srgbClr val="FF0000"/>
                </a:solidFill>
                <a:latin typeface="Lucida Console" panose="020B0609040504020204" pitchFamily="49" charset="0"/>
              </a:rPr>
              <a:t>Kokkos</a:t>
            </a:r>
            <a:r>
              <a:rPr lang="en-US" sz="1100" dirty="0">
                <a:solidFill>
                  <a:srgbClr val="FF0000"/>
                </a:solidFill>
                <a:latin typeface="Lucida Console" panose="020B0609040504020204" pitchFamily="49" charset="0"/>
              </a:rPr>
              <a:t>::</a:t>
            </a:r>
            <a:r>
              <a:rPr lang="en-US" sz="1100" dirty="0" err="1">
                <a:solidFill>
                  <a:srgbClr val="FF0000"/>
                </a:solidFill>
                <a:latin typeface="Lucida Console" panose="020B0609040504020204" pitchFamily="49" charset="0"/>
              </a:rPr>
              <a:t>HostSpace</a:t>
            </a:r>
            <a:r>
              <a:rPr lang="en-US" sz="1100" dirty="0">
                <a:solidFill>
                  <a:srgbClr val="FF0000"/>
                </a:solidFill>
                <a:latin typeface="Lucida Console" panose="020B0609040504020204" pitchFamily="49" charset="0"/>
              </a:rPr>
              <a:t>&gt;</a:t>
            </a:r>
            <a:r>
              <a:rPr lang="en-US" sz="1100" dirty="0">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using </a:t>
            </a:r>
            <a:r>
              <a:rPr lang="en-US" sz="1100" dirty="0" err="1">
                <a:latin typeface="Lucida Console" panose="020B0609040504020204" pitchFamily="49" charset="0"/>
              </a:rPr>
              <a:t>route_cost</a:t>
            </a:r>
            <a:r>
              <a:rPr lang="en-US" sz="1100" dirty="0">
                <a:latin typeface="Lucida Console" panose="020B0609040504020204" pitchFamily="49" charset="0"/>
              </a:rPr>
              <a:t> = </a:t>
            </a:r>
            <a:r>
              <a:rPr lang="en-US" sz="1100" dirty="0" err="1">
                <a:latin typeface="Lucida Console" panose="020B0609040504020204" pitchFamily="49" charset="0"/>
              </a:rPr>
              <a:t>reducer_t</a:t>
            </a:r>
            <a:r>
              <a:rPr lang="en-US" sz="1100" dirty="0">
                <a:latin typeface="Lucida Console" panose="020B0609040504020204" pitchFamily="49" charset="0"/>
              </a:rPr>
              <a:t>::</a:t>
            </a:r>
            <a:r>
              <a:rPr lang="en-US" sz="1100" dirty="0" err="1">
                <a:latin typeface="Lucida Console" panose="020B0609040504020204" pitchFamily="49" charset="0"/>
              </a:rPr>
              <a:t>value_type</a:t>
            </a:r>
            <a:r>
              <a:rPr lang="en-US" sz="1100" dirty="0">
                <a:latin typeface="Lucida Console" panose="020B0609040504020204" pitchFamily="49" charset="0"/>
              </a:rPr>
              <a:t>;</a:t>
            </a:r>
          </a:p>
          <a:p>
            <a:pPr>
              <a:lnSpc>
                <a:spcPct val="100000"/>
              </a:lnSpc>
              <a:spcBef>
                <a:spcPts val="0"/>
              </a:spcBef>
              <a:spcAft>
                <a:spcPts val="0"/>
              </a:spcAft>
            </a:pPr>
            <a:endParaRPr lang="en-US" sz="1100" dirty="0">
              <a:latin typeface="Lucida Console" panose="020B0609040504020204" pitchFamily="49" charset="0"/>
            </a:endParaRPr>
          </a:p>
          <a:p>
            <a:pPr>
              <a:lnSpc>
                <a:spcPct val="100000"/>
              </a:lnSpc>
              <a:spcBef>
                <a:spcPts val="0"/>
              </a:spcBef>
              <a:spcAft>
                <a:spcPts val="0"/>
              </a:spcAft>
            </a:pPr>
            <a:r>
              <a:rPr lang="en-US" sz="1100" dirty="0" err="1">
                <a:latin typeface="Lucida Console" panose="020B0609040504020204" pitchFamily="49" charset="0"/>
              </a:rPr>
              <a:t>route_cost</a:t>
            </a:r>
            <a:r>
              <a:rPr lang="en-US" sz="1100" dirty="0">
                <a:latin typeface="Lucida Console" panose="020B0609040504020204" pitchFamily="49" charset="0"/>
              </a:rPr>
              <a:t> </a:t>
            </a:r>
            <a:r>
              <a:rPr lang="en-US" sz="1100" dirty="0" err="1">
                <a:latin typeface="Lucida Console" panose="020B0609040504020204" pitchFamily="49" charset="0"/>
              </a:rPr>
              <a:t>find_best_route</a:t>
            </a:r>
            <a:r>
              <a:rPr lang="en-US" sz="1100" dirty="0">
                <a:latin typeface="Lucida Console" panose="020B0609040504020204" pitchFamily="49" charset="0"/>
              </a:rPr>
              <a:t>(int const* </a:t>
            </a:r>
            <a:r>
              <a:rPr lang="en-US" sz="1100" dirty="0" err="1">
                <a:latin typeface="Lucida Console" panose="020B0609040504020204" pitchFamily="49" charset="0"/>
              </a:rPr>
              <a:t>distances_raw</a:t>
            </a:r>
            <a:r>
              <a:rPr lang="en-US" sz="1100" dirty="0">
                <a:latin typeface="Lucida Console" panose="020B0609040504020204" pitchFamily="49" charset="0"/>
              </a:rPr>
              <a:t>, int N) {</a:t>
            </a:r>
          </a:p>
          <a:p>
            <a:pPr>
              <a:lnSpc>
                <a:spcPct val="100000"/>
              </a:lnSpc>
              <a:spcBef>
                <a:spcPts val="0"/>
              </a:spcBef>
              <a:spcAft>
                <a:spcPts val="0"/>
              </a:spcAft>
            </a:pPr>
            <a:r>
              <a:rPr lang="en-US" sz="1100" dirty="0">
                <a:latin typeface="Lucida Console" panose="020B0609040504020204" pitchFamily="49" charset="0"/>
              </a:rPr>
              <a:t>  </a:t>
            </a:r>
            <a:r>
              <a:rPr lang="en-US" sz="1100" dirty="0" err="1">
                <a:latin typeface="Lucida Console" panose="020B0609040504020204" pitchFamily="49" charset="0"/>
              </a:rPr>
              <a:t>Kokkos</a:t>
            </a:r>
            <a:r>
              <a:rPr lang="en-US" sz="1100" dirty="0">
                <a:latin typeface="Lucida Console" panose="020B0609040504020204" pitchFamily="49" charset="0"/>
              </a:rPr>
              <a:t>::View&lt;int*&gt; distances("distances", N*N);</a:t>
            </a:r>
          </a:p>
          <a:p>
            <a:pPr>
              <a:lnSpc>
                <a:spcPct val="100000"/>
              </a:lnSpc>
              <a:spcBef>
                <a:spcPts val="0"/>
              </a:spcBef>
              <a:spcAft>
                <a:spcPts val="0"/>
              </a:spcAft>
            </a:pPr>
            <a:r>
              <a:rPr lang="en-US" sz="1100" dirty="0">
                <a:latin typeface="Lucida Console" panose="020B0609040504020204" pitchFamily="49" charset="0"/>
              </a:rPr>
              <a:t>  </a:t>
            </a:r>
            <a:r>
              <a:rPr lang="en-US" sz="1100" dirty="0" err="1">
                <a:latin typeface="Lucida Console" panose="020B0609040504020204" pitchFamily="49" charset="0"/>
              </a:rPr>
              <a:t>Kokkos</a:t>
            </a:r>
            <a:r>
              <a:rPr lang="en-US" sz="1100" dirty="0">
                <a:latin typeface="Lucida Console" panose="020B0609040504020204" pitchFamily="49" charset="0"/>
              </a:rPr>
              <a:t>::</a:t>
            </a:r>
            <a:r>
              <a:rPr lang="en-US" sz="1100" dirty="0" err="1">
                <a:latin typeface="Lucida Console" panose="020B0609040504020204" pitchFamily="49" charset="0"/>
              </a:rPr>
              <a:t>deep_copy</a:t>
            </a:r>
            <a:r>
              <a:rPr lang="en-US" sz="1100" dirty="0">
                <a:latin typeface="Lucida Console" panose="020B0609040504020204" pitchFamily="49" charset="0"/>
              </a:rPr>
              <a:t>(distances,</a:t>
            </a:r>
          </a:p>
          <a:p>
            <a:pPr>
              <a:lnSpc>
                <a:spcPct val="100000"/>
              </a:lnSpc>
              <a:spcBef>
                <a:spcPts val="0"/>
              </a:spcBef>
              <a:spcAft>
                <a:spcPts val="0"/>
              </a:spcAft>
            </a:pPr>
            <a:r>
              <a:rPr lang="en-US" sz="1100" dirty="0">
                <a:latin typeface="Lucida Console" panose="020B0609040504020204" pitchFamily="49" charset="0"/>
              </a:rPr>
              <a:t>      </a:t>
            </a:r>
            <a:r>
              <a:rPr lang="en-US" sz="1100" dirty="0" err="1">
                <a:latin typeface="Lucida Console" panose="020B0609040504020204" pitchFamily="49" charset="0"/>
              </a:rPr>
              <a:t>Kokkos</a:t>
            </a:r>
            <a:r>
              <a:rPr lang="en-US" sz="1100" dirty="0">
                <a:latin typeface="Lucida Console" panose="020B0609040504020204" pitchFamily="49" charset="0"/>
              </a:rPr>
              <a:t>::View&lt;const int*, </a:t>
            </a:r>
            <a:r>
              <a:rPr lang="en-US" sz="1100" dirty="0" err="1">
                <a:latin typeface="Lucida Console" panose="020B0609040504020204" pitchFamily="49" charset="0"/>
              </a:rPr>
              <a:t>Kokkos</a:t>
            </a:r>
            <a:r>
              <a:rPr lang="en-US" sz="1100" dirty="0">
                <a:latin typeface="Lucida Console" panose="020B0609040504020204" pitchFamily="49" charset="0"/>
              </a:rPr>
              <a:t>::</a:t>
            </a:r>
            <a:r>
              <a:rPr lang="en-US" sz="1100" dirty="0" err="1">
                <a:latin typeface="Lucida Console" panose="020B0609040504020204" pitchFamily="49" charset="0"/>
              </a:rPr>
              <a:t>HostSpace</a:t>
            </a:r>
            <a:r>
              <a:rPr lang="en-US" sz="1100" dirty="0">
                <a:latin typeface="Lucida Console" panose="020B0609040504020204" pitchFamily="49" charset="0"/>
              </a:rPr>
              <a:t>&gt;(</a:t>
            </a:r>
            <a:r>
              <a:rPr lang="en-US" sz="1100" dirty="0" err="1">
                <a:latin typeface="Lucida Console" panose="020B0609040504020204" pitchFamily="49" charset="0"/>
              </a:rPr>
              <a:t>distances_raw</a:t>
            </a:r>
            <a:r>
              <a:rPr lang="en-US" sz="1100" dirty="0">
                <a:latin typeface="Lucida Console" panose="020B0609040504020204" pitchFamily="49" charset="0"/>
              </a:rPr>
              <a:t>, N*N));</a:t>
            </a:r>
          </a:p>
          <a:p>
            <a:pPr>
              <a:lnSpc>
                <a:spcPct val="100000"/>
              </a:lnSpc>
              <a:spcBef>
                <a:spcPts val="0"/>
              </a:spcBef>
              <a:spcAft>
                <a:spcPts val="0"/>
              </a:spcAft>
            </a:pPr>
            <a:r>
              <a:rPr lang="en-US" sz="1100" dirty="0">
                <a:latin typeface="Lucida Console" panose="020B0609040504020204" pitchFamily="49" charset="0"/>
              </a:rPr>
              <a:t>  </a:t>
            </a:r>
            <a:r>
              <a:rPr lang="en-US" sz="1100" dirty="0" err="1">
                <a:latin typeface="Lucida Console" panose="020B0609040504020204" pitchFamily="49" charset="0"/>
              </a:rPr>
              <a:t>route_cost</a:t>
            </a:r>
            <a:r>
              <a:rPr lang="en-US" sz="1100" dirty="0">
                <a:latin typeface="Lucida Console" panose="020B0609040504020204" pitchFamily="49" charset="0"/>
              </a:rPr>
              <a:t> </a:t>
            </a:r>
            <a:r>
              <a:rPr lang="en-US" sz="1100" dirty="0" err="1">
                <a:latin typeface="Lucida Console" panose="020B0609040504020204" pitchFamily="49" charset="0"/>
              </a:rPr>
              <a:t>best_route</a:t>
            </a:r>
            <a:r>
              <a:rPr lang="en-US" sz="1100" dirty="0">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  </a:t>
            </a:r>
            <a:r>
              <a:rPr lang="en-US" sz="1100" dirty="0" err="1">
                <a:latin typeface="Lucida Console" panose="020B0609040504020204" pitchFamily="49" charset="0"/>
              </a:rPr>
              <a:t>Kokkos</a:t>
            </a:r>
            <a:r>
              <a:rPr lang="en-US" sz="1100" dirty="0">
                <a:latin typeface="Lucida Console" panose="020B0609040504020204" pitchFamily="49" charset="0"/>
              </a:rPr>
              <a:t>::</a:t>
            </a:r>
            <a:r>
              <a:rPr lang="en-US" sz="1100" dirty="0" err="1">
                <a:latin typeface="Lucida Console" panose="020B0609040504020204" pitchFamily="49" charset="0"/>
              </a:rPr>
              <a:t>parallel_reduce</a:t>
            </a:r>
            <a:r>
              <a:rPr lang="en-US" sz="1100" dirty="0">
                <a:latin typeface="Lucida Console" panose="020B0609040504020204" pitchFamily="49" charset="0"/>
              </a:rPr>
              <a:t>("</a:t>
            </a:r>
            <a:r>
              <a:rPr lang="en-US" sz="1100" dirty="0" err="1">
                <a:latin typeface="Lucida Console" panose="020B0609040504020204" pitchFamily="49" charset="0"/>
              </a:rPr>
              <a:t>FindBestRoute</a:t>
            </a:r>
            <a:r>
              <a:rPr lang="en-US" sz="1100" dirty="0">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      </a:t>
            </a:r>
            <a:r>
              <a:rPr lang="en-US" sz="1100" dirty="0" err="1">
                <a:latin typeface="Lucida Console" panose="020B0609040504020204" pitchFamily="49" charset="0"/>
              </a:rPr>
              <a:t>Kokkos</a:t>
            </a:r>
            <a:r>
              <a:rPr lang="en-US" sz="1100" dirty="0">
                <a:latin typeface="Lucida Console" panose="020B0609040504020204" pitchFamily="49" charset="0"/>
              </a:rPr>
              <a:t>::</a:t>
            </a:r>
            <a:r>
              <a:rPr lang="en-US" sz="1100" dirty="0" err="1">
                <a:latin typeface="Lucida Console" panose="020B0609040504020204" pitchFamily="49" charset="0"/>
              </a:rPr>
              <a:t>RangePolicy</a:t>
            </a:r>
            <a:r>
              <a:rPr lang="en-US" sz="1100" dirty="0">
                <a:latin typeface="Lucida Console" panose="020B0609040504020204" pitchFamily="49" charset="0"/>
              </a:rPr>
              <a:t>&lt;</a:t>
            </a:r>
            <a:r>
              <a:rPr lang="en-US" sz="1100" dirty="0" err="1">
                <a:latin typeface="Lucida Console" panose="020B0609040504020204" pitchFamily="49" charset="0"/>
              </a:rPr>
              <a:t>Kokkos</a:t>
            </a:r>
            <a:r>
              <a:rPr lang="en-US" sz="1100" dirty="0">
                <a:latin typeface="Lucida Console" panose="020B0609040504020204" pitchFamily="49" charset="0"/>
              </a:rPr>
              <a:t>::</a:t>
            </a:r>
            <a:r>
              <a:rPr lang="en-US" sz="1100" dirty="0" err="1">
                <a:latin typeface="Lucida Console" panose="020B0609040504020204" pitchFamily="49" charset="0"/>
              </a:rPr>
              <a:t>IndexType</a:t>
            </a:r>
            <a:r>
              <a:rPr lang="en-US" sz="1100" dirty="0">
                <a:latin typeface="Lucida Console" panose="020B0609040504020204" pitchFamily="49" charset="0"/>
              </a:rPr>
              <a:t>&lt;long&gt;&gt;(0, factorial(N)),</a:t>
            </a:r>
          </a:p>
          <a:p>
            <a:pPr>
              <a:lnSpc>
                <a:spcPct val="100000"/>
              </a:lnSpc>
              <a:spcBef>
                <a:spcPts val="0"/>
              </a:spcBef>
              <a:spcAft>
                <a:spcPts val="0"/>
              </a:spcAft>
            </a:pPr>
            <a:r>
              <a:rPr lang="en-US" sz="1100" dirty="0">
                <a:latin typeface="Lucida Console" panose="020B0609040504020204" pitchFamily="49" charset="0"/>
              </a:rPr>
              <a:t>      KOKKOS_LAMBDA(long const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route_cost</a:t>
            </a:r>
            <a:r>
              <a:rPr lang="en-US" sz="1100" dirty="0">
                <a:latin typeface="Lucida Console" panose="020B0609040504020204" pitchFamily="49" charset="0"/>
              </a:rPr>
              <a:t>&amp; </a:t>
            </a:r>
            <a:r>
              <a:rPr lang="en-US" sz="1100" dirty="0" err="1">
                <a:latin typeface="Lucida Console" panose="020B0609040504020204" pitchFamily="49" charset="0"/>
              </a:rPr>
              <a:t>rcost</a:t>
            </a:r>
            <a:r>
              <a:rPr lang="en-US" sz="1100" dirty="0">
                <a:latin typeface="Lucida Console" panose="020B0609040504020204" pitchFamily="49" charset="0"/>
              </a:rPr>
              <a:t>) {</a:t>
            </a:r>
          </a:p>
          <a:p>
            <a:pPr>
              <a:lnSpc>
                <a:spcPct val="100000"/>
              </a:lnSpc>
              <a:spcBef>
                <a:spcPts val="0"/>
              </a:spcBef>
              <a:spcAft>
                <a:spcPts val="0"/>
              </a:spcAft>
            </a:pPr>
            <a:r>
              <a:rPr lang="en-US" sz="1100" dirty="0">
                <a:latin typeface="Lucida Console" panose="020B0609040504020204" pitchFamily="49" charset="0"/>
              </a:rPr>
              <a:t>        int cost = 0;</a:t>
            </a:r>
          </a:p>
          <a:p>
            <a:pPr>
              <a:lnSpc>
                <a:spcPct val="100000"/>
              </a:lnSpc>
              <a:spcBef>
                <a:spcPts val="0"/>
              </a:spcBef>
              <a:spcAft>
                <a:spcPts val="0"/>
              </a:spcAft>
            </a:pPr>
            <a:r>
              <a:rPr lang="en-US" sz="1100" dirty="0">
                <a:latin typeface="Lucida Console" panose="020B0609040504020204" pitchFamily="49" charset="0"/>
              </a:rPr>
              <a:t>        </a:t>
            </a:r>
            <a:r>
              <a:rPr lang="en-US" sz="1100" dirty="0" err="1">
                <a:latin typeface="Lucida Console" panose="020B0609040504020204" pitchFamily="49" charset="0"/>
              </a:rPr>
              <a:t>route_iterator</a:t>
            </a:r>
            <a:r>
              <a:rPr lang="en-US" sz="1100" dirty="0">
                <a:latin typeface="Lucida Console" panose="020B0609040504020204" pitchFamily="49" charset="0"/>
              </a:rPr>
              <a:t> it(</a:t>
            </a:r>
            <a:r>
              <a:rPr lang="en-US" sz="1100" dirty="0" err="1">
                <a:latin typeface="Lucida Console" panose="020B0609040504020204" pitchFamily="49" charset="0"/>
              </a:rPr>
              <a:t>i</a:t>
            </a:r>
            <a:r>
              <a:rPr lang="en-US" sz="1100" dirty="0">
                <a:latin typeface="Lucida Console" panose="020B0609040504020204" pitchFamily="49" charset="0"/>
              </a:rPr>
              <a:t>, N);</a:t>
            </a:r>
          </a:p>
          <a:p>
            <a:pPr>
              <a:lnSpc>
                <a:spcPct val="100000"/>
              </a:lnSpc>
              <a:spcBef>
                <a:spcPts val="0"/>
              </a:spcBef>
              <a:spcAft>
                <a:spcPts val="0"/>
              </a:spcAft>
            </a:pPr>
            <a:r>
              <a:rPr lang="en-US" sz="1100" dirty="0">
                <a:latin typeface="Lucida Console" panose="020B0609040504020204" pitchFamily="49" charset="0"/>
              </a:rPr>
              <a:t>        int from = </a:t>
            </a:r>
            <a:r>
              <a:rPr lang="en-US" sz="1100" dirty="0" err="1">
                <a:latin typeface="Lucida Console" panose="020B0609040504020204" pitchFamily="49" charset="0"/>
              </a:rPr>
              <a:t>it.first</a:t>
            </a:r>
            <a:r>
              <a:rPr lang="en-US" sz="1100" dirty="0">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        while (!</a:t>
            </a:r>
            <a:r>
              <a:rPr lang="en-US" sz="1100" dirty="0" err="1">
                <a:latin typeface="Lucida Console" panose="020B0609040504020204" pitchFamily="49" charset="0"/>
              </a:rPr>
              <a:t>it.done</a:t>
            </a:r>
            <a:r>
              <a:rPr lang="en-US" sz="1100" dirty="0">
                <a:latin typeface="Lucida Console" panose="020B0609040504020204" pitchFamily="49" charset="0"/>
              </a:rPr>
              <a:t>()) {</a:t>
            </a:r>
          </a:p>
          <a:p>
            <a:pPr>
              <a:lnSpc>
                <a:spcPct val="100000"/>
              </a:lnSpc>
              <a:spcBef>
                <a:spcPts val="0"/>
              </a:spcBef>
              <a:spcAft>
                <a:spcPts val="0"/>
              </a:spcAft>
            </a:pPr>
            <a:r>
              <a:rPr lang="en-US" sz="1100" dirty="0">
                <a:latin typeface="Lucida Console" panose="020B0609040504020204" pitchFamily="49" charset="0"/>
              </a:rPr>
              <a:t>          int to = </a:t>
            </a:r>
            <a:r>
              <a:rPr lang="en-US" sz="1100" dirty="0" err="1">
                <a:latin typeface="Lucida Console" panose="020B0609040504020204" pitchFamily="49" charset="0"/>
              </a:rPr>
              <a:t>it.next</a:t>
            </a:r>
            <a:r>
              <a:rPr lang="en-US" sz="1100" dirty="0">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          cost += distances[from*N + to];</a:t>
            </a:r>
          </a:p>
          <a:p>
            <a:pPr>
              <a:lnSpc>
                <a:spcPct val="100000"/>
              </a:lnSpc>
              <a:spcBef>
                <a:spcPts val="0"/>
              </a:spcBef>
              <a:spcAft>
                <a:spcPts val="0"/>
              </a:spcAft>
            </a:pPr>
            <a:r>
              <a:rPr lang="en-US" sz="1100" dirty="0">
                <a:latin typeface="Lucida Console" panose="020B0609040504020204" pitchFamily="49" charset="0"/>
              </a:rPr>
              <a:t>          from = to;</a:t>
            </a:r>
          </a:p>
          <a:p>
            <a:pPr>
              <a:lnSpc>
                <a:spcPct val="100000"/>
              </a:lnSpc>
              <a:spcBef>
                <a:spcPts val="0"/>
              </a:spcBef>
              <a:spcAft>
                <a:spcPts val="0"/>
              </a:spcAft>
            </a:pPr>
            <a:r>
              <a:rPr lang="en-US" sz="1100" dirty="0">
                <a:latin typeface="Lucida Console" panose="020B0609040504020204" pitchFamily="49" charset="0"/>
              </a:rPr>
              <a:t>        }</a:t>
            </a:r>
          </a:p>
          <a:p>
            <a:pPr>
              <a:lnSpc>
                <a:spcPct val="100000"/>
              </a:lnSpc>
              <a:spcBef>
                <a:spcPts val="0"/>
              </a:spcBef>
              <a:spcAft>
                <a:spcPts val="0"/>
              </a:spcAft>
            </a:pPr>
            <a:r>
              <a:rPr lang="en-US" sz="1100" dirty="0">
                <a:latin typeface="Lucida Console" panose="020B0609040504020204" pitchFamily="49" charset="0"/>
              </a:rPr>
              <a:t>        </a:t>
            </a:r>
            <a:r>
              <a:rPr lang="en-US" sz="1100" dirty="0" err="1">
                <a:latin typeface="Lucida Console" panose="020B0609040504020204" pitchFamily="49" charset="0"/>
              </a:rPr>
              <a:t>rcost</a:t>
            </a:r>
            <a:r>
              <a:rPr lang="en-US" sz="1100" dirty="0">
                <a:latin typeface="Lucida Console" panose="020B0609040504020204" pitchFamily="49" charset="0"/>
              </a:rPr>
              <a:t> = cost &gt; </a:t>
            </a:r>
            <a:r>
              <a:rPr lang="en-US" sz="1100" dirty="0" err="1">
                <a:latin typeface="Lucida Console" panose="020B0609040504020204" pitchFamily="49" charset="0"/>
              </a:rPr>
              <a:t>rcost.val</a:t>
            </a:r>
            <a:r>
              <a:rPr lang="en-US" sz="1100" dirty="0">
                <a:latin typeface="Lucida Console" panose="020B0609040504020204" pitchFamily="49" charset="0"/>
              </a:rPr>
              <a:t> ? </a:t>
            </a:r>
            <a:r>
              <a:rPr lang="en-US" sz="1100" dirty="0" err="1">
                <a:latin typeface="Lucida Console" panose="020B0609040504020204" pitchFamily="49" charset="0"/>
              </a:rPr>
              <a:t>rcost</a:t>
            </a:r>
            <a:r>
              <a:rPr lang="en-US" sz="1100" dirty="0">
                <a:latin typeface="Lucida Console" panose="020B0609040504020204" pitchFamily="49" charset="0"/>
              </a:rPr>
              <a:t> : </a:t>
            </a:r>
            <a:r>
              <a:rPr lang="en-US" sz="1100" dirty="0" err="1">
                <a:latin typeface="Lucida Console" panose="020B0609040504020204" pitchFamily="49" charset="0"/>
              </a:rPr>
              <a:t>route_cost</a:t>
            </a:r>
            <a:r>
              <a:rPr lang="en-US" sz="1100" dirty="0">
                <a:latin typeface="Lucida Console" panose="020B0609040504020204" pitchFamily="49" charset="0"/>
              </a:rPr>
              <a:t>{</a:t>
            </a:r>
            <a:r>
              <a:rPr lang="en-US" sz="1100" dirty="0" err="1">
                <a:latin typeface="Lucida Console" panose="020B0609040504020204" pitchFamily="49" charset="0"/>
              </a:rPr>
              <a:t>cost,i</a:t>
            </a:r>
            <a:r>
              <a:rPr lang="en-US" sz="1100" dirty="0">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      },</a:t>
            </a:r>
          </a:p>
          <a:p>
            <a:pPr>
              <a:lnSpc>
                <a:spcPct val="100000"/>
              </a:lnSpc>
              <a:spcBef>
                <a:spcPts val="0"/>
              </a:spcBef>
              <a:spcAft>
                <a:spcPts val="0"/>
              </a:spcAft>
            </a:pPr>
            <a:r>
              <a:rPr lang="en-US" sz="1100" dirty="0">
                <a:latin typeface="Lucida Console" panose="020B0609040504020204" pitchFamily="49" charset="0"/>
              </a:rPr>
              <a:t>      </a:t>
            </a:r>
            <a:r>
              <a:rPr lang="en-US" sz="1100" dirty="0" err="1">
                <a:solidFill>
                  <a:srgbClr val="FF0000"/>
                </a:solidFill>
                <a:latin typeface="Lucida Console" panose="020B0609040504020204" pitchFamily="49" charset="0"/>
              </a:rPr>
              <a:t>reducer_t</a:t>
            </a:r>
            <a:r>
              <a:rPr lang="en-US" sz="1100" dirty="0">
                <a:solidFill>
                  <a:srgbClr val="FF0000"/>
                </a:solidFill>
                <a:latin typeface="Lucida Console" panose="020B0609040504020204" pitchFamily="49" charset="0"/>
              </a:rPr>
              <a:t>(</a:t>
            </a:r>
            <a:r>
              <a:rPr lang="en-US" sz="1100" dirty="0" err="1">
                <a:solidFill>
                  <a:srgbClr val="FF0000"/>
                </a:solidFill>
                <a:latin typeface="Lucida Console" panose="020B0609040504020204" pitchFamily="49" charset="0"/>
              </a:rPr>
              <a:t>best_route</a:t>
            </a:r>
            <a:r>
              <a:rPr lang="en-US" sz="1100" dirty="0">
                <a:solidFill>
                  <a:srgbClr val="FF0000"/>
                </a:solidFill>
                <a:latin typeface="Lucida Console" panose="020B0609040504020204" pitchFamily="49" charset="0"/>
              </a:rPr>
              <a:t>)</a:t>
            </a:r>
            <a:r>
              <a:rPr lang="en-US" sz="1100" dirty="0">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  return </a:t>
            </a:r>
            <a:r>
              <a:rPr lang="en-US" sz="1100" dirty="0" err="1">
                <a:latin typeface="Lucida Console" panose="020B0609040504020204" pitchFamily="49" charset="0"/>
              </a:rPr>
              <a:t>best_route</a:t>
            </a:r>
            <a:r>
              <a:rPr lang="en-US" sz="1100" dirty="0">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a:t>
            </a:r>
          </a:p>
        </p:txBody>
      </p:sp>
      <p:sp>
        <p:nvSpPr>
          <p:cNvPr id="4" name="Text Placeholder 3">
            <a:extLst>
              <a:ext uri="{FF2B5EF4-FFF2-40B4-BE49-F238E27FC236}">
                <a16:creationId xmlns:a16="http://schemas.microsoft.com/office/drawing/2014/main" id="{075E6E56-5620-4570-9EA0-257C747EFC44}"/>
              </a:ext>
            </a:extLst>
          </p:cNvPr>
          <p:cNvSpPr>
            <a:spLocks noGrp="1"/>
          </p:cNvSpPr>
          <p:nvPr>
            <p:ph type="body" sz="quarter" idx="10"/>
          </p:nvPr>
        </p:nvSpPr>
        <p:spPr/>
        <p:txBody>
          <a:bodyPr/>
          <a:lstStyle/>
          <a:p>
            <a:r>
              <a:rPr lang="en-US" dirty="0" err="1"/>
              <a:t>Kokkos</a:t>
            </a:r>
            <a:endParaRPr lang="en-US" dirty="0"/>
          </a:p>
        </p:txBody>
      </p:sp>
    </p:spTree>
    <p:extLst>
      <p:ext uri="{BB962C8B-B14F-4D97-AF65-F5344CB8AC3E}">
        <p14:creationId xmlns:p14="http://schemas.microsoft.com/office/powerpoint/2010/main" val="2979400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D40A1-B75D-4508-960F-93C67B3FA7EE}"/>
              </a:ext>
            </a:extLst>
          </p:cNvPr>
          <p:cNvSpPr>
            <a:spLocks noGrp="1"/>
          </p:cNvSpPr>
          <p:nvPr>
            <p:ph type="title"/>
          </p:nvPr>
        </p:nvSpPr>
        <p:spPr/>
        <p:txBody>
          <a:bodyPr/>
          <a:lstStyle/>
          <a:p>
            <a:r>
              <a:rPr lang="en-US" dirty="0"/>
              <a:t>Traveling Salesman Performance</a:t>
            </a:r>
          </a:p>
        </p:txBody>
      </p:sp>
      <p:graphicFrame>
        <p:nvGraphicFramePr>
          <p:cNvPr id="7" name="Content Placeholder 6">
            <a:extLst>
              <a:ext uri="{FF2B5EF4-FFF2-40B4-BE49-F238E27FC236}">
                <a16:creationId xmlns:a16="http://schemas.microsoft.com/office/drawing/2014/main" id="{B87A4D00-94AF-478F-9A9C-580308EDD35E}"/>
              </a:ext>
            </a:extLst>
          </p:cNvPr>
          <p:cNvGraphicFramePr>
            <a:graphicFrameLocks noGrp="1"/>
          </p:cNvGraphicFramePr>
          <p:nvPr>
            <p:ph idx="1"/>
            <p:extLst>
              <p:ext uri="{D42A27DB-BD31-4B8C-83A1-F6EECF244321}">
                <p14:modId xmlns:p14="http://schemas.microsoft.com/office/powerpoint/2010/main" val="2835593320"/>
              </p:ext>
            </p:extLst>
          </p:nvPr>
        </p:nvGraphicFramePr>
        <p:xfrm>
          <a:off x="517525" y="1328358"/>
          <a:ext cx="9947275" cy="449300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2429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D40A1-B75D-4508-960F-93C67B3FA7EE}"/>
              </a:ext>
            </a:extLst>
          </p:cNvPr>
          <p:cNvSpPr>
            <a:spLocks noGrp="1"/>
          </p:cNvSpPr>
          <p:nvPr>
            <p:ph type="title"/>
          </p:nvPr>
        </p:nvSpPr>
        <p:spPr/>
        <p:txBody>
          <a:bodyPr/>
          <a:lstStyle/>
          <a:p>
            <a:r>
              <a:rPr lang="en-US" dirty="0"/>
              <a:t>Traveling Salesman Performance</a:t>
            </a:r>
          </a:p>
        </p:txBody>
      </p:sp>
      <p:graphicFrame>
        <p:nvGraphicFramePr>
          <p:cNvPr id="7" name="Content Placeholder 6">
            <a:extLst>
              <a:ext uri="{FF2B5EF4-FFF2-40B4-BE49-F238E27FC236}">
                <a16:creationId xmlns:a16="http://schemas.microsoft.com/office/drawing/2014/main" id="{B87A4D00-94AF-478F-9A9C-580308EDD35E}"/>
              </a:ext>
            </a:extLst>
          </p:cNvPr>
          <p:cNvGraphicFramePr>
            <a:graphicFrameLocks noGrp="1"/>
          </p:cNvGraphicFramePr>
          <p:nvPr>
            <p:ph idx="1"/>
            <p:extLst>
              <p:ext uri="{D42A27DB-BD31-4B8C-83A1-F6EECF244321}">
                <p14:modId xmlns:p14="http://schemas.microsoft.com/office/powerpoint/2010/main" val="1191153181"/>
              </p:ext>
            </p:extLst>
          </p:nvPr>
        </p:nvGraphicFramePr>
        <p:xfrm>
          <a:off x="517525" y="1328358"/>
          <a:ext cx="9947275" cy="449300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94609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B284-7D6E-4D32-9F27-04387616781D}"/>
              </a:ext>
            </a:extLst>
          </p:cNvPr>
          <p:cNvSpPr>
            <a:spLocks noGrp="1"/>
          </p:cNvSpPr>
          <p:nvPr>
            <p:ph type="title"/>
          </p:nvPr>
        </p:nvSpPr>
        <p:spPr/>
        <p:txBody>
          <a:bodyPr/>
          <a:lstStyle/>
          <a:p>
            <a:r>
              <a:rPr lang="en-US" dirty="0"/>
              <a:t>Traveling Salesman</a:t>
            </a:r>
          </a:p>
        </p:txBody>
      </p:sp>
      <p:sp>
        <p:nvSpPr>
          <p:cNvPr id="3" name="Content Placeholder 2">
            <a:extLst>
              <a:ext uri="{FF2B5EF4-FFF2-40B4-BE49-F238E27FC236}">
                <a16:creationId xmlns:a16="http://schemas.microsoft.com/office/drawing/2014/main" id="{19C8BDF9-5D42-4796-8F36-ED07A3FCE82D}"/>
              </a:ext>
            </a:extLst>
          </p:cNvPr>
          <p:cNvSpPr>
            <a:spLocks noGrp="1"/>
          </p:cNvSpPr>
          <p:nvPr>
            <p:ph idx="1"/>
          </p:nvPr>
        </p:nvSpPr>
        <p:spPr>
          <a:xfrm>
            <a:off x="516750" y="1784996"/>
            <a:ext cx="9948672" cy="4036965"/>
          </a:xfrm>
        </p:spPr>
        <p:txBody>
          <a:bodyPr/>
          <a:lstStyle/>
          <a:p>
            <a:pPr>
              <a:lnSpc>
                <a:spcPct val="100000"/>
              </a:lnSpc>
              <a:spcBef>
                <a:spcPts val="0"/>
              </a:spcBef>
              <a:spcAft>
                <a:spcPts val="0"/>
              </a:spcAft>
            </a:pPr>
            <a:r>
              <a:rPr lang="en-US" sz="1100" dirty="0">
                <a:latin typeface="Lucida Console" panose="020B0609040504020204" pitchFamily="49" charset="0"/>
              </a:rPr>
              <a:t>using </a:t>
            </a:r>
            <a:r>
              <a:rPr lang="en-US" sz="1100" dirty="0" err="1">
                <a:latin typeface="Lucida Console" panose="020B0609040504020204" pitchFamily="49" charset="0"/>
              </a:rPr>
              <a:t>reducer_t</a:t>
            </a:r>
            <a:r>
              <a:rPr lang="en-US" sz="1100" dirty="0">
                <a:latin typeface="Lucida Console" panose="020B0609040504020204" pitchFamily="49" charset="0"/>
              </a:rPr>
              <a:t> = </a:t>
            </a:r>
            <a:r>
              <a:rPr lang="en-US" sz="1100" dirty="0" err="1">
                <a:latin typeface="Lucida Console" panose="020B0609040504020204" pitchFamily="49" charset="0"/>
              </a:rPr>
              <a:t>Kokkos</a:t>
            </a:r>
            <a:r>
              <a:rPr lang="en-US" sz="1100" dirty="0">
                <a:latin typeface="Lucida Console" panose="020B0609040504020204" pitchFamily="49" charset="0"/>
              </a:rPr>
              <a:t>::</a:t>
            </a:r>
            <a:r>
              <a:rPr lang="en-US" sz="1100" dirty="0" err="1">
                <a:latin typeface="Lucida Console" panose="020B0609040504020204" pitchFamily="49" charset="0"/>
              </a:rPr>
              <a:t>MinLoc</a:t>
            </a:r>
            <a:r>
              <a:rPr lang="en-US" sz="1100" dirty="0">
                <a:latin typeface="Lucida Console" panose="020B0609040504020204" pitchFamily="49" charset="0"/>
              </a:rPr>
              <a:t>&lt;int, long, </a:t>
            </a:r>
            <a:r>
              <a:rPr lang="en-US" sz="1100" dirty="0" err="1">
                <a:latin typeface="Lucida Console" panose="020B0609040504020204" pitchFamily="49" charset="0"/>
              </a:rPr>
              <a:t>Kokkos</a:t>
            </a:r>
            <a:r>
              <a:rPr lang="en-US" sz="1100" dirty="0">
                <a:latin typeface="Lucida Console" panose="020B0609040504020204" pitchFamily="49" charset="0"/>
              </a:rPr>
              <a:t>::</a:t>
            </a:r>
            <a:r>
              <a:rPr lang="en-US" sz="1100" dirty="0" err="1">
                <a:latin typeface="Lucida Console" panose="020B0609040504020204" pitchFamily="49" charset="0"/>
              </a:rPr>
              <a:t>HostSpace</a:t>
            </a:r>
            <a:r>
              <a:rPr lang="en-US" sz="1100" dirty="0">
                <a:latin typeface="Lucida Console" panose="020B0609040504020204" pitchFamily="49" charset="0"/>
              </a:rPr>
              <a:t>&gt;;</a:t>
            </a:r>
          </a:p>
          <a:p>
            <a:pPr>
              <a:lnSpc>
                <a:spcPct val="100000"/>
              </a:lnSpc>
              <a:spcBef>
                <a:spcPts val="0"/>
              </a:spcBef>
              <a:spcAft>
                <a:spcPts val="0"/>
              </a:spcAft>
            </a:pPr>
            <a:r>
              <a:rPr lang="en-US" sz="1100" dirty="0">
                <a:latin typeface="Lucida Console" panose="020B0609040504020204" pitchFamily="49" charset="0"/>
              </a:rPr>
              <a:t>using </a:t>
            </a:r>
            <a:r>
              <a:rPr lang="en-US" sz="1100" dirty="0" err="1">
                <a:latin typeface="Lucida Console" panose="020B0609040504020204" pitchFamily="49" charset="0"/>
              </a:rPr>
              <a:t>route_cost</a:t>
            </a:r>
            <a:r>
              <a:rPr lang="en-US" sz="1100" dirty="0">
                <a:latin typeface="Lucida Console" panose="020B0609040504020204" pitchFamily="49" charset="0"/>
              </a:rPr>
              <a:t> = </a:t>
            </a:r>
            <a:r>
              <a:rPr lang="en-US" sz="1100" dirty="0" err="1">
                <a:latin typeface="Lucida Console" panose="020B0609040504020204" pitchFamily="49" charset="0"/>
              </a:rPr>
              <a:t>reducer_t</a:t>
            </a:r>
            <a:r>
              <a:rPr lang="en-US" sz="1100" dirty="0">
                <a:latin typeface="Lucida Console" panose="020B0609040504020204" pitchFamily="49" charset="0"/>
              </a:rPr>
              <a:t>::</a:t>
            </a:r>
            <a:r>
              <a:rPr lang="en-US" sz="1100" dirty="0" err="1">
                <a:latin typeface="Lucida Console" panose="020B0609040504020204" pitchFamily="49" charset="0"/>
              </a:rPr>
              <a:t>value_type</a:t>
            </a:r>
            <a:r>
              <a:rPr lang="en-US" sz="1100" dirty="0">
                <a:latin typeface="Lucida Console" panose="020B0609040504020204" pitchFamily="49" charset="0"/>
              </a:rPr>
              <a:t>;</a:t>
            </a:r>
          </a:p>
          <a:p>
            <a:pPr>
              <a:lnSpc>
                <a:spcPct val="100000"/>
              </a:lnSpc>
              <a:spcBef>
                <a:spcPts val="0"/>
              </a:spcBef>
              <a:spcAft>
                <a:spcPts val="0"/>
              </a:spcAft>
            </a:pPr>
            <a:endParaRPr lang="en-US" sz="1100" dirty="0">
              <a:latin typeface="Lucida Console" panose="020B0609040504020204" pitchFamily="49" charset="0"/>
            </a:endParaRPr>
          </a:p>
          <a:p>
            <a:pPr>
              <a:lnSpc>
                <a:spcPct val="100000"/>
              </a:lnSpc>
              <a:spcBef>
                <a:spcPts val="0"/>
              </a:spcBef>
              <a:spcAft>
                <a:spcPts val="0"/>
              </a:spcAft>
            </a:pPr>
            <a:r>
              <a:rPr lang="en-US" sz="1100" dirty="0" err="1">
                <a:latin typeface="Lucida Console" panose="020B0609040504020204" pitchFamily="49" charset="0"/>
              </a:rPr>
              <a:t>route_cost</a:t>
            </a:r>
            <a:r>
              <a:rPr lang="en-US" sz="1100" dirty="0">
                <a:latin typeface="Lucida Console" panose="020B0609040504020204" pitchFamily="49" charset="0"/>
              </a:rPr>
              <a:t> </a:t>
            </a:r>
            <a:r>
              <a:rPr lang="en-US" sz="1100" dirty="0" err="1">
                <a:latin typeface="Lucida Console" panose="020B0609040504020204" pitchFamily="49" charset="0"/>
              </a:rPr>
              <a:t>find_best_route</a:t>
            </a:r>
            <a:r>
              <a:rPr lang="en-US" sz="1100" dirty="0">
                <a:latin typeface="Lucida Console" panose="020B0609040504020204" pitchFamily="49" charset="0"/>
              </a:rPr>
              <a:t>(int const* </a:t>
            </a:r>
            <a:r>
              <a:rPr lang="en-US" sz="1100" dirty="0" err="1">
                <a:latin typeface="Lucida Console" panose="020B0609040504020204" pitchFamily="49" charset="0"/>
              </a:rPr>
              <a:t>distances_raw</a:t>
            </a:r>
            <a:r>
              <a:rPr lang="en-US" sz="1100" dirty="0">
                <a:latin typeface="Lucida Console" panose="020B0609040504020204" pitchFamily="49" charset="0"/>
              </a:rPr>
              <a:t>, int N) {</a:t>
            </a:r>
          </a:p>
          <a:p>
            <a:pPr>
              <a:lnSpc>
                <a:spcPct val="100000"/>
              </a:lnSpc>
              <a:spcBef>
                <a:spcPts val="0"/>
              </a:spcBef>
              <a:spcAft>
                <a:spcPts val="0"/>
              </a:spcAft>
            </a:pPr>
            <a:r>
              <a:rPr lang="en-US" sz="1100" dirty="0">
                <a:latin typeface="Lucida Console" panose="020B0609040504020204" pitchFamily="49" charset="0"/>
              </a:rPr>
              <a:t>  </a:t>
            </a:r>
            <a:r>
              <a:rPr lang="en-US" sz="1100" dirty="0" err="1">
                <a:latin typeface="Lucida Console" panose="020B0609040504020204" pitchFamily="49" charset="0"/>
              </a:rPr>
              <a:t>Kokkos</a:t>
            </a:r>
            <a:r>
              <a:rPr lang="en-US" sz="1100" dirty="0">
                <a:latin typeface="Lucida Console" panose="020B0609040504020204" pitchFamily="49" charset="0"/>
              </a:rPr>
              <a:t>::View&lt;int*&gt; distances("distances", N*N);</a:t>
            </a:r>
          </a:p>
          <a:p>
            <a:pPr>
              <a:lnSpc>
                <a:spcPct val="100000"/>
              </a:lnSpc>
              <a:spcBef>
                <a:spcPts val="0"/>
              </a:spcBef>
              <a:spcAft>
                <a:spcPts val="0"/>
              </a:spcAft>
            </a:pPr>
            <a:r>
              <a:rPr lang="en-US" sz="1100" dirty="0">
                <a:latin typeface="Lucida Console" panose="020B0609040504020204" pitchFamily="49" charset="0"/>
              </a:rPr>
              <a:t>  </a:t>
            </a:r>
            <a:r>
              <a:rPr lang="en-US" sz="1100" dirty="0" err="1">
                <a:latin typeface="Lucida Console" panose="020B0609040504020204" pitchFamily="49" charset="0"/>
              </a:rPr>
              <a:t>Kokkos</a:t>
            </a:r>
            <a:r>
              <a:rPr lang="en-US" sz="1100" dirty="0">
                <a:latin typeface="Lucida Console" panose="020B0609040504020204" pitchFamily="49" charset="0"/>
              </a:rPr>
              <a:t>::</a:t>
            </a:r>
            <a:r>
              <a:rPr lang="en-US" sz="1100" dirty="0" err="1">
                <a:latin typeface="Lucida Console" panose="020B0609040504020204" pitchFamily="49" charset="0"/>
              </a:rPr>
              <a:t>deep_copy</a:t>
            </a:r>
            <a:r>
              <a:rPr lang="en-US" sz="1100" dirty="0">
                <a:latin typeface="Lucida Console" panose="020B0609040504020204" pitchFamily="49" charset="0"/>
              </a:rPr>
              <a:t>(distances,</a:t>
            </a:r>
          </a:p>
          <a:p>
            <a:pPr>
              <a:lnSpc>
                <a:spcPct val="100000"/>
              </a:lnSpc>
              <a:spcBef>
                <a:spcPts val="0"/>
              </a:spcBef>
              <a:spcAft>
                <a:spcPts val="0"/>
              </a:spcAft>
            </a:pPr>
            <a:r>
              <a:rPr lang="en-US" sz="1100" dirty="0">
                <a:latin typeface="Lucida Console" panose="020B0609040504020204" pitchFamily="49" charset="0"/>
              </a:rPr>
              <a:t>      </a:t>
            </a:r>
            <a:r>
              <a:rPr lang="en-US" sz="1100" dirty="0" err="1">
                <a:latin typeface="Lucida Console" panose="020B0609040504020204" pitchFamily="49" charset="0"/>
              </a:rPr>
              <a:t>Kokkos</a:t>
            </a:r>
            <a:r>
              <a:rPr lang="en-US" sz="1100" dirty="0">
                <a:latin typeface="Lucida Console" panose="020B0609040504020204" pitchFamily="49" charset="0"/>
              </a:rPr>
              <a:t>::View&lt;const int*, </a:t>
            </a:r>
            <a:r>
              <a:rPr lang="en-US" sz="1100" dirty="0" err="1">
                <a:latin typeface="Lucida Console" panose="020B0609040504020204" pitchFamily="49" charset="0"/>
              </a:rPr>
              <a:t>Kokkos</a:t>
            </a:r>
            <a:r>
              <a:rPr lang="en-US" sz="1100" dirty="0">
                <a:latin typeface="Lucida Console" panose="020B0609040504020204" pitchFamily="49" charset="0"/>
              </a:rPr>
              <a:t>::</a:t>
            </a:r>
            <a:r>
              <a:rPr lang="en-US" sz="1100" dirty="0" err="1">
                <a:latin typeface="Lucida Console" panose="020B0609040504020204" pitchFamily="49" charset="0"/>
              </a:rPr>
              <a:t>HostSpace</a:t>
            </a:r>
            <a:r>
              <a:rPr lang="en-US" sz="1100" dirty="0">
                <a:latin typeface="Lucida Console" panose="020B0609040504020204" pitchFamily="49" charset="0"/>
              </a:rPr>
              <a:t>&gt;(</a:t>
            </a:r>
            <a:r>
              <a:rPr lang="en-US" sz="1100" dirty="0" err="1">
                <a:latin typeface="Lucida Console" panose="020B0609040504020204" pitchFamily="49" charset="0"/>
              </a:rPr>
              <a:t>distances_raw</a:t>
            </a:r>
            <a:r>
              <a:rPr lang="en-US" sz="1100" dirty="0">
                <a:latin typeface="Lucida Console" panose="020B0609040504020204" pitchFamily="49" charset="0"/>
              </a:rPr>
              <a:t>, N*N));</a:t>
            </a:r>
          </a:p>
          <a:p>
            <a:pPr>
              <a:lnSpc>
                <a:spcPct val="100000"/>
              </a:lnSpc>
              <a:spcBef>
                <a:spcPts val="0"/>
              </a:spcBef>
              <a:spcAft>
                <a:spcPts val="0"/>
              </a:spcAft>
            </a:pPr>
            <a:r>
              <a:rPr lang="en-US" sz="1100" dirty="0">
                <a:latin typeface="Lucida Console" panose="020B0609040504020204" pitchFamily="49" charset="0"/>
              </a:rPr>
              <a:t>  </a:t>
            </a:r>
            <a:r>
              <a:rPr lang="en-US" sz="1100" dirty="0" err="1">
                <a:latin typeface="Lucida Console" panose="020B0609040504020204" pitchFamily="49" charset="0"/>
              </a:rPr>
              <a:t>route_cost</a:t>
            </a:r>
            <a:r>
              <a:rPr lang="en-US" sz="1100" dirty="0">
                <a:latin typeface="Lucida Console" panose="020B0609040504020204" pitchFamily="49" charset="0"/>
              </a:rPr>
              <a:t> </a:t>
            </a:r>
            <a:r>
              <a:rPr lang="en-US" sz="1100" dirty="0" err="1">
                <a:latin typeface="Lucida Console" panose="020B0609040504020204" pitchFamily="49" charset="0"/>
              </a:rPr>
              <a:t>best_route</a:t>
            </a:r>
            <a:r>
              <a:rPr lang="en-US" sz="1100" dirty="0">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  </a:t>
            </a:r>
            <a:r>
              <a:rPr lang="en-US" sz="1100" dirty="0" err="1">
                <a:latin typeface="Lucida Console" panose="020B0609040504020204" pitchFamily="49" charset="0"/>
              </a:rPr>
              <a:t>Kokkos</a:t>
            </a:r>
            <a:r>
              <a:rPr lang="en-US" sz="1100" dirty="0">
                <a:latin typeface="Lucida Console" panose="020B0609040504020204" pitchFamily="49" charset="0"/>
              </a:rPr>
              <a:t>::</a:t>
            </a:r>
            <a:r>
              <a:rPr lang="en-US" sz="1100" dirty="0" err="1">
                <a:latin typeface="Lucida Console" panose="020B0609040504020204" pitchFamily="49" charset="0"/>
              </a:rPr>
              <a:t>parallel_reduce</a:t>
            </a:r>
            <a:r>
              <a:rPr lang="en-US" sz="1100" dirty="0">
                <a:latin typeface="Lucida Console" panose="020B0609040504020204" pitchFamily="49" charset="0"/>
              </a:rPr>
              <a:t>("</a:t>
            </a:r>
            <a:r>
              <a:rPr lang="en-US" sz="1100" dirty="0" err="1">
                <a:latin typeface="Lucida Console" panose="020B0609040504020204" pitchFamily="49" charset="0"/>
              </a:rPr>
              <a:t>FindBestRoute</a:t>
            </a:r>
            <a:r>
              <a:rPr lang="en-US" sz="1100" dirty="0">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      </a:t>
            </a:r>
            <a:r>
              <a:rPr lang="en-US" sz="1100" dirty="0" err="1">
                <a:solidFill>
                  <a:srgbClr val="FF0000"/>
                </a:solidFill>
                <a:latin typeface="Lucida Console" panose="020B0609040504020204" pitchFamily="49" charset="0"/>
              </a:rPr>
              <a:t>Kokkos</a:t>
            </a:r>
            <a:r>
              <a:rPr lang="en-US" sz="1100" dirty="0">
                <a:solidFill>
                  <a:srgbClr val="FF0000"/>
                </a:solidFill>
                <a:latin typeface="Lucida Console" panose="020B0609040504020204" pitchFamily="49" charset="0"/>
              </a:rPr>
              <a:t>::Experimental::require(</a:t>
            </a:r>
          </a:p>
          <a:p>
            <a:pPr>
              <a:lnSpc>
                <a:spcPct val="100000"/>
              </a:lnSpc>
              <a:spcBef>
                <a:spcPts val="0"/>
              </a:spcBef>
              <a:spcAft>
                <a:spcPts val="0"/>
              </a:spcAft>
            </a:pPr>
            <a:r>
              <a:rPr lang="en-US" sz="1100" dirty="0">
                <a:solidFill>
                  <a:srgbClr val="FF0000"/>
                </a:solidFill>
                <a:latin typeface="Lucida Console" panose="020B0609040504020204" pitchFamily="49" charset="0"/>
              </a:rPr>
              <a:t>        </a:t>
            </a:r>
            <a:r>
              <a:rPr lang="en-US" sz="1100" dirty="0" err="1">
                <a:solidFill>
                  <a:srgbClr val="FF0000"/>
                </a:solidFill>
                <a:latin typeface="Lucida Console" panose="020B0609040504020204" pitchFamily="49" charset="0"/>
              </a:rPr>
              <a:t>Kokkos</a:t>
            </a:r>
            <a:r>
              <a:rPr lang="en-US" sz="1100" dirty="0">
                <a:solidFill>
                  <a:srgbClr val="FF0000"/>
                </a:solidFill>
                <a:latin typeface="Lucida Console" panose="020B0609040504020204" pitchFamily="49" charset="0"/>
              </a:rPr>
              <a:t>::</a:t>
            </a:r>
            <a:r>
              <a:rPr lang="en-US" sz="1100" dirty="0" err="1">
                <a:solidFill>
                  <a:srgbClr val="FF0000"/>
                </a:solidFill>
                <a:latin typeface="Lucida Console" panose="020B0609040504020204" pitchFamily="49" charset="0"/>
              </a:rPr>
              <a:t>RangePolicy</a:t>
            </a:r>
            <a:r>
              <a:rPr lang="en-US" sz="1100" dirty="0">
                <a:solidFill>
                  <a:srgbClr val="FF0000"/>
                </a:solidFill>
                <a:latin typeface="Lucida Console" panose="020B0609040504020204" pitchFamily="49" charset="0"/>
              </a:rPr>
              <a:t>&lt;</a:t>
            </a:r>
            <a:r>
              <a:rPr lang="en-US" sz="1100" dirty="0" err="1">
                <a:solidFill>
                  <a:srgbClr val="FF0000"/>
                </a:solidFill>
                <a:latin typeface="Lucida Console" panose="020B0609040504020204" pitchFamily="49" charset="0"/>
              </a:rPr>
              <a:t>Kokkos</a:t>
            </a:r>
            <a:r>
              <a:rPr lang="en-US" sz="1100" dirty="0">
                <a:solidFill>
                  <a:srgbClr val="FF0000"/>
                </a:solidFill>
                <a:latin typeface="Lucida Console" panose="020B0609040504020204" pitchFamily="49" charset="0"/>
              </a:rPr>
              <a:t>::</a:t>
            </a:r>
            <a:r>
              <a:rPr lang="en-US" sz="1100" dirty="0" err="1">
                <a:solidFill>
                  <a:srgbClr val="FF0000"/>
                </a:solidFill>
                <a:latin typeface="Lucida Console" panose="020B0609040504020204" pitchFamily="49" charset="0"/>
              </a:rPr>
              <a:t>IndexType</a:t>
            </a:r>
            <a:r>
              <a:rPr lang="en-US" sz="1100" dirty="0">
                <a:solidFill>
                  <a:srgbClr val="FF0000"/>
                </a:solidFill>
                <a:latin typeface="Lucida Console" panose="020B0609040504020204" pitchFamily="49" charset="0"/>
              </a:rPr>
              <a:t>&lt;</a:t>
            </a:r>
            <a:r>
              <a:rPr lang="en-US" sz="1100" dirty="0" err="1">
                <a:solidFill>
                  <a:srgbClr val="FF0000"/>
                </a:solidFill>
                <a:latin typeface="Lucida Console" panose="020B0609040504020204" pitchFamily="49" charset="0"/>
              </a:rPr>
              <a:t>ptrdiff_t</a:t>
            </a:r>
            <a:r>
              <a:rPr lang="en-US" sz="1100" dirty="0">
                <a:solidFill>
                  <a:srgbClr val="FF0000"/>
                </a:solidFill>
                <a:latin typeface="Lucida Console" panose="020B0609040504020204" pitchFamily="49" charset="0"/>
              </a:rPr>
              <a:t>&gt;&gt;(0, factorial(N)),</a:t>
            </a:r>
          </a:p>
          <a:p>
            <a:pPr>
              <a:lnSpc>
                <a:spcPct val="100000"/>
              </a:lnSpc>
              <a:spcBef>
                <a:spcPts val="0"/>
              </a:spcBef>
              <a:spcAft>
                <a:spcPts val="0"/>
              </a:spcAft>
            </a:pPr>
            <a:r>
              <a:rPr lang="en-US" sz="1100" dirty="0">
                <a:solidFill>
                  <a:srgbClr val="FF0000"/>
                </a:solidFill>
                <a:latin typeface="Lucida Console" panose="020B0609040504020204" pitchFamily="49" charset="0"/>
              </a:rPr>
              <a:t>        </a:t>
            </a:r>
            <a:r>
              <a:rPr lang="en-US" sz="1100" dirty="0" err="1">
                <a:solidFill>
                  <a:srgbClr val="FF0000"/>
                </a:solidFill>
                <a:latin typeface="Lucida Console" panose="020B0609040504020204" pitchFamily="49" charset="0"/>
              </a:rPr>
              <a:t>Kokkos</a:t>
            </a:r>
            <a:r>
              <a:rPr lang="en-US" sz="1100" dirty="0">
                <a:solidFill>
                  <a:srgbClr val="FF0000"/>
                </a:solidFill>
                <a:latin typeface="Lucida Console" panose="020B0609040504020204" pitchFamily="49" charset="0"/>
              </a:rPr>
              <a:t>::Experimental::</a:t>
            </a:r>
            <a:r>
              <a:rPr lang="en-US" sz="1100" dirty="0" err="1">
                <a:solidFill>
                  <a:srgbClr val="FF0000"/>
                </a:solidFill>
                <a:latin typeface="Lucida Console" panose="020B0609040504020204" pitchFamily="49" charset="0"/>
              </a:rPr>
              <a:t>WorkItemProperty</a:t>
            </a:r>
            <a:r>
              <a:rPr lang="en-US" sz="1100" dirty="0">
                <a:solidFill>
                  <a:srgbClr val="FF0000"/>
                </a:solidFill>
                <a:latin typeface="Lucida Console" panose="020B0609040504020204" pitchFamily="49" charset="0"/>
              </a:rPr>
              <a:t>::</a:t>
            </a:r>
            <a:r>
              <a:rPr lang="en-US" sz="1100" dirty="0" err="1">
                <a:solidFill>
                  <a:srgbClr val="FF0000"/>
                </a:solidFill>
                <a:latin typeface="Lucida Console" panose="020B0609040504020204" pitchFamily="49" charset="0"/>
              </a:rPr>
              <a:t>HintHeavyWeight</a:t>
            </a:r>
            <a:r>
              <a:rPr lang="en-US" sz="1100" dirty="0">
                <a:solidFill>
                  <a:srgbClr val="FF0000"/>
                </a:solidFill>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      KOKKOS_LAMBDA(long const </a:t>
            </a:r>
            <a:r>
              <a:rPr lang="en-US" sz="1100" dirty="0" err="1">
                <a:latin typeface="Lucida Console" panose="020B0609040504020204" pitchFamily="49" charset="0"/>
              </a:rPr>
              <a:t>i</a:t>
            </a:r>
            <a:r>
              <a:rPr lang="en-US" sz="1100" dirty="0">
                <a:latin typeface="Lucida Console" panose="020B0609040504020204" pitchFamily="49" charset="0"/>
              </a:rPr>
              <a:t>, </a:t>
            </a:r>
            <a:r>
              <a:rPr lang="en-US" sz="1100" dirty="0" err="1">
                <a:latin typeface="Lucida Console" panose="020B0609040504020204" pitchFamily="49" charset="0"/>
              </a:rPr>
              <a:t>route_cost</a:t>
            </a:r>
            <a:r>
              <a:rPr lang="en-US" sz="1100" dirty="0">
                <a:latin typeface="Lucida Console" panose="020B0609040504020204" pitchFamily="49" charset="0"/>
              </a:rPr>
              <a:t>&amp; </a:t>
            </a:r>
            <a:r>
              <a:rPr lang="en-US" sz="1100" dirty="0" err="1">
                <a:latin typeface="Lucida Console" panose="020B0609040504020204" pitchFamily="49" charset="0"/>
              </a:rPr>
              <a:t>rcost</a:t>
            </a:r>
            <a:r>
              <a:rPr lang="en-US" sz="1100" dirty="0">
                <a:latin typeface="Lucida Console" panose="020B0609040504020204" pitchFamily="49" charset="0"/>
              </a:rPr>
              <a:t>) {</a:t>
            </a:r>
          </a:p>
          <a:p>
            <a:pPr>
              <a:lnSpc>
                <a:spcPct val="100000"/>
              </a:lnSpc>
              <a:spcBef>
                <a:spcPts val="0"/>
              </a:spcBef>
              <a:spcAft>
                <a:spcPts val="0"/>
              </a:spcAft>
            </a:pPr>
            <a:r>
              <a:rPr lang="en-US" sz="1100" dirty="0">
                <a:latin typeface="Lucida Console" panose="020B0609040504020204" pitchFamily="49" charset="0"/>
              </a:rPr>
              <a:t>        int cost = 0;</a:t>
            </a:r>
          </a:p>
          <a:p>
            <a:pPr>
              <a:lnSpc>
                <a:spcPct val="100000"/>
              </a:lnSpc>
              <a:spcBef>
                <a:spcPts val="0"/>
              </a:spcBef>
              <a:spcAft>
                <a:spcPts val="0"/>
              </a:spcAft>
            </a:pPr>
            <a:r>
              <a:rPr lang="en-US" sz="1100" dirty="0">
                <a:latin typeface="Lucida Console" panose="020B0609040504020204" pitchFamily="49" charset="0"/>
              </a:rPr>
              <a:t>        </a:t>
            </a:r>
            <a:r>
              <a:rPr lang="en-US" sz="1100" dirty="0" err="1">
                <a:latin typeface="Lucida Console" panose="020B0609040504020204" pitchFamily="49" charset="0"/>
              </a:rPr>
              <a:t>route_iterator</a:t>
            </a:r>
            <a:r>
              <a:rPr lang="en-US" sz="1100" dirty="0">
                <a:latin typeface="Lucida Console" panose="020B0609040504020204" pitchFamily="49" charset="0"/>
              </a:rPr>
              <a:t> it(</a:t>
            </a:r>
            <a:r>
              <a:rPr lang="en-US" sz="1100" dirty="0" err="1">
                <a:latin typeface="Lucida Console" panose="020B0609040504020204" pitchFamily="49" charset="0"/>
              </a:rPr>
              <a:t>i</a:t>
            </a:r>
            <a:r>
              <a:rPr lang="en-US" sz="1100" dirty="0">
                <a:latin typeface="Lucida Console" panose="020B0609040504020204" pitchFamily="49" charset="0"/>
              </a:rPr>
              <a:t>, N);</a:t>
            </a:r>
          </a:p>
          <a:p>
            <a:pPr>
              <a:lnSpc>
                <a:spcPct val="100000"/>
              </a:lnSpc>
              <a:spcBef>
                <a:spcPts val="0"/>
              </a:spcBef>
              <a:spcAft>
                <a:spcPts val="0"/>
              </a:spcAft>
            </a:pPr>
            <a:r>
              <a:rPr lang="en-US" sz="1100" dirty="0">
                <a:latin typeface="Lucida Console" panose="020B0609040504020204" pitchFamily="49" charset="0"/>
              </a:rPr>
              <a:t>        int from = </a:t>
            </a:r>
            <a:r>
              <a:rPr lang="en-US" sz="1100" dirty="0" err="1">
                <a:latin typeface="Lucida Console" panose="020B0609040504020204" pitchFamily="49" charset="0"/>
              </a:rPr>
              <a:t>it.first</a:t>
            </a:r>
            <a:r>
              <a:rPr lang="en-US" sz="1100" dirty="0">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        while (!</a:t>
            </a:r>
            <a:r>
              <a:rPr lang="en-US" sz="1100" dirty="0" err="1">
                <a:latin typeface="Lucida Console" panose="020B0609040504020204" pitchFamily="49" charset="0"/>
              </a:rPr>
              <a:t>it.done</a:t>
            </a:r>
            <a:r>
              <a:rPr lang="en-US" sz="1100" dirty="0">
                <a:latin typeface="Lucida Console" panose="020B0609040504020204" pitchFamily="49" charset="0"/>
              </a:rPr>
              <a:t>()) {</a:t>
            </a:r>
          </a:p>
          <a:p>
            <a:pPr>
              <a:lnSpc>
                <a:spcPct val="100000"/>
              </a:lnSpc>
              <a:spcBef>
                <a:spcPts val="0"/>
              </a:spcBef>
              <a:spcAft>
                <a:spcPts val="0"/>
              </a:spcAft>
            </a:pPr>
            <a:r>
              <a:rPr lang="en-US" sz="1100" dirty="0">
                <a:latin typeface="Lucida Console" panose="020B0609040504020204" pitchFamily="49" charset="0"/>
              </a:rPr>
              <a:t>          int to = </a:t>
            </a:r>
            <a:r>
              <a:rPr lang="en-US" sz="1100" dirty="0" err="1">
                <a:latin typeface="Lucida Console" panose="020B0609040504020204" pitchFamily="49" charset="0"/>
              </a:rPr>
              <a:t>it.next</a:t>
            </a:r>
            <a:r>
              <a:rPr lang="en-US" sz="1100" dirty="0">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          cost += distances[from*N + to];</a:t>
            </a:r>
          </a:p>
          <a:p>
            <a:pPr>
              <a:lnSpc>
                <a:spcPct val="100000"/>
              </a:lnSpc>
              <a:spcBef>
                <a:spcPts val="0"/>
              </a:spcBef>
              <a:spcAft>
                <a:spcPts val="0"/>
              </a:spcAft>
            </a:pPr>
            <a:r>
              <a:rPr lang="en-US" sz="1100" dirty="0">
                <a:latin typeface="Lucida Console" panose="020B0609040504020204" pitchFamily="49" charset="0"/>
              </a:rPr>
              <a:t>          from = to;</a:t>
            </a:r>
          </a:p>
          <a:p>
            <a:pPr>
              <a:lnSpc>
                <a:spcPct val="100000"/>
              </a:lnSpc>
              <a:spcBef>
                <a:spcPts val="0"/>
              </a:spcBef>
              <a:spcAft>
                <a:spcPts val="0"/>
              </a:spcAft>
            </a:pPr>
            <a:r>
              <a:rPr lang="en-US" sz="1100" dirty="0">
                <a:latin typeface="Lucida Console" panose="020B0609040504020204" pitchFamily="49" charset="0"/>
              </a:rPr>
              <a:t>        }</a:t>
            </a:r>
          </a:p>
          <a:p>
            <a:pPr>
              <a:lnSpc>
                <a:spcPct val="100000"/>
              </a:lnSpc>
              <a:spcBef>
                <a:spcPts val="0"/>
              </a:spcBef>
              <a:spcAft>
                <a:spcPts val="0"/>
              </a:spcAft>
            </a:pPr>
            <a:r>
              <a:rPr lang="en-US" sz="1100" dirty="0">
                <a:latin typeface="Lucida Console" panose="020B0609040504020204" pitchFamily="49" charset="0"/>
              </a:rPr>
              <a:t>        </a:t>
            </a:r>
            <a:r>
              <a:rPr lang="en-US" sz="1100" dirty="0" err="1">
                <a:latin typeface="Lucida Console" panose="020B0609040504020204" pitchFamily="49" charset="0"/>
              </a:rPr>
              <a:t>rcost</a:t>
            </a:r>
            <a:r>
              <a:rPr lang="en-US" sz="1100" dirty="0">
                <a:latin typeface="Lucida Console" panose="020B0609040504020204" pitchFamily="49" charset="0"/>
              </a:rPr>
              <a:t> = cost &gt; </a:t>
            </a:r>
            <a:r>
              <a:rPr lang="en-US" sz="1100" dirty="0" err="1">
                <a:latin typeface="Lucida Console" panose="020B0609040504020204" pitchFamily="49" charset="0"/>
              </a:rPr>
              <a:t>rcost.val</a:t>
            </a:r>
            <a:r>
              <a:rPr lang="en-US" sz="1100" dirty="0">
                <a:latin typeface="Lucida Console" panose="020B0609040504020204" pitchFamily="49" charset="0"/>
              </a:rPr>
              <a:t> ? </a:t>
            </a:r>
            <a:r>
              <a:rPr lang="en-US" sz="1100" dirty="0" err="1">
                <a:latin typeface="Lucida Console" panose="020B0609040504020204" pitchFamily="49" charset="0"/>
              </a:rPr>
              <a:t>rcost</a:t>
            </a:r>
            <a:r>
              <a:rPr lang="en-US" sz="1100" dirty="0">
                <a:latin typeface="Lucida Console" panose="020B0609040504020204" pitchFamily="49" charset="0"/>
              </a:rPr>
              <a:t> : </a:t>
            </a:r>
            <a:r>
              <a:rPr lang="en-US" sz="1100" dirty="0" err="1">
                <a:latin typeface="Lucida Console" panose="020B0609040504020204" pitchFamily="49" charset="0"/>
              </a:rPr>
              <a:t>route_cost</a:t>
            </a:r>
            <a:r>
              <a:rPr lang="en-US" sz="1100" dirty="0">
                <a:latin typeface="Lucida Console" panose="020B0609040504020204" pitchFamily="49" charset="0"/>
              </a:rPr>
              <a:t>{</a:t>
            </a:r>
            <a:r>
              <a:rPr lang="en-US" sz="1100" dirty="0" err="1">
                <a:latin typeface="Lucida Console" panose="020B0609040504020204" pitchFamily="49" charset="0"/>
              </a:rPr>
              <a:t>cost,i</a:t>
            </a:r>
            <a:r>
              <a:rPr lang="en-US" sz="1100" dirty="0">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      },</a:t>
            </a:r>
          </a:p>
          <a:p>
            <a:pPr>
              <a:lnSpc>
                <a:spcPct val="100000"/>
              </a:lnSpc>
              <a:spcBef>
                <a:spcPts val="0"/>
              </a:spcBef>
              <a:spcAft>
                <a:spcPts val="0"/>
              </a:spcAft>
            </a:pPr>
            <a:r>
              <a:rPr lang="en-US" sz="1100" dirty="0">
                <a:latin typeface="Lucida Console" panose="020B0609040504020204" pitchFamily="49" charset="0"/>
              </a:rPr>
              <a:t>      </a:t>
            </a:r>
            <a:r>
              <a:rPr lang="en-US" sz="1100" dirty="0" err="1">
                <a:latin typeface="Lucida Console" panose="020B0609040504020204" pitchFamily="49" charset="0"/>
              </a:rPr>
              <a:t>reducer_t</a:t>
            </a:r>
            <a:r>
              <a:rPr lang="en-US" sz="1100" dirty="0">
                <a:latin typeface="Lucida Console" panose="020B0609040504020204" pitchFamily="49" charset="0"/>
              </a:rPr>
              <a:t>(</a:t>
            </a:r>
            <a:r>
              <a:rPr lang="en-US" sz="1100" dirty="0" err="1">
                <a:latin typeface="Lucida Console" panose="020B0609040504020204" pitchFamily="49" charset="0"/>
              </a:rPr>
              <a:t>best_route</a:t>
            </a:r>
            <a:r>
              <a:rPr lang="en-US" sz="1100" dirty="0">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  return </a:t>
            </a:r>
            <a:r>
              <a:rPr lang="en-US" sz="1100" dirty="0" err="1">
                <a:latin typeface="Lucida Console" panose="020B0609040504020204" pitchFamily="49" charset="0"/>
              </a:rPr>
              <a:t>best_route</a:t>
            </a:r>
            <a:r>
              <a:rPr lang="en-US" sz="1100" dirty="0">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a:t>
            </a:r>
          </a:p>
        </p:txBody>
      </p:sp>
      <p:sp>
        <p:nvSpPr>
          <p:cNvPr id="4" name="Text Placeholder 3">
            <a:extLst>
              <a:ext uri="{FF2B5EF4-FFF2-40B4-BE49-F238E27FC236}">
                <a16:creationId xmlns:a16="http://schemas.microsoft.com/office/drawing/2014/main" id="{075E6E56-5620-4570-9EA0-257C747EFC44}"/>
              </a:ext>
            </a:extLst>
          </p:cNvPr>
          <p:cNvSpPr>
            <a:spLocks noGrp="1"/>
          </p:cNvSpPr>
          <p:nvPr>
            <p:ph type="body" sz="quarter" idx="10"/>
          </p:nvPr>
        </p:nvSpPr>
        <p:spPr/>
        <p:txBody>
          <a:bodyPr/>
          <a:lstStyle/>
          <a:p>
            <a:r>
              <a:rPr lang="en-US" dirty="0" err="1"/>
              <a:t>Kokkos</a:t>
            </a:r>
            <a:r>
              <a:rPr lang="en-US" dirty="0"/>
              <a:t>, revised</a:t>
            </a:r>
          </a:p>
        </p:txBody>
      </p:sp>
    </p:spTree>
    <p:extLst>
      <p:ext uri="{BB962C8B-B14F-4D97-AF65-F5344CB8AC3E}">
        <p14:creationId xmlns:p14="http://schemas.microsoft.com/office/powerpoint/2010/main" val="2421400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D40A1-B75D-4508-960F-93C67B3FA7EE}"/>
              </a:ext>
            </a:extLst>
          </p:cNvPr>
          <p:cNvSpPr>
            <a:spLocks noGrp="1"/>
          </p:cNvSpPr>
          <p:nvPr>
            <p:ph type="title"/>
          </p:nvPr>
        </p:nvSpPr>
        <p:spPr/>
        <p:txBody>
          <a:bodyPr/>
          <a:lstStyle/>
          <a:p>
            <a:r>
              <a:rPr lang="en-US" dirty="0"/>
              <a:t>Traveling Salesman Performance</a:t>
            </a:r>
          </a:p>
        </p:txBody>
      </p:sp>
      <p:graphicFrame>
        <p:nvGraphicFramePr>
          <p:cNvPr id="7" name="Content Placeholder 6">
            <a:extLst>
              <a:ext uri="{FF2B5EF4-FFF2-40B4-BE49-F238E27FC236}">
                <a16:creationId xmlns:a16="http://schemas.microsoft.com/office/drawing/2014/main" id="{B87A4D00-94AF-478F-9A9C-580308EDD35E}"/>
              </a:ext>
            </a:extLst>
          </p:cNvPr>
          <p:cNvGraphicFramePr>
            <a:graphicFrameLocks noGrp="1"/>
          </p:cNvGraphicFramePr>
          <p:nvPr>
            <p:ph idx="1"/>
            <p:extLst>
              <p:ext uri="{D42A27DB-BD31-4B8C-83A1-F6EECF244321}">
                <p14:modId xmlns:p14="http://schemas.microsoft.com/office/powerpoint/2010/main" val="3051707781"/>
              </p:ext>
            </p:extLst>
          </p:nvPr>
        </p:nvGraphicFramePr>
        <p:xfrm>
          <a:off x="517525" y="1328358"/>
          <a:ext cx="9947275" cy="449300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67670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B284-7D6E-4D32-9F27-04387616781D}"/>
              </a:ext>
            </a:extLst>
          </p:cNvPr>
          <p:cNvSpPr>
            <a:spLocks noGrp="1"/>
          </p:cNvSpPr>
          <p:nvPr>
            <p:ph type="title"/>
          </p:nvPr>
        </p:nvSpPr>
        <p:spPr/>
        <p:txBody>
          <a:bodyPr/>
          <a:lstStyle/>
          <a:p>
            <a:r>
              <a:rPr lang="en-US" dirty="0"/>
              <a:t>Traveling Salesman</a:t>
            </a:r>
          </a:p>
        </p:txBody>
      </p:sp>
      <p:sp>
        <p:nvSpPr>
          <p:cNvPr id="3" name="Content Placeholder 2">
            <a:extLst>
              <a:ext uri="{FF2B5EF4-FFF2-40B4-BE49-F238E27FC236}">
                <a16:creationId xmlns:a16="http://schemas.microsoft.com/office/drawing/2014/main" id="{19C8BDF9-5D42-4796-8F36-ED07A3FCE82D}"/>
              </a:ext>
            </a:extLst>
          </p:cNvPr>
          <p:cNvSpPr>
            <a:spLocks noGrp="1"/>
          </p:cNvSpPr>
          <p:nvPr>
            <p:ph idx="1"/>
          </p:nvPr>
        </p:nvSpPr>
        <p:spPr/>
        <p:txBody>
          <a:bodyPr/>
          <a:lstStyle/>
          <a:p>
            <a:pPr>
              <a:lnSpc>
                <a:spcPct val="100000"/>
              </a:lnSpc>
              <a:spcBef>
                <a:spcPts val="0"/>
              </a:spcBef>
              <a:spcAft>
                <a:spcPts val="0"/>
              </a:spcAft>
            </a:pPr>
            <a:r>
              <a:rPr lang="en-US" sz="1400" dirty="0" err="1">
                <a:latin typeface="Lucida Console" panose="020B0609040504020204" pitchFamily="49" charset="0"/>
              </a:rPr>
              <a:t>route_cost</a:t>
            </a:r>
            <a:r>
              <a:rPr lang="en-US" sz="1400" dirty="0">
                <a:latin typeface="Lucida Console" panose="020B0609040504020204" pitchFamily="49" charset="0"/>
              </a:rPr>
              <a:t> </a:t>
            </a:r>
            <a:r>
              <a:rPr lang="en-US" sz="1400" dirty="0" err="1">
                <a:latin typeface="Lucida Console" panose="020B0609040504020204" pitchFamily="49" charset="0"/>
              </a:rPr>
              <a:t>find_best_route</a:t>
            </a:r>
            <a:r>
              <a:rPr lang="en-US" sz="1400" dirty="0">
                <a:latin typeface="Lucida Console" panose="020B0609040504020204" pitchFamily="49" charset="0"/>
              </a:rPr>
              <a:t>(int const* distances, int N) {</a:t>
            </a:r>
          </a:p>
          <a:p>
            <a:pPr>
              <a:lnSpc>
                <a:spcPct val="100000"/>
              </a:lnSpc>
              <a:spcBef>
                <a:spcPts val="0"/>
              </a:spcBef>
              <a:spcAft>
                <a:spcPts val="0"/>
              </a:spcAft>
            </a:pPr>
            <a:r>
              <a:rPr lang="en-US" sz="1400" dirty="0">
                <a:latin typeface="Lucida Console" panose="020B0609040504020204" pitchFamily="49" charset="0"/>
              </a:rPr>
              <a:t>  </a:t>
            </a:r>
            <a:r>
              <a:rPr lang="en-US" sz="1400" dirty="0">
                <a:solidFill>
                  <a:srgbClr val="FF0000"/>
                </a:solidFill>
                <a:latin typeface="Lucida Console" panose="020B0609040504020204" pitchFamily="49" charset="0"/>
              </a:rPr>
              <a:t>return std::</a:t>
            </a:r>
            <a:r>
              <a:rPr lang="en-US" sz="1400" dirty="0" err="1">
                <a:solidFill>
                  <a:srgbClr val="FF0000"/>
                </a:solidFill>
                <a:latin typeface="Lucida Console" panose="020B0609040504020204" pitchFamily="49" charset="0"/>
              </a:rPr>
              <a:t>transform_reduce</a:t>
            </a:r>
            <a:r>
              <a:rPr lang="en-US" sz="1400" dirty="0">
                <a:solidFill>
                  <a:srgbClr val="FF0000"/>
                </a:solidFill>
                <a:latin typeface="Lucida Console" panose="020B0609040504020204" pitchFamily="49" charset="0"/>
              </a:rPr>
              <a:t>(std::execution::par</a:t>
            </a:r>
            <a:r>
              <a:rPr lang="en-US" sz="1400" dirty="0">
                <a:latin typeface="Lucida Console" panose="020B0609040504020204" pitchFamily="49" charset="0"/>
              </a:rPr>
              <a:t>,</a:t>
            </a:r>
          </a:p>
          <a:p>
            <a:pPr>
              <a:lnSpc>
                <a:spcPct val="100000"/>
              </a:lnSpc>
              <a:spcBef>
                <a:spcPts val="0"/>
              </a:spcBef>
              <a:spcAft>
                <a:spcPts val="0"/>
              </a:spcAft>
            </a:pPr>
            <a:r>
              <a:rPr lang="en-US" sz="1400" dirty="0">
                <a:latin typeface="Lucida Console" panose="020B0609040504020204" pitchFamily="49" charset="0"/>
              </a:rPr>
              <a:t>      </a:t>
            </a:r>
            <a:r>
              <a:rPr lang="en-US" sz="1400" dirty="0" err="1">
                <a:latin typeface="Lucida Console" panose="020B0609040504020204" pitchFamily="49" charset="0"/>
              </a:rPr>
              <a:t>counting_iterator</a:t>
            </a:r>
            <a:r>
              <a:rPr lang="en-US" sz="1400" dirty="0">
                <a:latin typeface="Lucida Console" panose="020B0609040504020204" pitchFamily="49" charset="0"/>
              </a:rPr>
              <a:t>&lt;long&gt;(0L), </a:t>
            </a:r>
            <a:r>
              <a:rPr lang="en-US" sz="1400" dirty="0" err="1">
                <a:latin typeface="Lucida Console" panose="020B0609040504020204" pitchFamily="49" charset="0"/>
              </a:rPr>
              <a:t>counting_iterator</a:t>
            </a:r>
            <a:r>
              <a:rPr lang="en-US" sz="1400" dirty="0">
                <a:latin typeface="Lucida Console" panose="020B0609040504020204" pitchFamily="49" charset="0"/>
              </a:rPr>
              <a:t>&lt;long&gt;(factorial(N)),</a:t>
            </a:r>
          </a:p>
          <a:p>
            <a:pPr>
              <a:lnSpc>
                <a:spcPct val="100000"/>
              </a:lnSpc>
              <a:spcBef>
                <a:spcPts val="0"/>
              </a:spcBef>
              <a:spcAft>
                <a:spcPts val="0"/>
              </a:spcAft>
            </a:pPr>
            <a:r>
              <a:rPr lang="en-US" sz="1400" dirty="0">
                <a:latin typeface="Lucida Console" panose="020B0609040504020204" pitchFamily="49" charset="0"/>
              </a:rPr>
              <a:t>      </a:t>
            </a:r>
            <a:r>
              <a:rPr lang="en-US" sz="1400" dirty="0" err="1">
                <a:latin typeface="Lucida Console" panose="020B0609040504020204" pitchFamily="49" charset="0"/>
              </a:rPr>
              <a:t>route_cost</a:t>
            </a:r>
            <a:r>
              <a:rPr lang="en-US" sz="1400" dirty="0">
                <a:latin typeface="Lucida Console" panose="020B0609040504020204" pitchFamily="49" charset="0"/>
              </a:rPr>
              <a:t>(), </a:t>
            </a:r>
            <a:r>
              <a:rPr lang="en-US" sz="1400" dirty="0" err="1">
                <a:latin typeface="Lucida Console" panose="020B0609040504020204" pitchFamily="49" charset="0"/>
              </a:rPr>
              <a:t>route_cost</a:t>
            </a:r>
            <a:r>
              <a:rPr lang="en-US" sz="1400" dirty="0">
                <a:latin typeface="Lucida Console" panose="020B0609040504020204" pitchFamily="49" charset="0"/>
              </a:rPr>
              <a:t>::min,</a:t>
            </a:r>
          </a:p>
          <a:p>
            <a:pPr>
              <a:lnSpc>
                <a:spcPct val="100000"/>
              </a:lnSpc>
              <a:spcBef>
                <a:spcPts val="0"/>
              </a:spcBef>
              <a:spcAft>
                <a:spcPts val="0"/>
              </a:spcAft>
            </a:pPr>
            <a:r>
              <a:rPr lang="en-US" sz="1400" dirty="0">
                <a:latin typeface="Lucida Console" panose="020B0609040504020204" pitchFamily="49" charset="0"/>
              </a:rPr>
              <a:t>      [=](long </a:t>
            </a:r>
            <a:r>
              <a:rPr lang="en-US" sz="1400" dirty="0" err="1">
                <a:latin typeface="Lucida Console" panose="020B0609040504020204" pitchFamily="49" charset="0"/>
              </a:rPr>
              <a:t>i</a:t>
            </a:r>
            <a:r>
              <a:rPr lang="en-US" sz="1400" dirty="0">
                <a:latin typeface="Lucida Console" panose="020B0609040504020204" pitchFamily="49" charset="0"/>
              </a:rPr>
              <a:t>) {</a:t>
            </a:r>
          </a:p>
          <a:p>
            <a:pPr>
              <a:lnSpc>
                <a:spcPct val="100000"/>
              </a:lnSpc>
              <a:spcBef>
                <a:spcPts val="0"/>
              </a:spcBef>
              <a:spcAft>
                <a:spcPts val="0"/>
              </a:spcAft>
            </a:pPr>
            <a:r>
              <a:rPr lang="en-US" sz="1400" dirty="0">
                <a:latin typeface="Lucida Console" panose="020B0609040504020204" pitchFamily="49" charset="0"/>
              </a:rPr>
              <a:t>        int cost = 0;</a:t>
            </a:r>
          </a:p>
          <a:p>
            <a:pPr>
              <a:lnSpc>
                <a:spcPct val="100000"/>
              </a:lnSpc>
              <a:spcBef>
                <a:spcPts val="0"/>
              </a:spcBef>
              <a:spcAft>
                <a:spcPts val="0"/>
              </a:spcAft>
            </a:pPr>
            <a:r>
              <a:rPr lang="en-US" sz="1400" dirty="0">
                <a:latin typeface="Lucida Console" panose="020B0609040504020204" pitchFamily="49" charset="0"/>
              </a:rPr>
              <a:t>        </a:t>
            </a:r>
            <a:r>
              <a:rPr lang="en-US" sz="1400" dirty="0" err="1">
                <a:latin typeface="Lucida Console" panose="020B0609040504020204" pitchFamily="49" charset="0"/>
              </a:rPr>
              <a:t>route_iterator</a:t>
            </a:r>
            <a:r>
              <a:rPr lang="en-US" sz="1400" dirty="0">
                <a:latin typeface="Lucida Console" panose="020B0609040504020204" pitchFamily="49" charset="0"/>
              </a:rPr>
              <a:t> it(</a:t>
            </a:r>
            <a:r>
              <a:rPr lang="en-US" sz="1400" dirty="0" err="1">
                <a:latin typeface="Lucida Console" panose="020B0609040504020204" pitchFamily="49" charset="0"/>
              </a:rPr>
              <a:t>i</a:t>
            </a:r>
            <a:r>
              <a:rPr lang="en-US" sz="1400" dirty="0">
                <a:latin typeface="Lucida Console" panose="020B0609040504020204" pitchFamily="49" charset="0"/>
              </a:rPr>
              <a:t>, N);</a:t>
            </a:r>
          </a:p>
          <a:p>
            <a:pPr>
              <a:lnSpc>
                <a:spcPct val="100000"/>
              </a:lnSpc>
              <a:spcBef>
                <a:spcPts val="0"/>
              </a:spcBef>
              <a:spcAft>
                <a:spcPts val="0"/>
              </a:spcAft>
            </a:pPr>
            <a:r>
              <a:rPr lang="en-US" sz="1400" dirty="0">
                <a:latin typeface="Lucida Console" panose="020B0609040504020204" pitchFamily="49" charset="0"/>
              </a:rPr>
              <a:t>        int from = </a:t>
            </a:r>
            <a:r>
              <a:rPr lang="en-US" sz="1400" dirty="0" err="1">
                <a:latin typeface="Lucida Console" panose="020B0609040504020204" pitchFamily="49" charset="0"/>
              </a:rPr>
              <a:t>it.first</a:t>
            </a:r>
            <a:r>
              <a:rPr lang="en-US" sz="1400" dirty="0">
                <a:latin typeface="Lucida Console" panose="020B0609040504020204" pitchFamily="49" charset="0"/>
              </a:rPr>
              <a:t>();</a:t>
            </a:r>
          </a:p>
          <a:p>
            <a:pPr>
              <a:lnSpc>
                <a:spcPct val="100000"/>
              </a:lnSpc>
              <a:spcBef>
                <a:spcPts val="0"/>
              </a:spcBef>
              <a:spcAft>
                <a:spcPts val="0"/>
              </a:spcAft>
            </a:pPr>
            <a:r>
              <a:rPr lang="en-US" sz="1400" dirty="0">
                <a:latin typeface="Lucida Console" panose="020B0609040504020204" pitchFamily="49" charset="0"/>
              </a:rPr>
              <a:t>        while (!</a:t>
            </a:r>
            <a:r>
              <a:rPr lang="en-US" sz="1400" dirty="0" err="1">
                <a:latin typeface="Lucida Console" panose="020B0609040504020204" pitchFamily="49" charset="0"/>
              </a:rPr>
              <a:t>it.done</a:t>
            </a:r>
            <a:r>
              <a:rPr lang="en-US" sz="1400" dirty="0">
                <a:latin typeface="Lucida Console" panose="020B0609040504020204" pitchFamily="49" charset="0"/>
              </a:rPr>
              <a:t>()) {</a:t>
            </a:r>
          </a:p>
          <a:p>
            <a:pPr>
              <a:lnSpc>
                <a:spcPct val="100000"/>
              </a:lnSpc>
              <a:spcBef>
                <a:spcPts val="0"/>
              </a:spcBef>
              <a:spcAft>
                <a:spcPts val="0"/>
              </a:spcAft>
            </a:pPr>
            <a:r>
              <a:rPr lang="en-US" sz="1400" dirty="0">
                <a:latin typeface="Lucida Console" panose="020B0609040504020204" pitchFamily="49" charset="0"/>
              </a:rPr>
              <a:t>          int to = </a:t>
            </a:r>
            <a:r>
              <a:rPr lang="en-US" sz="1400" dirty="0" err="1">
                <a:latin typeface="Lucida Console" panose="020B0609040504020204" pitchFamily="49" charset="0"/>
              </a:rPr>
              <a:t>it.next</a:t>
            </a:r>
            <a:r>
              <a:rPr lang="en-US" sz="1400" dirty="0">
                <a:latin typeface="Lucida Console" panose="020B0609040504020204" pitchFamily="49" charset="0"/>
              </a:rPr>
              <a:t>();</a:t>
            </a:r>
          </a:p>
          <a:p>
            <a:pPr>
              <a:lnSpc>
                <a:spcPct val="100000"/>
              </a:lnSpc>
              <a:spcBef>
                <a:spcPts val="0"/>
              </a:spcBef>
              <a:spcAft>
                <a:spcPts val="0"/>
              </a:spcAft>
            </a:pPr>
            <a:r>
              <a:rPr lang="en-US" sz="1400" dirty="0">
                <a:latin typeface="Lucida Console" panose="020B0609040504020204" pitchFamily="49" charset="0"/>
              </a:rPr>
              <a:t>          cost += distances[from*N + to];</a:t>
            </a:r>
          </a:p>
          <a:p>
            <a:pPr>
              <a:lnSpc>
                <a:spcPct val="100000"/>
              </a:lnSpc>
              <a:spcBef>
                <a:spcPts val="0"/>
              </a:spcBef>
              <a:spcAft>
                <a:spcPts val="0"/>
              </a:spcAft>
            </a:pPr>
            <a:r>
              <a:rPr lang="en-US" sz="1400" dirty="0">
                <a:latin typeface="Lucida Console" panose="020B0609040504020204" pitchFamily="49" charset="0"/>
              </a:rPr>
              <a:t>          from = to;</a:t>
            </a:r>
          </a:p>
          <a:p>
            <a:pPr>
              <a:lnSpc>
                <a:spcPct val="100000"/>
              </a:lnSpc>
              <a:spcBef>
                <a:spcPts val="0"/>
              </a:spcBef>
              <a:spcAft>
                <a:spcPts val="0"/>
              </a:spcAft>
            </a:pPr>
            <a:r>
              <a:rPr lang="en-US" sz="1400" dirty="0">
                <a:latin typeface="Lucida Console" panose="020B0609040504020204" pitchFamily="49" charset="0"/>
              </a:rPr>
              <a:t>        }</a:t>
            </a:r>
          </a:p>
          <a:p>
            <a:pPr>
              <a:lnSpc>
                <a:spcPct val="100000"/>
              </a:lnSpc>
              <a:spcBef>
                <a:spcPts val="0"/>
              </a:spcBef>
              <a:spcAft>
                <a:spcPts val="0"/>
              </a:spcAft>
            </a:pPr>
            <a:r>
              <a:rPr lang="en-US" sz="1400" dirty="0">
                <a:latin typeface="Lucida Console" panose="020B0609040504020204" pitchFamily="49" charset="0"/>
              </a:rPr>
              <a:t>        return </a:t>
            </a:r>
            <a:r>
              <a:rPr lang="en-US" sz="1400" dirty="0" err="1">
                <a:latin typeface="Lucida Console" panose="020B0609040504020204" pitchFamily="49" charset="0"/>
              </a:rPr>
              <a:t>route_cost</a:t>
            </a:r>
            <a:r>
              <a:rPr lang="en-US" sz="1400" dirty="0">
                <a:latin typeface="Lucida Console" panose="020B0609040504020204" pitchFamily="49" charset="0"/>
              </a:rPr>
              <a:t>(</a:t>
            </a:r>
            <a:r>
              <a:rPr lang="en-US" sz="1400" dirty="0" err="1">
                <a:latin typeface="Lucida Console" panose="020B0609040504020204" pitchFamily="49" charset="0"/>
              </a:rPr>
              <a:t>i</a:t>
            </a:r>
            <a:r>
              <a:rPr lang="en-US" sz="1400" dirty="0">
                <a:latin typeface="Lucida Console" panose="020B0609040504020204" pitchFamily="49" charset="0"/>
              </a:rPr>
              <a:t>, cost);</a:t>
            </a:r>
          </a:p>
          <a:p>
            <a:pPr>
              <a:lnSpc>
                <a:spcPct val="100000"/>
              </a:lnSpc>
              <a:spcBef>
                <a:spcPts val="0"/>
              </a:spcBef>
              <a:spcAft>
                <a:spcPts val="0"/>
              </a:spcAft>
            </a:pPr>
            <a:r>
              <a:rPr lang="en-US" sz="1400" dirty="0">
                <a:latin typeface="Lucida Console" panose="020B0609040504020204" pitchFamily="49" charset="0"/>
              </a:rPr>
              <a:t>      });</a:t>
            </a:r>
          </a:p>
          <a:p>
            <a:pPr>
              <a:lnSpc>
                <a:spcPct val="100000"/>
              </a:lnSpc>
              <a:spcBef>
                <a:spcPts val="0"/>
              </a:spcBef>
              <a:spcAft>
                <a:spcPts val="0"/>
              </a:spcAft>
            </a:pPr>
            <a:r>
              <a:rPr lang="en-US" sz="1400" dirty="0">
                <a:latin typeface="Lucida Console" panose="020B0609040504020204" pitchFamily="49" charset="0"/>
              </a:rPr>
              <a:t>}</a:t>
            </a:r>
          </a:p>
        </p:txBody>
      </p:sp>
      <p:sp>
        <p:nvSpPr>
          <p:cNvPr id="4" name="Text Placeholder 3">
            <a:extLst>
              <a:ext uri="{FF2B5EF4-FFF2-40B4-BE49-F238E27FC236}">
                <a16:creationId xmlns:a16="http://schemas.microsoft.com/office/drawing/2014/main" id="{075E6E56-5620-4570-9EA0-257C747EFC44}"/>
              </a:ext>
            </a:extLst>
          </p:cNvPr>
          <p:cNvSpPr>
            <a:spLocks noGrp="1"/>
          </p:cNvSpPr>
          <p:nvPr>
            <p:ph type="body" sz="quarter" idx="10"/>
          </p:nvPr>
        </p:nvSpPr>
        <p:spPr/>
        <p:txBody>
          <a:bodyPr/>
          <a:lstStyle/>
          <a:p>
            <a:r>
              <a:rPr lang="en-US" dirty="0"/>
              <a:t>Parallel algorithm</a:t>
            </a:r>
          </a:p>
        </p:txBody>
      </p:sp>
    </p:spTree>
    <p:extLst>
      <p:ext uri="{BB962C8B-B14F-4D97-AF65-F5344CB8AC3E}">
        <p14:creationId xmlns:p14="http://schemas.microsoft.com/office/powerpoint/2010/main" val="2756958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B284-7D6E-4D32-9F27-04387616781D}"/>
              </a:ext>
            </a:extLst>
          </p:cNvPr>
          <p:cNvSpPr>
            <a:spLocks noGrp="1"/>
          </p:cNvSpPr>
          <p:nvPr>
            <p:ph type="title"/>
          </p:nvPr>
        </p:nvSpPr>
        <p:spPr/>
        <p:txBody>
          <a:bodyPr/>
          <a:lstStyle/>
          <a:p>
            <a:r>
              <a:rPr lang="en-US" dirty="0"/>
              <a:t>Traveling Salesman</a:t>
            </a:r>
          </a:p>
        </p:txBody>
      </p:sp>
      <p:sp>
        <p:nvSpPr>
          <p:cNvPr id="3" name="Content Placeholder 2">
            <a:extLst>
              <a:ext uri="{FF2B5EF4-FFF2-40B4-BE49-F238E27FC236}">
                <a16:creationId xmlns:a16="http://schemas.microsoft.com/office/drawing/2014/main" id="{19C8BDF9-5D42-4796-8F36-ED07A3FCE82D}"/>
              </a:ext>
            </a:extLst>
          </p:cNvPr>
          <p:cNvSpPr>
            <a:spLocks noGrp="1"/>
          </p:cNvSpPr>
          <p:nvPr>
            <p:ph idx="1"/>
          </p:nvPr>
        </p:nvSpPr>
        <p:spPr/>
        <p:txBody>
          <a:bodyPr/>
          <a:lstStyle/>
          <a:p>
            <a:pPr>
              <a:lnSpc>
                <a:spcPct val="100000"/>
              </a:lnSpc>
              <a:spcBef>
                <a:spcPts val="0"/>
              </a:spcBef>
              <a:spcAft>
                <a:spcPts val="0"/>
              </a:spcAft>
            </a:pPr>
            <a:r>
              <a:rPr lang="en-US" sz="1400" dirty="0" err="1">
                <a:latin typeface="Lucida Console" panose="020B0609040504020204" pitchFamily="49" charset="0"/>
              </a:rPr>
              <a:t>route_cost</a:t>
            </a:r>
            <a:r>
              <a:rPr lang="en-US" sz="1400" dirty="0">
                <a:latin typeface="Lucida Console" panose="020B0609040504020204" pitchFamily="49" charset="0"/>
              </a:rPr>
              <a:t> </a:t>
            </a:r>
            <a:r>
              <a:rPr lang="en-US" sz="1400" dirty="0" err="1">
                <a:latin typeface="Lucida Console" panose="020B0609040504020204" pitchFamily="49" charset="0"/>
              </a:rPr>
              <a:t>find_best_route</a:t>
            </a:r>
            <a:r>
              <a:rPr lang="en-US" sz="1400" dirty="0">
                <a:latin typeface="Lucida Console" panose="020B0609040504020204" pitchFamily="49" charset="0"/>
              </a:rPr>
              <a:t>(int const* distances, int N) {</a:t>
            </a:r>
          </a:p>
          <a:p>
            <a:pPr>
              <a:lnSpc>
                <a:spcPct val="100000"/>
              </a:lnSpc>
              <a:spcBef>
                <a:spcPts val="0"/>
              </a:spcBef>
              <a:spcAft>
                <a:spcPts val="0"/>
              </a:spcAft>
            </a:pPr>
            <a:r>
              <a:rPr lang="en-US" sz="1400" dirty="0">
                <a:latin typeface="Lucida Console" panose="020B0609040504020204" pitchFamily="49" charset="0"/>
              </a:rPr>
              <a:t>  return std::</a:t>
            </a:r>
            <a:r>
              <a:rPr lang="en-US" sz="1400" dirty="0" err="1">
                <a:latin typeface="Lucida Console" panose="020B0609040504020204" pitchFamily="49" charset="0"/>
              </a:rPr>
              <a:t>transform_reduce</a:t>
            </a:r>
            <a:r>
              <a:rPr lang="en-US" sz="1400" dirty="0">
                <a:latin typeface="Lucida Console" panose="020B0609040504020204" pitchFamily="49" charset="0"/>
              </a:rPr>
              <a:t>(std::execution::par,</a:t>
            </a:r>
          </a:p>
          <a:p>
            <a:pPr>
              <a:lnSpc>
                <a:spcPct val="100000"/>
              </a:lnSpc>
              <a:spcBef>
                <a:spcPts val="0"/>
              </a:spcBef>
              <a:spcAft>
                <a:spcPts val="0"/>
              </a:spcAft>
            </a:pPr>
            <a:r>
              <a:rPr lang="en-US" sz="1400" dirty="0">
                <a:latin typeface="Lucida Console" panose="020B0609040504020204" pitchFamily="49" charset="0"/>
              </a:rPr>
              <a:t>      </a:t>
            </a:r>
            <a:r>
              <a:rPr lang="en-US" sz="1400" dirty="0" err="1">
                <a:solidFill>
                  <a:srgbClr val="FF0000"/>
                </a:solidFill>
                <a:latin typeface="Lucida Console" panose="020B0609040504020204" pitchFamily="49" charset="0"/>
              </a:rPr>
              <a:t>counting_iterator</a:t>
            </a:r>
            <a:r>
              <a:rPr lang="en-US" sz="1400" dirty="0">
                <a:solidFill>
                  <a:srgbClr val="FF0000"/>
                </a:solidFill>
                <a:latin typeface="Lucida Console" panose="020B0609040504020204" pitchFamily="49" charset="0"/>
              </a:rPr>
              <a:t>&lt;long&gt;(0L), </a:t>
            </a:r>
            <a:r>
              <a:rPr lang="en-US" sz="1400" dirty="0" err="1">
                <a:solidFill>
                  <a:srgbClr val="FF0000"/>
                </a:solidFill>
                <a:latin typeface="Lucida Console" panose="020B0609040504020204" pitchFamily="49" charset="0"/>
              </a:rPr>
              <a:t>counting_iterator</a:t>
            </a:r>
            <a:r>
              <a:rPr lang="en-US" sz="1400" dirty="0">
                <a:solidFill>
                  <a:srgbClr val="FF0000"/>
                </a:solidFill>
                <a:latin typeface="Lucida Console" panose="020B0609040504020204" pitchFamily="49" charset="0"/>
              </a:rPr>
              <a:t>&lt;long&gt;(factorial(N)),</a:t>
            </a:r>
          </a:p>
          <a:p>
            <a:pPr>
              <a:lnSpc>
                <a:spcPct val="100000"/>
              </a:lnSpc>
              <a:spcBef>
                <a:spcPts val="0"/>
              </a:spcBef>
              <a:spcAft>
                <a:spcPts val="0"/>
              </a:spcAft>
            </a:pPr>
            <a:r>
              <a:rPr lang="en-US" sz="1400" dirty="0">
                <a:latin typeface="Lucida Console" panose="020B0609040504020204" pitchFamily="49" charset="0"/>
              </a:rPr>
              <a:t>      </a:t>
            </a:r>
            <a:r>
              <a:rPr lang="en-US" sz="1400" dirty="0" err="1">
                <a:latin typeface="Lucida Console" panose="020B0609040504020204" pitchFamily="49" charset="0"/>
              </a:rPr>
              <a:t>route_cost</a:t>
            </a:r>
            <a:r>
              <a:rPr lang="en-US" sz="1400" dirty="0">
                <a:latin typeface="Lucida Console" panose="020B0609040504020204" pitchFamily="49" charset="0"/>
              </a:rPr>
              <a:t>(), </a:t>
            </a:r>
            <a:r>
              <a:rPr lang="en-US" sz="1400" dirty="0" err="1">
                <a:latin typeface="Lucida Console" panose="020B0609040504020204" pitchFamily="49" charset="0"/>
              </a:rPr>
              <a:t>route_cost</a:t>
            </a:r>
            <a:r>
              <a:rPr lang="en-US" sz="1400" dirty="0">
                <a:latin typeface="Lucida Console" panose="020B0609040504020204" pitchFamily="49" charset="0"/>
              </a:rPr>
              <a:t>::min,</a:t>
            </a:r>
          </a:p>
          <a:p>
            <a:pPr>
              <a:lnSpc>
                <a:spcPct val="100000"/>
              </a:lnSpc>
              <a:spcBef>
                <a:spcPts val="0"/>
              </a:spcBef>
              <a:spcAft>
                <a:spcPts val="0"/>
              </a:spcAft>
            </a:pPr>
            <a:r>
              <a:rPr lang="en-US" sz="1400" dirty="0">
                <a:latin typeface="Lucida Console" panose="020B0609040504020204" pitchFamily="49" charset="0"/>
              </a:rPr>
              <a:t>      [=](long </a:t>
            </a:r>
            <a:r>
              <a:rPr lang="en-US" sz="1400" dirty="0" err="1">
                <a:latin typeface="Lucida Console" panose="020B0609040504020204" pitchFamily="49" charset="0"/>
              </a:rPr>
              <a:t>i</a:t>
            </a:r>
            <a:r>
              <a:rPr lang="en-US" sz="1400" dirty="0">
                <a:latin typeface="Lucida Console" panose="020B0609040504020204" pitchFamily="49" charset="0"/>
              </a:rPr>
              <a:t>) {</a:t>
            </a:r>
          </a:p>
          <a:p>
            <a:pPr>
              <a:lnSpc>
                <a:spcPct val="100000"/>
              </a:lnSpc>
              <a:spcBef>
                <a:spcPts val="0"/>
              </a:spcBef>
              <a:spcAft>
                <a:spcPts val="0"/>
              </a:spcAft>
            </a:pPr>
            <a:r>
              <a:rPr lang="en-US" sz="1400" dirty="0">
                <a:latin typeface="Lucida Console" panose="020B0609040504020204" pitchFamily="49" charset="0"/>
              </a:rPr>
              <a:t>        int cost = 0;</a:t>
            </a:r>
          </a:p>
          <a:p>
            <a:pPr>
              <a:lnSpc>
                <a:spcPct val="100000"/>
              </a:lnSpc>
              <a:spcBef>
                <a:spcPts val="0"/>
              </a:spcBef>
              <a:spcAft>
                <a:spcPts val="0"/>
              </a:spcAft>
            </a:pPr>
            <a:r>
              <a:rPr lang="en-US" sz="1400" dirty="0">
                <a:latin typeface="Lucida Console" panose="020B0609040504020204" pitchFamily="49" charset="0"/>
              </a:rPr>
              <a:t>        </a:t>
            </a:r>
            <a:r>
              <a:rPr lang="en-US" sz="1400" dirty="0" err="1">
                <a:latin typeface="Lucida Console" panose="020B0609040504020204" pitchFamily="49" charset="0"/>
              </a:rPr>
              <a:t>route_iterator</a:t>
            </a:r>
            <a:r>
              <a:rPr lang="en-US" sz="1400" dirty="0">
                <a:latin typeface="Lucida Console" panose="020B0609040504020204" pitchFamily="49" charset="0"/>
              </a:rPr>
              <a:t> it(</a:t>
            </a:r>
            <a:r>
              <a:rPr lang="en-US" sz="1400" dirty="0" err="1">
                <a:latin typeface="Lucida Console" panose="020B0609040504020204" pitchFamily="49" charset="0"/>
              </a:rPr>
              <a:t>i</a:t>
            </a:r>
            <a:r>
              <a:rPr lang="en-US" sz="1400" dirty="0">
                <a:latin typeface="Lucida Console" panose="020B0609040504020204" pitchFamily="49" charset="0"/>
              </a:rPr>
              <a:t>, N);</a:t>
            </a:r>
          </a:p>
          <a:p>
            <a:pPr>
              <a:lnSpc>
                <a:spcPct val="100000"/>
              </a:lnSpc>
              <a:spcBef>
                <a:spcPts val="0"/>
              </a:spcBef>
              <a:spcAft>
                <a:spcPts val="0"/>
              </a:spcAft>
            </a:pPr>
            <a:r>
              <a:rPr lang="en-US" sz="1400" dirty="0">
                <a:latin typeface="Lucida Console" panose="020B0609040504020204" pitchFamily="49" charset="0"/>
              </a:rPr>
              <a:t>        int from = </a:t>
            </a:r>
            <a:r>
              <a:rPr lang="en-US" sz="1400" dirty="0" err="1">
                <a:latin typeface="Lucida Console" panose="020B0609040504020204" pitchFamily="49" charset="0"/>
              </a:rPr>
              <a:t>it.first</a:t>
            </a:r>
            <a:r>
              <a:rPr lang="en-US" sz="1400" dirty="0">
                <a:latin typeface="Lucida Console" panose="020B0609040504020204" pitchFamily="49" charset="0"/>
              </a:rPr>
              <a:t>();</a:t>
            </a:r>
          </a:p>
          <a:p>
            <a:pPr>
              <a:lnSpc>
                <a:spcPct val="100000"/>
              </a:lnSpc>
              <a:spcBef>
                <a:spcPts val="0"/>
              </a:spcBef>
              <a:spcAft>
                <a:spcPts val="0"/>
              </a:spcAft>
            </a:pPr>
            <a:r>
              <a:rPr lang="en-US" sz="1400" dirty="0">
                <a:latin typeface="Lucida Console" panose="020B0609040504020204" pitchFamily="49" charset="0"/>
              </a:rPr>
              <a:t>        while (!</a:t>
            </a:r>
            <a:r>
              <a:rPr lang="en-US" sz="1400" dirty="0" err="1">
                <a:latin typeface="Lucida Console" panose="020B0609040504020204" pitchFamily="49" charset="0"/>
              </a:rPr>
              <a:t>it.done</a:t>
            </a:r>
            <a:r>
              <a:rPr lang="en-US" sz="1400" dirty="0">
                <a:latin typeface="Lucida Console" panose="020B0609040504020204" pitchFamily="49" charset="0"/>
              </a:rPr>
              <a:t>()) {</a:t>
            </a:r>
          </a:p>
          <a:p>
            <a:pPr>
              <a:lnSpc>
                <a:spcPct val="100000"/>
              </a:lnSpc>
              <a:spcBef>
                <a:spcPts val="0"/>
              </a:spcBef>
              <a:spcAft>
                <a:spcPts val="0"/>
              </a:spcAft>
            </a:pPr>
            <a:r>
              <a:rPr lang="en-US" sz="1400" dirty="0">
                <a:latin typeface="Lucida Console" panose="020B0609040504020204" pitchFamily="49" charset="0"/>
              </a:rPr>
              <a:t>          int to = </a:t>
            </a:r>
            <a:r>
              <a:rPr lang="en-US" sz="1400" dirty="0" err="1">
                <a:latin typeface="Lucida Console" panose="020B0609040504020204" pitchFamily="49" charset="0"/>
              </a:rPr>
              <a:t>it.next</a:t>
            </a:r>
            <a:r>
              <a:rPr lang="en-US" sz="1400" dirty="0">
                <a:latin typeface="Lucida Console" panose="020B0609040504020204" pitchFamily="49" charset="0"/>
              </a:rPr>
              <a:t>();</a:t>
            </a:r>
          </a:p>
          <a:p>
            <a:pPr>
              <a:lnSpc>
                <a:spcPct val="100000"/>
              </a:lnSpc>
              <a:spcBef>
                <a:spcPts val="0"/>
              </a:spcBef>
              <a:spcAft>
                <a:spcPts val="0"/>
              </a:spcAft>
            </a:pPr>
            <a:r>
              <a:rPr lang="en-US" sz="1400" dirty="0">
                <a:latin typeface="Lucida Console" panose="020B0609040504020204" pitchFamily="49" charset="0"/>
              </a:rPr>
              <a:t>          cost += distances[from*N + to];</a:t>
            </a:r>
          </a:p>
          <a:p>
            <a:pPr>
              <a:lnSpc>
                <a:spcPct val="100000"/>
              </a:lnSpc>
              <a:spcBef>
                <a:spcPts val="0"/>
              </a:spcBef>
              <a:spcAft>
                <a:spcPts val="0"/>
              </a:spcAft>
            </a:pPr>
            <a:r>
              <a:rPr lang="en-US" sz="1400" dirty="0">
                <a:latin typeface="Lucida Console" panose="020B0609040504020204" pitchFamily="49" charset="0"/>
              </a:rPr>
              <a:t>          from = to;</a:t>
            </a:r>
          </a:p>
          <a:p>
            <a:pPr>
              <a:lnSpc>
                <a:spcPct val="100000"/>
              </a:lnSpc>
              <a:spcBef>
                <a:spcPts val="0"/>
              </a:spcBef>
              <a:spcAft>
                <a:spcPts val="0"/>
              </a:spcAft>
            </a:pPr>
            <a:r>
              <a:rPr lang="en-US" sz="1400" dirty="0">
                <a:latin typeface="Lucida Console" panose="020B0609040504020204" pitchFamily="49" charset="0"/>
              </a:rPr>
              <a:t>        }</a:t>
            </a:r>
          </a:p>
          <a:p>
            <a:pPr>
              <a:lnSpc>
                <a:spcPct val="100000"/>
              </a:lnSpc>
              <a:spcBef>
                <a:spcPts val="0"/>
              </a:spcBef>
              <a:spcAft>
                <a:spcPts val="0"/>
              </a:spcAft>
            </a:pPr>
            <a:r>
              <a:rPr lang="en-US" sz="1400" dirty="0">
                <a:latin typeface="Lucida Console" panose="020B0609040504020204" pitchFamily="49" charset="0"/>
              </a:rPr>
              <a:t>        return </a:t>
            </a:r>
            <a:r>
              <a:rPr lang="en-US" sz="1400" dirty="0" err="1">
                <a:latin typeface="Lucida Console" panose="020B0609040504020204" pitchFamily="49" charset="0"/>
              </a:rPr>
              <a:t>route_cost</a:t>
            </a:r>
            <a:r>
              <a:rPr lang="en-US" sz="1400" dirty="0">
                <a:latin typeface="Lucida Console" panose="020B0609040504020204" pitchFamily="49" charset="0"/>
              </a:rPr>
              <a:t>(</a:t>
            </a:r>
            <a:r>
              <a:rPr lang="en-US" sz="1400" dirty="0" err="1">
                <a:latin typeface="Lucida Console" panose="020B0609040504020204" pitchFamily="49" charset="0"/>
              </a:rPr>
              <a:t>i</a:t>
            </a:r>
            <a:r>
              <a:rPr lang="en-US" sz="1400" dirty="0">
                <a:latin typeface="Lucida Console" panose="020B0609040504020204" pitchFamily="49" charset="0"/>
              </a:rPr>
              <a:t>, cost);</a:t>
            </a:r>
          </a:p>
          <a:p>
            <a:pPr>
              <a:lnSpc>
                <a:spcPct val="100000"/>
              </a:lnSpc>
              <a:spcBef>
                <a:spcPts val="0"/>
              </a:spcBef>
              <a:spcAft>
                <a:spcPts val="0"/>
              </a:spcAft>
            </a:pPr>
            <a:r>
              <a:rPr lang="en-US" sz="1400" dirty="0">
                <a:latin typeface="Lucida Console" panose="020B0609040504020204" pitchFamily="49" charset="0"/>
              </a:rPr>
              <a:t>      });</a:t>
            </a:r>
          </a:p>
          <a:p>
            <a:pPr>
              <a:lnSpc>
                <a:spcPct val="100000"/>
              </a:lnSpc>
              <a:spcBef>
                <a:spcPts val="0"/>
              </a:spcBef>
              <a:spcAft>
                <a:spcPts val="0"/>
              </a:spcAft>
            </a:pPr>
            <a:r>
              <a:rPr lang="en-US" sz="1400" dirty="0">
                <a:latin typeface="Lucida Console" panose="020B0609040504020204" pitchFamily="49" charset="0"/>
              </a:rPr>
              <a:t>}</a:t>
            </a:r>
          </a:p>
        </p:txBody>
      </p:sp>
      <p:sp>
        <p:nvSpPr>
          <p:cNvPr id="4" name="Text Placeholder 3">
            <a:extLst>
              <a:ext uri="{FF2B5EF4-FFF2-40B4-BE49-F238E27FC236}">
                <a16:creationId xmlns:a16="http://schemas.microsoft.com/office/drawing/2014/main" id="{075E6E56-5620-4570-9EA0-257C747EFC44}"/>
              </a:ext>
            </a:extLst>
          </p:cNvPr>
          <p:cNvSpPr>
            <a:spLocks noGrp="1"/>
          </p:cNvSpPr>
          <p:nvPr>
            <p:ph type="body" sz="quarter" idx="10"/>
          </p:nvPr>
        </p:nvSpPr>
        <p:spPr/>
        <p:txBody>
          <a:bodyPr/>
          <a:lstStyle/>
          <a:p>
            <a:r>
              <a:rPr lang="en-US" dirty="0"/>
              <a:t>Parallel algorithm</a:t>
            </a:r>
          </a:p>
        </p:txBody>
      </p:sp>
    </p:spTree>
    <p:extLst>
      <p:ext uri="{BB962C8B-B14F-4D97-AF65-F5344CB8AC3E}">
        <p14:creationId xmlns:p14="http://schemas.microsoft.com/office/powerpoint/2010/main" val="1751778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B284-7D6E-4D32-9F27-04387616781D}"/>
              </a:ext>
            </a:extLst>
          </p:cNvPr>
          <p:cNvSpPr>
            <a:spLocks noGrp="1"/>
          </p:cNvSpPr>
          <p:nvPr>
            <p:ph type="title"/>
          </p:nvPr>
        </p:nvSpPr>
        <p:spPr/>
        <p:txBody>
          <a:bodyPr/>
          <a:lstStyle/>
          <a:p>
            <a:r>
              <a:rPr lang="en-US" dirty="0" err="1"/>
              <a:t>saxpy</a:t>
            </a:r>
            <a:endParaRPr lang="en-US" dirty="0"/>
          </a:p>
        </p:txBody>
      </p:sp>
      <p:sp>
        <p:nvSpPr>
          <p:cNvPr id="3" name="Content Placeholder 2">
            <a:extLst>
              <a:ext uri="{FF2B5EF4-FFF2-40B4-BE49-F238E27FC236}">
                <a16:creationId xmlns:a16="http://schemas.microsoft.com/office/drawing/2014/main" id="{19C8BDF9-5D42-4796-8F36-ED07A3FCE82D}"/>
              </a:ext>
            </a:extLst>
          </p:cNvPr>
          <p:cNvSpPr>
            <a:spLocks noGrp="1"/>
          </p:cNvSpPr>
          <p:nvPr>
            <p:ph idx="1"/>
          </p:nvPr>
        </p:nvSpPr>
        <p:spPr/>
        <p:txBody>
          <a:bodyPr/>
          <a:lstStyle/>
          <a:p>
            <a:pPr>
              <a:lnSpc>
                <a:spcPct val="100000"/>
              </a:lnSpc>
              <a:spcBef>
                <a:spcPts val="0"/>
              </a:spcBef>
              <a:spcAft>
                <a:spcPts val="0"/>
              </a:spcAft>
            </a:pPr>
            <a:r>
              <a:rPr lang="en-US" dirty="0">
                <a:latin typeface="Lucida Console" panose="020B0609040504020204" pitchFamily="49" charset="0"/>
              </a:rPr>
              <a:t>void </a:t>
            </a:r>
            <a:r>
              <a:rPr lang="en-US" dirty="0" err="1">
                <a:latin typeface="Lucida Console" panose="020B0609040504020204" pitchFamily="49" charset="0"/>
              </a:rPr>
              <a:t>saxpy</a:t>
            </a:r>
            <a:r>
              <a:rPr lang="en-US" dirty="0">
                <a:latin typeface="Lucida Console" panose="020B0609040504020204" pitchFamily="49" charset="0"/>
              </a:rPr>
              <a:t>(float* x, float* y, float* z, float a, int n) {</a:t>
            </a:r>
          </a:p>
          <a:p>
            <a:pPr>
              <a:lnSpc>
                <a:spcPct val="100000"/>
              </a:lnSpc>
              <a:spcBef>
                <a:spcPts val="0"/>
              </a:spcBef>
              <a:spcAft>
                <a:spcPts val="0"/>
              </a:spcAft>
            </a:pPr>
            <a:r>
              <a:rPr lang="en-US" dirty="0">
                <a:latin typeface="Lucida Console" panose="020B0609040504020204" pitchFamily="49" charset="0"/>
              </a:rPr>
              <a:t>  for (int </a:t>
            </a:r>
            <a:r>
              <a:rPr lang="en-US" dirty="0" err="1">
                <a:latin typeface="Lucida Console" panose="020B0609040504020204" pitchFamily="49" charset="0"/>
              </a:rPr>
              <a:t>i</a:t>
            </a:r>
            <a:r>
              <a:rPr lang="en-US" dirty="0">
                <a:latin typeface="Lucida Console" panose="020B0609040504020204" pitchFamily="49" charset="0"/>
              </a:rPr>
              <a:t> = 0; </a:t>
            </a:r>
            <a:r>
              <a:rPr lang="en-US" dirty="0" err="1">
                <a:latin typeface="Lucida Console" panose="020B0609040504020204" pitchFamily="49" charset="0"/>
              </a:rPr>
              <a:t>i</a:t>
            </a:r>
            <a:r>
              <a:rPr lang="en-US" dirty="0">
                <a:latin typeface="Lucida Console" panose="020B0609040504020204" pitchFamily="49" charset="0"/>
              </a:rPr>
              <a:t> &lt; n; ++</a:t>
            </a:r>
            <a:r>
              <a:rPr lang="en-US" dirty="0" err="1">
                <a:latin typeface="Lucida Console" panose="020B0609040504020204" pitchFamily="49" charset="0"/>
              </a:rPr>
              <a:t>i</a:t>
            </a:r>
            <a:r>
              <a:rPr lang="en-US" dirty="0">
                <a:latin typeface="Lucida Console" panose="020B0609040504020204" pitchFamily="49" charset="0"/>
              </a:rPr>
              <a:t>) {</a:t>
            </a:r>
          </a:p>
          <a:p>
            <a:pPr>
              <a:lnSpc>
                <a:spcPct val="100000"/>
              </a:lnSpc>
              <a:spcBef>
                <a:spcPts val="0"/>
              </a:spcBef>
              <a:spcAft>
                <a:spcPts val="0"/>
              </a:spcAft>
            </a:pPr>
            <a:r>
              <a:rPr lang="en-US" dirty="0">
                <a:latin typeface="Lucida Console" panose="020B0609040504020204" pitchFamily="49" charset="0"/>
              </a:rPr>
              <a:t>    z[</a:t>
            </a:r>
            <a:r>
              <a:rPr lang="en-US" dirty="0" err="1">
                <a:latin typeface="Lucida Console" panose="020B0609040504020204" pitchFamily="49" charset="0"/>
              </a:rPr>
              <a:t>i</a:t>
            </a:r>
            <a:r>
              <a:rPr lang="en-US" dirty="0">
                <a:latin typeface="Lucida Console" panose="020B0609040504020204" pitchFamily="49" charset="0"/>
              </a:rPr>
              <a:t>] = a * x[</a:t>
            </a:r>
            <a:r>
              <a:rPr lang="en-US" dirty="0" err="1">
                <a:latin typeface="Lucida Console" panose="020B0609040504020204" pitchFamily="49" charset="0"/>
              </a:rPr>
              <a:t>i</a:t>
            </a:r>
            <a:r>
              <a:rPr lang="en-US" dirty="0">
                <a:latin typeface="Lucida Console" panose="020B0609040504020204" pitchFamily="49" charset="0"/>
              </a:rPr>
              <a:t>] + y[</a:t>
            </a:r>
            <a:r>
              <a:rPr lang="en-US" dirty="0" err="1">
                <a:latin typeface="Lucida Console" panose="020B0609040504020204" pitchFamily="49" charset="0"/>
              </a:rPr>
              <a:t>i</a:t>
            </a:r>
            <a:r>
              <a:rPr lang="en-US" dirty="0">
                <a:latin typeface="Lucida Console" panose="020B0609040504020204" pitchFamily="49" charset="0"/>
              </a:rPr>
              <a:t>];</a:t>
            </a:r>
          </a:p>
          <a:p>
            <a:pPr>
              <a:lnSpc>
                <a:spcPct val="100000"/>
              </a:lnSpc>
              <a:spcBef>
                <a:spcPts val="0"/>
              </a:spcBef>
              <a:spcAft>
                <a:spcPts val="0"/>
              </a:spcAft>
            </a:pPr>
            <a:r>
              <a:rPr lang="en-US" dirty="0">
                <a:latin typeface="Lucida Console" panose="020B0609040504020204" pitchFamily="49" charset="0"/>
              </a:rPr>
              <a:t>  }</a:t>
            </a:r>
          </a:p>
          <a:p>
            <a:pPr>
              <a:lnSpc>
                <a:spcPct val="100000"/>
              </a:lnSpc>
              <a:spcBef>
                <a:spcPts val="0"/>
              </a:spcBef>
              <a:spcAft>
                <a:spcPts val="0"/>
              </a:spcAft>
            </a:pPr>
            <a:r>
              <a:rPr lang="en-US" dirty="0">
                <a:latin typeface="Lucida Console" panose="020B0609040504020204" pitchFamily="49" charset="0"/>
              </a:rPr>
              <a:t>}</a:t>
            </a:r>
          </a:p>
        </p:txBody>
      </p:sp>
      <p:sp>
        <p:nvSpPr>
          <p:cNvPr id="4" name="Text Placeholder 3">
            <a:extLst>
              <a:ext uri="{FF2B5EF4-FFF2-40B4-BE49-F238E27FC236}">
                <a16:creationId xmlns:a16="http://schemas.microsoft.com/office/drawing/2014/main" id="{075E6E56-5620-4570-9EA0-257C747EFC44}"/>
              </a:ext>
            </a:extLst>
          </p:cNvPr>
          <p:cNvSpPr>
            <a:spLocks noGrp="1"/>
          </p:cNvSpPr>
          <p:nvPr>
            <p:ph type="body" sz="quarter" idx="10"/>
          </p:nvPr>
        </p:nvSpPr>
        <p:spPr/>
        <p:txBody>
          <a:bodyPr/>
          <a:lstStyle/>
          <a:p>
            <a:r>
              <a:rPr lang="en-US" dirty="0"/>
              <a:t>Example</a:t>
            </a:r>
          </a:p>
        </p:txBody>
      </p:sp>
    </p:spTree>
    <p:extLst>
      <p:ext uri="{BB962C8B-B14F-4D97-AF65-F5344CB8AC3E}">
        <p14:creationId xmlns:p14="http://schemas.microsoft.com/office/powerpoint/2010/main" val="486822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B284-7D6E-4D32-9F27-04387616781D}"/>
              </a:ext>
            </a:extLst>
          </p:cNvPr>
          <p:cNvSpPr>
            <a:spLocks noGrp="1"/>
          </p:cNvSpPr>
          <p:nvPr>
            <p:ph type="title"/>
          </p:nvPr>
        </p:nvSpPr>
        <p:spPr/>
        <p:txBody>
          <a:bodyPr/>
          <a:lstStyle/>
          <a:p>
            <a:r>
              <a:rPr lang="en-US" dirty="0"/>
              <a:t>Traveling Salesman</a:t>
            </a:r>
          </a:p>
        </p:txBody>
      </p:sp>
      <p:sp>
        <p:nvSpPr>
          <p:cNvPr id="3" name="Content Placeholder 2">
            <a:extLst>
              <a:ext uri="{FF2B5EF4-FFF2-40B4-BE49-F238E27FC236}">
                <a16:creationId xmlns:a16="http://schemas.microsoft.com/office/drawing/2014/main" id="{19C8BDF9-5D42-4796-8F36-ED07A3FCE82D}"/>
              </a:ext>
            </a:extLst>
          </p:cNvPr>
          <p:cNvSpPr>
            <a:spLocks noGrp="1"/>
          </p:cNvSpPr>
          <p:nvPr>
            <p:ph idx="1"/>
          </p:nvPr>
        </p:nvSpPr>
        <p:spPr/>
        <p:txBody>
          <a:bodyPr/>
          <a:lstStyle/>
          <a:p>
            <a:pPr>
              <a:lnSpc>
                <a:spcPct val="100000"/>
              </a:lnSpc>
              <a:spcBef>
                <a:spcPts val="0"/>
              </a:spcBef>
              <a:spcAft>
                <a:spcPts val="0"/>
              </a:spcAft>
            </a:pPr>
            <a:r>
              <a:rPr lang="en-US" sz="1400" dirty="0" err="1">
                <a:latin typeface="Lucida Console" panose="020B0609040504020204" pitchFamily="49" charset="0"/>
              </a:rPr>
              <a:t>route_cost</a:t>
            </a:r>
            <a:r>
              <a:rPr lang="en-US" sz="1400" dirty="0">
                <a:latin typeface="Lucida Console" panose="020B0609040504020204" pitchFamily="49" charset="0"/>
              </a:rPr>
              <a:t> </a:t>
            </a:r>
            <a:r>
              <a:rPr lang="en-US" sz="1400" dirty="0" err="1">
                <a:latin typeface="Lucida Console" panose="020B0609040504020204" pitchFamily="49" charset="0"/>
              </a:rPr>
              <a:t>find_best_route</a:t>
            </a:r>
            <a:r>
              <a:rPr lang="en-US" sz="1400" dirty="0">
                <a:latin typeface="Lucida Console" panose="020B0609040504020204" pitchFamily="49" charset="0"/>
              </a:rPr>
              <a:t>(int const* distances, int N) {</a:t>
            </a:r>
          </a:p>
          <a:p>
            <a:pPr>
              <a:lnSpc>
                <a:spcPct val="100000"/>
              </a:lnSpc>
              <a:spcBef>
                <a:spcPts val="0"/>
              </a:spcBef>
              <a:spcAft>
                <a:spcPts val="0"/>
              </a:spcAft>
            </a:pPr>
            <a:r>
              <a:rPr lang="en-US" sz="1400" dirty="0">
                <a:latin typeface="Lucida Console" panose="020B0609040504020204" pitchFamily="49" charset="0"/>
              </a:rPr>
              <a:t>  return std::</a:t>
            </a:r>
            <a:r>
              <a:rPr lang="en-US" sz="1400" dirty="0" err="1">
                <a:latin typeface="Lucida Console" panose="020B0609040504020204" pitchFamily="49" charset="0"/>
              </a:rPr>
              <a:t>transform_reduce</a:t>
            </a:r>
            <a:r>
              <a:rPr lang="en-US" sz="1400" dirty="0">
                <a:latin typeface="Lucida Console" panose="020B0609040504020204" pitchFamily="49" charset="0"/>
              </a:rPr>
              <a:t>(std::execution::par,</a:t>
            </a:r>
          </a:p>
          <a:p>
            <a:pPr>
              <a:lnSpc>
                <a:spcPct val="100000"/>
              </a:lnSpc>
              <a:spcBef>
                <a:spcPts val="0"/>
              </a:spcBef>
              <a:spcAft>
                <a:spcPts val="0"/>
              </a:spcAft>
            </a:pPr>
            <a:r>
              <a:rPr lang="en-US" sz="1400" dirty="0">
                <a:latin typeface="Lucida Console" panose="020B0609040504020204" pitchFamily="49" charset="0"/>
              </a:rPr>
              <a:t>      </a:t>
            </a:r>
            <a:r>
              <a:rPr lang="en-US" sz="1400" dirty="0" err="1">
                <a:latin typeface="Lucida Console" panose="020B0609040504020204" pitchFamily="49" charset="0"/>
              </a:rPr>
              <a:t>counting_iterator</a:t>
            </a:r>
            <a:r>
              <a:rPr lang="en-US" sz="1400" dirty="0">
                <a:latin typeface="Lucida Console" panose="020B0609040504020204" pitchFamily="49" charset="0"/>
              </a:rPr>
              <a:t>&lt;long&gt;(0L), </a:t>
            </a:r>
            <a:r>
              <a:rPr lang="en-US" sz="1400" dirty="0" err="1">
                <a:latin typeface="Lucida Console" panose="020B0609040504020204" pitchFamily="49" charset="0"/>
              </a:rPr>
              <a:t>counting_iterator</a:t>
            </a:r>
            <a:r>
              <a:rPr lang="en-US" sz="1400" dirty="0">
                <a:latin typeface="Lucida Console" panose="020B0609040504020204" pitchFamily="49" charset="0"/>
              </a:rPr>
              <a:t>&lt;long&gt;(factorial(N)),</a:t>
            </a:r>
          </a:p>
          <a:p>
            <a:pPr>
              <a:lnSpc>
                <a:spcPct val="100000"/>
              </a:lnSpc>
              <a:spcBef>
                <a:spcPts val="0"/>
              </a:spcBef>
              <a:spcAft>
                <a:spcPts val="0"/>
              </a:spcAft>
            </a:pPr>
            <a:r>
              <a:rPr lang="en-US" sz="1400" dirty="0">
                <a:latin typeface="Lucida Console" panose="020B0609040504020204" pitchFamily="49" charset="0"/>
              </a:rPr>
              <a:t>      </a:t>
            </a:r>
            <a:r>
              <a:rPr lang="en-US" sz="1400" dirty="0" err="1">
                <a:solidFill>
                  <a:srgbClr val="FF0000"/>
                </a:solidFill>
                <a:latin typeface="Lucida Console" panose="020B0609040504020204" pitchFamily="49" charset="0"/>
              </a:rPr>
              <a:t>route_cost</a:t>
            </a:r>
            <a:r>
              <a:rPr lang="en-US" sz="1400" dirty="0">
                <a:solidFill>
                  <a:srgbClr val="FF0000"/>
                </a:solidFill>
                <a:latin typeface="Lucida Console" panose="020B0609040504020204" pitchFamily="49" charset="0"/>
              </a:rPr>
              <a:t>(), </a:t>
            </a:r>
            <a:r>
              <a:rPr lang="en-US" sz="1400" dirty="0" err="1">
                <a:solidFill>
                  <a:srgbClr val="FF0000"/>
                </a:solidFill>
                <a:latin typeface="Lucida Console" panose="020B0609040504020204" pitchFamily="49" charset="0"/>
              </a:rPr>
              <a:t>route_cost</a:t>
            </a:r>
            <a:r>
              <a:rPr lang="en-US" sz="1400" dirty="0">
                <a:solidFill>
                  <a:srgbClr val="FF0000"/>
                </a:solidFill>
                <a:latin typeface="Lucida Console" panose="020B0609040504020204" pitchFamily="49" charset="0"/>
              </a:rPr>
              <a:t>::min,</a:t>
            </a:r>
          </a:p>
          <a:p>
            <a:pPr>
              <a:lnSpc>
                <a:spcPct val="100000"/>
              </a:lnSpc>
              <a:spcBef>
                <a:spcPts val="0"/>
              </a:spcBef>
              <a:spcAft>
                <a:spcPts val="0"/>
              </a:spcAft>
            </a:pPr>
            <a:r>
              <a:rPr lang="en-US" sz="1400" dirty="0">
                <a:latin typeface="Lucida Console" panose="020B0609040504020204" pitchFamily="49" charset="0"/>
              </a:rPr>
              <a:t>      [=](long </a:t>
            </a:r>
            <a:r>
              <a:rPr lang="en-US" sz="1400" dirty="0" err="1">
                <a:latin typeface="Lucida Console" panose="020B0609040504020204" pitchFamily="49" charset="0"/>
              </a:rPr>
              <a:t>i</a:t>
            </a:r>
            <a:r>
              <a:rPr lang="en-US" sz="1400" dirty="0">
                <a:latin typeface="Lucida Console" panose="020B0609040504020204" pitchFamily="49" charset="0"/>
              </a:rPr>
              <a:t>) {</a:t>
            </a:r>
          </a:p>
          <a:p>
            <a:pPr>
              <a:lnSpc>
                <a:spcPct val="100000"/>
              </a:lnSpc>
              <a:spcBef>
                <a:spcPts val="0"/>
              </a:spcBef>
              <a:spcAft>
                <a:spcPts val="0"/>
              </a:spcAft>
            </a:pPr>
            <a:r>
              <a:rPr lang="en-US" sz="1400" dirty="0">
                <a:latin typeface="Lucida Console" panose="020B0609040504020204" pitchFamily="49" charset="0"/>
              </a:rPr>
              <a:t>        int cost = 0;</a:t>
            </a:r>
          </a:p>
          <a:p>
            <a:pPr>
              <a:lnSpc>
                <a:spcPct val="100000"/>
              </a:lnSpc>
              <a:spcBef>
                <a:spcPts val="0"/>
              </a:spcBef>
              <a:spcAft>
                <a:spcPts val="0"/>
              </a:spcAft>
            </a:pPr>
            <a:r>
              <a:rPr lang="en-US" sz="1400" dirty="0">
                <a:latin typeface="Lucida Console" panose="020B0609040504020204" pitchFamily="49" charset="0"/>
              </a:rPr>
              <a:t>        </a:t>
            </a:r>
            <a:r>
              <a:rPr lang="en-US" sz="1400" dirty="0" err="1">
                <a:latin typeface="Lucida Console" panose="020B0609040504020204" pitchFamily="49" charset="0"/>
              </a:rPr>
              <a:t>route_iterator</a:t>
            </a:r>
            <a:r>
              <a:rPr lang="en-US" sz="1400" dirty="0">
                <a:latin typeface="Lucida Console" panose="020B0609040504020204" pitchFamily="49" charset="0"/>
              </a:rPr>
              <a:t> it(</a:t>
            </a:r>
            <a:r>
              <a:rPr lang="en-US" sz="1400" dirty="0" err="1">
                <a:latin typeface="Lucida Console" panose="020B0609040504020204" pitchFamily="49" charset="0"/>
              </a:rPr>
              <a:t>i</a:t>
            </a:r>
            <a:r>
              <a:rPr lang="en-US" sz="1400" dirty="0">
                <a:latin typeface="Lucida Console" panose="020B0609040504020204" pitchFamily="49" charset="0"/>
              </a:rPr>
              <a:t>, N);</a:t>
            </a:r>
          </a:p>
          <a:p>
            <a:pPr>
              <a:lnSpc>
                <a:spcPct val="100000"/>
              </a:lnSpc>
              <a:spcBef>
                <a:spcPts val="0"/>
              </a:spcBef>
              <a:spcAft>
                <a:spcPts val="0"/>
              </a:spcAft>
            </a:pPr>
            <a:r>
              <a:rPr lang="en-US" sz="1400" dirty="0">
                <a:latin typeface="Lucida Console" panose="020B0609040504020204" pitchFamily="49" charset="0"/>
              </a:rPr>
              <a:t>        int from = </a:t>
            </a:r>
            <a:r>
              <a:rPr lang="en-US" sz="1400" dirty="0" err="1">
                <a:latin typeface="Lucida Console" panose="020B0609040504020204" pitchFamily="49" charset="0"/>
              </a:rPr>
              <a:t>it.first</a:t>
            </a:r>
            <a:r>
              <a:rPr lang="en-US" sz="1400" dirty="0">
                <a:latin typeface="Lucida Console" panose="020B0609040504020204" pitchFamily="49" charset="0"/>
              </a:rPr>
              <a:t>();</a:t>
            </a:r>
          </a:p>
          <a:p>
            <a:pPr>
              <a:lnSpc>
                <a:spcPct val="100000"/>
              </a:lnSpc>
              <a:spcBef>
                <a:spcPts val="0"/>
              </a:spcBef>
              <a:spcAft>
                <a:spcPts val="0"/>
              </a:spcAft>
            </a:pPr>
            <a:r>
              <a:rPr lang="en-US" sz="1400" dirty="0">
                <a:latin typeface="Lucida Console" panose="020B0609040504020204" pitchFamily="49" charset="0"/>
              </a:rPr>
              <a:t>        while (!</a:t>
            </a:r>
            <a:r>
              <a:rPr lang="en-US" sz="1400" dirty="0" err="1">
                <a:latin typeface="Lucida Console" panose="020B0609040504020204" pitchFamily="49" charset="0"/>
              </a:rPr>
              <a:t>it.done</a:t>
            </a:r>
            <a:r>
              <a:rPr lang="en-US" sz="1400" dirty="0">
                <a:latin typeface="Lucida Console" panose="020B0609040504020204" pitchFamily="49" charset="0"/>
              </a:rPr>
              <a:t>()) {</a:t>
            </a:r>
          </a:p>
          <a:p>
            <a:pPr>
              <a:lnSpc>
                <a:spcPct val="100000"/>
              </a:lnSpc>
              <a:spcBef>
                <a:spcPts val="0"/>
              </a:spcBef>
              <a:spcAft>
                <a:spcPts val="0"/>
              </a:spcAft>
            </a:pPr>
            <a:r>
              <a:rPr lang="en-US" sz="1400" dirty="0">
                <a:latin typeface="Lucida Console" panose="020B0609040504020204" pitchFamily="49" charset="0"/>
              </a:rPr>
              <a:t>          int to = </a:t>
            </a:r>
            <a:r>
              <a:rPr lang="en-US" sz="1400" dirty="0" err="1">
                <a:latin typeface="Lucida Console" panose="020B0609040504020204" pitchFamily="49" charset="0"/>
              </a:rPr>
              <a:t>it.next</a:t>
            </a:r>
            <a:r>
              <a:rPr lang="en-US" sz="1400" dirty="0">
                <a:latin typeface="Lucida Console" panose="020B0609040504020204" pitchFamily="49" charset="0"/>
              </a:rPr>
              <a:t>();</a:t>
            </a:r>
          </a:p>
          <a:p>
            <a:pPr>
              <a:lnSpc>
                <a:spcPct val="100000"/>
              </a:lnSpc>
              <a:spcBef>
                <a:spcPts val="0"/>
              </a:spcBef>
              <a:spcAft>
                <a:spcPts val="0"/>
              </a:spcAft>
            </a:pPr>
            <a:r>
              <a:rPr lang="en-US" sz="1400" dirty="0">
                <a:latin typeface="Lucida Console" panose="020B0609040504020204" pitchFamily="49" charset="0"/>
              </a:rPr>
              <a:t>          cost += distances[from*N + to];</a:t>
            </a:r>
          </a:p>
          <a:p>
            <a:pPr>
              <a:lnSpc>
                <a:spcPct val="100000"/>
              </a:lnSpc>
              <a:spcBef>
                <a:spcPts val="0"/>
              </a:spcBef>
              <a:spcAft>
                <a:spcPts val="0"/>
              </a:spcAft>
            </a:pPr>
            <a:r>
              <a:rPr lang="en-US" sz="1400" dirty="0">
                <a:latin typeface="Lucida Console" panose="020B0609040504020204" pitchFamily="49" charset="0"/>
              </a:rPr>
              <a:t>          from = to;</a:t>
            </a:r>
          </a:p>
          <a:p>
            <a:pPr>
              <a:lnSpc>
                <a:spcPct val="100000"/>
              </a:lnSpc>
              <a:spcBef>
                <a:spcPts val="0"/>
              </a:spcBef>
              <a:spcAft>
                <a:spcPts val="0"/>
              </a:spcAft>
            </a:pPr>
            <a:r>
              <a:rPr lang="en-US" sz="1400" dirty="0">
                <a:latin typeface="Lucida Console" panose="020B0609040504020204" pitchFamily="49" charset="0"/>
              </a:rPr>
              <a:t>        }</a:t>
            </a:r>
          </a:p>
          <a:p>
            <a:pPr>
              <a:lnSpc>
                <a:spcPct val="100000"/>
              </a:lnSpc>
              <a:spcBef>
                <a:spcPts val="0"/>
              </a:spcBef>
              <a:spcAft>
                <a:spcPts val="0"/>
              </a:spcAft>
            </a:pPr>
            <a:r>
              <a:rPr lang="en-US" sz="1400" dirty="0">
                <a:latin typeface="Lucida Console" panose="020B0609040504020204" pitchFamily="49" charset="0"/>
              </a:rPr>
              <a:t>        return </a:t>
            </a:r>
            <a:r>
              <a:rPr lang="en-US" sz="1400" dirty="0" err="1">
                <a:latin typeface="Lucida Console" panose="020B0609040504020204" pitchFamily="49" charset="0"/>
              </a:rPr>
              <a:t>route_cost</a:t>
            </a:r>
            <a:r>
              <a:rPr lang="en-US" sz="1400" dirty="0">
                <a:latin typeface="Lucida Console" panose="020B0609040504020204" pitchFamily="49" charset="0"/>
              </a:rPr>
              <a:t>(</a:t>
            </a:r>
            <a:r>
              <a:rPr lang="en-US" sz="1400" dirty="0" err="1">
                <a:latin typeface="Lucida Console" panose="020B0609040504020204" pitchFamily="49" charset="0"/>
              </a:rPr>
              <a:t>i</a:t>
            </a:r>
            <a:r>
              <a:rPr lang="en-US" sz="1400" dirty="0">
                <a:latin typeface="Lucida Console" panose="020B0609040504020204" pitchFamily="49" charset="0"/>
              </a:rPr>
              <a:t>, cost);</a:t>
            </a:r>
          </a:p>
          <a:p>
            <a:pPr>
              <a:lnSpc>
                <a:spcPct val="100000"/>
              </a:lnSpc>
              <a:spcBef>
                <a:spcPts val="0"/>
              </a:spcBef>
              <a:spcAft>
                <a:spcPts val="0"/>
              </a:spcAft>
            </a:pPr>
            <a:r>
              <a:rPr lang="en-US" sz="1400" dirty="0">
                <a:latin typeface="Lucida Console" panose="020B0609040504020204" pitchFamily="49" charset="0"/>
              </a:rPr>
              <a:t>      });</a:t>
            </a:r>
          </a:p>
          <a:p>
            <a:pPr>
              <a:lnSpc>
                <a:spcPct val="100000"/>
              </a:lnSpc>
              <a:spcBef>
                <a:spcPts val="0"/>
              </a:spcBef>
              <a:spcAft>
                <a:spcPts val="0"/>
              </a:spcAft>
            </a:pPr>
            <a:r>
              <a:rPr lang="en-US" sz="1400" dirty="0">
                <a:latin typeface="Lucida Console" panose="020B0609040504020204" pitchFamily="49" charset="0"/>
              </a:rPr>
              <a:t>}</a:t>
            </a:r>
          </a:p>
        </p:txBody>
      </p:sp>
      <p:sp>
        <p:nvSpPr>
          <p:cNvPr id="4" name="Text Placeholder 3">
            <a:extLst>
              <a:ext uri="{FF2B5EF4-FFF2-40B4-BE49-F238E27FC236}">
                <a16:creationId xmlns:a16="http://schemas.microsoft.com/office/drawing/2014/main" id="{075E6E56-5620-4570-9EA0-257C747EFC44}"/>
              </a:ext>
            </a:extLst>
          </p:cNvPr>
          <p:cNvSpPr>
            <a:spLocks noGrp="1"/>
          </p:cNvSpPr>
          <p:nvPr>
            <p:ph type="body" sz="quarter" idx="10"/>
          </p:nvPr>
        </p:nvSpPr>
        <p:spPr/>
        <p:txBody>
          <a:bodyPr/>
          <a:lstStyle/>
          <a:p>
            <a:r>
              <a:rPr lang="en-US" dirty="0"/>
              <a:t>Parallel algorithm</a:t>
            </a:r>
          </a:p>
        </p:txBody>
      </p:sp>
    </p:spTree>
    <p:extLst>
      <p:ext uri="{BB962C8B-B14F-4D97-AF65-F5344CB8AC3E}">
        <p14:creationId xmlns:p14="http://schemas.microsoft.com/office/powerpoint/2010/main" val="2763343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B284-7D6E-4D32-9F27-04387616781D}"/>
              </a:ext>
            </a:extLst>
          </p:cNvPr>
          <p:cNvSpPr>
            <a:spLocks noGrp="1"/>
          </p:cNvSpPr>
          <p:nvPr>
            <p:ph type="title"/>
          </p:nvPr>
        </p:nvSpPr>
        <p:spPr/>
        <p:txBody>
          <a:bodyPr/>
          <a:lstStyle/>
          <a:p>
            <a:r>
              <a:rPr lang="en-US" dirty="0"/>
              <a:t>Traveling Salesman</a:t>
            </a:r>
          </a:p>
        </p:txBody>
      </p:sp>
      <p:sp>
        <p:nvSpPr>
          <p:cNvPr id="3" name="Content Placeholder 2">
            <a:extLst>
              <a:ext uri="{FF2B5EF4-FFF2-40B4-BE49-F238E27FC236}">
                <a16:creationId xmlns:a16="http://schemas.microsoft.com/office/drawing/2014/main" id="{19C8BDF9-5D42-4796-8F36-ED07A3FCE82D}"/>
              </a:ext>
            </a:extLst>
          </p:cNvPr>
          <p:cNvSpPr>
            <a:spLocks noGrp="1"/>
          </p:cNvSpPr>
          <p:nvPr>
            <p:ph idx="1"/>
          </p:nvPr>
        </p:nvSpPr>
        <p:spPr/>
        <p:txBody>
          <a:bodyPr/>
          <a:lstStyle/>
          <a:p>
            <a:pPr>
              <a:lnSpc>
                <a:spcPct val="100000"/>
              </a:lnSpc>
              <a:spcBef>
                <a:spcPts val="0"/>
              </a:spcBef>
              <a:spcAft>
                <a:spcPts val="0"/>
              </a:spcAft>
            </a:pPr>
            <a:r>
              <a:rPr lang="en-US" sz="1400" dirty="0" err="1">
                <a:latin typeface="Lucida Console" panose="020B0609040504020204" pitchFamily="49" charset="0"/>
              </a:rPr>
              <a:t>route_cost</a:t>
            </a:r>
            <a:r>
              <a:rPr lang="en-US" sz="1400" dirty="0">
                <a:latin typeface="Lucida Console" panose="020B0609040504020204" pitchFamily="49" charset="0"/>
              </a:rPr>
              <a:t> </a:t>
            </a:r>
            <a:r>
              <a:rPr lang="en-US" sz="1400" dirty="0" err="1">
                <a:latin typeface="Lucida Console" panose="020B0609040504020204" pitchFamily="49" charset="0"/>
              </a:rPr>
              <a:t>find_best_route</a:t>
            </a:r>
            <a:r>
              <a:rPr lang="en-US" sz="1400" dirty="0">
                <a:latin typeface="Lucida Console" panose="020B0609040504020204" pitchFamily="49" charset="0"/>
              </a:rPr>
              <a:t>(int const* distances, int N) {</a:t>
            </a:r>
          </a:p>
          <a:p>
            <a:pPr>
              <a:lnSpc>
                <a:spcPct val="100000"/>
              </a:lnSpc>
              <a:spcBef>
                <a:spcPts val="0"/>
              </a:spcBef>
              <a:spcAft>
                <a:spcPts val="0"/>
              </a:spcAft>
            </a:pPr>
            <a:r>
              <a:rPr lang="en-US" sz="1400" dirty="0">
                <a:latin typeface="Lucida Console" panose="020B0609040504020204" pitchFamily="49" charset="0"/>
              </a:rPr>
              <a:t>  return std::</a:t>
            </a:r>
            <a:r>
              <a:rPr lang="en-US" sz="1400" dirty="0" err="1">
                <a:latin typeface="Lucida Console" panose="020B0609040504020204" pitchFamily="49" charset="0"/>
              </a:rPr>
              <a:t>transform_reduce</a:t>
            </a:r>
            <a:r>
              <a:rPr lang="en-US" sz="1400" dirty="0">
                <a:latin typeface="Lucida Console" panose="020B0609040504020204" pitchFamily="49" charset="0"/>
              </a:rPr>
              <a:t>(std::execution::par,</a:t>
            </a:r>
          </a:p>
          <a:p>
            <a:pPr>
              <a:lnSpc>
                <a:spcPct val="100000"/>
              </a:lnSpc>
              <a:spcBef>
                <a:spcPts val="0"/>
              </a:spcBef>
              <a:spcAft>
                <a:spcPts val="0"/>
              </a:spcAft>
            </a:pPr>
            <a:r>
              <a:rPr lang="en-US" sz="1400" dirty="0">
                <a:latin typeface="Lucida Console" panose="020B0609040504020204" pitchFamily="49" charset="0"/>
              </a:rPr>
              <a:t>      </a:t>
            </a:r>
            <a:r>
              <a:rPr lang="en-US" sz="1400" dirty="0" err="1">
                <a:latin typeface="Lucida Console" panose="020B0609040504020204" pitchFamily="49" charset="0"/>
              </a:rPr>
              <a:t>counting_iterator</a:t>
            </a:r>
            <a:r>
              <a:rPr lang="en-US" sz="1400" dirty="0">
                <a:latin typeface="Lucida Console" panose="020B0609040504020204" pitchFamily="49" charset="0"/>
              </a:rPr>
              <a:t>&lt;long&gt;(0L), </a:t>
            </a:r>
            <a:r>
              <a:rPr lang="en-US" sz="1400" dirty="0" err="1">
                <a:latin typeface="Lucida Console" panose="020B0609040504020204" pitchFamily="49" charset="0"/>
              </a:rPr>
              <a:t>counting_iterator</a:t>
            </a:r>
            <a:r>
              <a:rPr lang="en-US" sz="1400" dirty="0">
                <a:latin typeface="Lucida Console" panose="020B0609040504020204" pitchFamily="49" charset="0"/>
              </a:rPr>
              <a:t>&lt;long&gt;(factorial(N)),</a:t>
            </a:r>
          </a:p>
          <a:p>
            <a:pPr>
              <a:lnSpc>
                <a:spcPct val="100000"/>
              </a:lnSpc>
              <a:spcBef>
                <a:spcPts val="0"/>
              </a:spcBef>
              <a:spcAft>
                <a:spcPts val="0"/>
              </a:spcAft>
            </a:pPr>
            <a:r>
              <a:rPr lang="en-US" sz="1400" dirty="0">
                <a:latin typeface="Lucida Console" panose="020B0609040504020204" pitchFamily="49" charset="0"/>
              </a:rPr>
              <a:t>      </a:t>
            </a:r>
            <a:r>
              <a:rPr lang="en-US" sz="1400" dirty="0" err="1">
                <a:latin typeface="Lucida Console" panose="020B0609040504020204" pitchFamily="49" charset="0"/>
              </a:rPr>
              <a:t>route_cost</a:t>
            </a:r>
            <a:r>
              <a:rPr lang="en-US" sz="1400" dirty="0">
                <a:latin typeface="Lucida Console" panose="020B0609040504020204" pitchFamily="49" charset="0"/>
              </a:rPr>
              <a:t>(), </a:t>
            </a:r>
            <a:r>
              <a:rPr lang="en-US" sz="1400" dirty="0" err="1">
                <a:latin typeface="Lucida Console" panose="020B0609040504020204" pitchFamily="49" charset="0"/>
              </a:rPr>
              <a:t>route_cost</a:t>
            </a:r>
            <a:r>
              <a:rPr lang="en-US" sz="1400" dirty="0">
                <a:latin typeface="Lucida Console" panose="020B0609040504020204" pitchFamily="49" charset="0"/>
              </a:rPr>
              <a:t>::min,</a:t>
            </a:r>
          </a:p>
          <a:p>
            <a:pPr>
              <a:lnSpc>
                <a:spcPct val="100000"/>
              </a:lnSpc>
              <a:spcBef>
                <a:spcPts val="0"/>
              </a:spcBef>
              <a:spcAft>
                <a:spcPts val="0"/>
              </a:spcAft>
            </a:pPr>
            <a:r>
              <a:rPr lang="en-US" sz="1400" dirty="0">
                <a:latin typeface="Lucida Console" panose="020B0609040504020204" pitchFamily="49" charset="0"/>
              </a:rPr>
              <a:t>      </a:t>
            </a:r>
            <a:r>
              <a:rPr lang="en-US" sz="1400" dirty="0">
                <a:solidFill>
                  <a:srgbClr val="FF0000"/>
                </a:solidFill>
                <a:latin typeface="Lucida Console" panose="020B0609040504020204" pitchFamily="49" charset="0"/>
              </a:rPr>
              <a:t>[=](long </a:t>
            </a:r>
            <a:r>
              <a:rPr lang="en-US" sz="1400" dirty="0" err="1">
                <a:solidFill>
                  <a:srgbClr val="FF0000"/>
                </a:solidFill>
                <a:latin typeface="Lucida Console" panose="020B0609040504020204" pitchFamily="49" charset="0"/>
              </a:rPr>
              <a:t>i</a:t>
            </a:r>
            <a:r>
              <a:rPr lang="en-US" sz="1400" dirty="0">
                <a:solidFill>
                  <a:srgbClr val="FF0000"/>
                </a:solidFill>
                <a:latin typeface="Lucida Console" panose="020B0609040504020204" pitchFamily="49" charset="0"/>
              </a:rPr>
              <a:t>) {</a:t>
            </a:r>
          </a:p>
          <a:p>
            <a:pPr>
              <a:lnSpc>
                <a:spcPct val="100000"/>
              </a:lnSpc>
              <a:spcBef>
                <a:spcPts val="0"/>
              </a:spcBef>
              <a:spcAft>
                <a:spcPts val="0"/>
              </a:spcAft>
            </a:pPr>
            <a:r>
              <a:rPr lang="en-US" sz="1400" dirty="0">
                <a:solidFill>
                  <a:srgbClr val="FF0000"/>
                </a:solidFill>
                <a:latin typeface="Lucida Console" panose="020B0609040504020204" pitchFamily="49" charset="0"/>
              </a:rPr>
              <a:t>        int cost = 0;</a:t>
            </a:r>
          </a:p>
          <a:p>
            <a:pPr>
              <a:lnSpc>
                <a:spcPct val="100000"/>
              </a:lnSpc>
              <a:spcBef>
                <a:spcPts val="0"/>
              </a:spcBef>
              <a:spcAft>
                <a:spcPts val="0"/>
              </a:spcAft>
            </a:pPr>
            <a:r>
              <a:rPr lang="en-US" sz="1400" dirty="0">
                <a:solidFill>
                  <a:srgbClr val="FF0000"/>
                </a:solidFill>
                <a:latin typeface="Lucida Console" panose="020B0609040504020204" pitchFamily="49" charset="0"/>
              </a:rPr>
              <a:t>        </a:t>
            </a:r>
            <a:r>
              <a:rPr lang="en-US" sz="1400" dirty="0" err="1">
                <a:solidFill>
                  <a:srgbClr val="FF0000"/>
                </a:solidFill>
                <a:latin typeface="Lucida Console" panose="020B0609040504020204" pitchFamily="49" charset="0"/>
              </a:rPr>
              <a:t>route_iterator</a:t>
            </a:r>
            <a:r>
              <a:rPr lang="en-US" sz="1400" dirty="0">
                <a:solidFill>
                  <a:srgbClr val="FF0000"/>
                </a:solidFill>
                <a:latin typeface="Lucida Console" panose="020B0609040504020204" pitchFamily="49" charset="0"/>
              </a:rPr>
              <a:t> it(</a:t>
            </a:r>
            <a:r>
              <a:rPr lang="en-US" sz="1400" dirty="0" err="1">
                <a:solidFill>
                  <a:srgbClr val="FF0000"/>
                </a:solidFill>
                <a:latin typeface="Lucida Console" panose="020B0609040504020204" pitchFamily="49" charset="0"/>
              </a:rPr>
              <a:t>i</a:t>
            </a:r>
            <a:r>
              <a:rPr lang="en-US" sz="1400" dirty="0">
                <a:solidFill>
                  <a:srgbClr val="FF0000"/>
                </a:solidFill>
                <a:latin typeface="Lucida Console" panose="020B0609040504020204" pitchFamily="49" charset="0"/>
              </a:rPr>
              <a:t>, N);</a:t>
            </a:r>
          </a:p>
          <a:p>
            <a:pPr>
              <a:lnSpc>
                <a:spcPct val="100000"/>
              </a:lnSpc>
              <a:spcBef>
                <a:spcPts val="0"/>
              </a:spcBef>
              <a:spcAft>
                <a:spcPts val="0"/>
              </a:spcAft>
            </a:pPr>
            <a:r>
              <a:rPr lang="en-US" sz="1400" dirty="0">
                <a:solidFill>
                  <a:srgbClr val="FF0000"/>
                </a:solidFill>
                <a:latin typeface="Lucida Console" panose="020B0609040504020204" pitchFamily="49" charset="0"/>
              </a:rPr>
              <a:t>        int from = </a:t>
            </a:r>
            <a:r>
              <a:rPr lang="en-US" sz="1400" dirty="0" err="1">
                <a:solidFill>
                  <a:srgbClr val="FF0000"/>
                </a:solidFill>
                <a:latin typeface="Lucida Console" panose="020B0609040504020204" pitchFamily="49" charset="0"/>
              </a:rPr>
              <a:t>it.first</a:t>
            </a:r>
            <a:r>
              <a:rPr lang="en-US" sz="1400" dirty="0">
                <a:solidFill>
                  <a:srgbClr val="FF0000"/>
                </a:solidFill>
                <a:latin typeface="Lucida Console" panose="020B0609040504020204" pitchFamily="49" charset="0"/>
              </a:rPr>
              <a:t>();</a:t>
            </a:r>
          </a:p>
          <a:p>
            <a:pPr>
              <a:lnSpc>
                <a:spcPct val="100000"/>
              </a:lnSpc>
              <a:spcBef>
                <a:spcPts val="0"/>
              </a:spcBef>
              <a:spcAft>
                <a:spcPts val="0"/>
              </a:spcAft>
            </a:pPr>
            <a:r>
              <a:rPr lang="en-US" sz="1400" dirty="0">
                <a:solidFill>
                  <a:srgbClr val="FF0000"/>
                </a:solidFill>
                <a:latin typeface="Lucida Console" panose="020B0609040504020204" pitchFamily="49" charset="0"/>
              </a:rPr>
              <a:t>        while (!</a:t>
            </a:r>
            <a:r>
              <a:rPr lang="en-US" sz="1400" dirty="0" err="1">
                <a:solidFill>
                  <a:srgbClr val="FF0000"/>
                </a:solidFill>
                <a:latin typeface="Lucida Console" panose="020B0609040504020204" pitchFamily="49" charset="0"/>
              </a:rPr>
              <a:t>it.done</a:t>
            </a:r>
            <a:r>
              <a:rPr lang="en-US" sz="1400" dirty="0">
                <a:solidFill>
                  <a:srgbClr val="FF0000"/>
                </a:solidFill>
                <a:latin typeface="Lucida Console" panose="020B0609040504020204" pitchFamily="49" charset="0"/>
              </a:rPr>
              <a:t>()) {</a:t>
            </a:r>
          </a:p>
          <a:p>
            <a:pPr>
              <a:lnSpc>
                <a:spcPct val="100000"/>
              </a:lnSpc>
              <a:spcBef>
                <a:spcPts val="0"/>
              </a:spcBef>
              <a:spcAft>
                <a:spcPts val="0"/>
              </a:spcAft>
            </a:pPr>
            <a:r>
              <a:rPr lang="en-US" sz="1400" dirty="0">
                <a:solidFill>
                  <a:srgbClr val="FF0000"/>
                </a:solidFill>
                <a:latin typeface="Lucida Console" panose="020B0609040504020204" pitchFamily="49" charset="0"/>
              </a:rPr>
              <a:t>          int to = </a:t>
            </a:r>
            <a:r>
              <a:rPr lang="en-US" sz="1400" dirty="0" err="1">
                <a:solidFill>
                  <a:srgbClr val="FF0000"/>
                </a:solidFill>
                <a:latin typeface="Lucida Console" panose="020B0609040504020204" pitchFamily="49" charset="0"/>
              </a:rPr>
              <a:t>it.next</a:t>
            </a:r>
            <a:r>
              <a:rPr lang="en-US" sz="1400" dirty="0">
                <a:solidFill>
                  <a:srgbClr val="FF0000"/>
                </a:solidFill>
                <a:latin typeface="Lucida Console" panose="020B0609040504020204" pitchFamily="49" charset="0"/>
              </a:rPr>
              <a:t>();</a:t>
            </a:r>
          </a:p>
          <a:p>
            <a:pPr>
              <a:lnSpc>
                <a:spcPct val="100000"/>
              </a:lnSpc>
              <a:spcBef>
                <a:spcPts val="0"/>
              </a:spcBef>
              <a:spcAft>
                <a:spcPts val="0"/>
              </a:spcAft>
            </a:pPr>
            <a:r>
              <a:rPr lang="en-US" sz="1400" dirty="0">
                <a:solidFill>
                  <a:srgbClr val="FF0000"/>
                </a:solidFill>
                <a:latin typeface="Lucida Console" panose="020B0609040504020204" pitchFamily="49" charset="0"/>
              </a:rPr>
              <a:t>          cost += distances[from*N + to];</a:t>
            </a:r>
          </a:p>
          <a:p>
            <a:pPr>
              <a:lnSpc>
                <a:spcPct val="100000"/>
              </a:lnSpc>
              <a:spcBef>
                <a:spcPts val="0"/>
              </a:spcBef>
              <a:spcAft>
                <a:spcPts val="0"/>
              </a:spcAft>
            </a:pPr>
            <a:r>
              <a:rPr lang="en-US" sz="1400" dirty="0">
                <a:solidFill>
                  <a:srgbClr val="FF0000"/>
                </a:solidFill>
                <a:latin typeface="Lucida Console" panose="020B0609040504020204" pitchFamily="49" charset="0"/>
              </a:rPr>
              <a:t>          from = to;</a:t>
            </a:r>
          </a:p>
          <a:p>
            <a:pPr>
              <a:lnSpc>
                <a:spcPct val="100000"/>
              </a:lnSpc>
              <a:spcBef>
                <a:spcPts val="0"/>
              </a:spcBef>
              <a:spcAft>
                <a:spcPts val="0"/>
              </a:spcAft>
            </a:pPr>
            <a:r>
              <a:rPr lang="en-US" sz="1400" dirty="0">
                <a:solidFill>
                  <a:srgbClr val="FF0000"/>
                </a:solidFill>
                <a:latin typeface="Lucida Console" panose="020B0609040504020204" pitchFamily="49" charset="0"/>
              </a:rPr>
              <a:t>        }</a:t>
            </a:r>
          </a:p>
          <a:p>
            <a:pPr>
              <a:lnSpc>
                <a:spcPct val="100000"/>
              </a:lnSpc>
              <a:spcBef>
                <a:spcPts val="0"/>
              </a:spcBef>
              <a:spcAft>
                <a:spcPts val="0"/>
              </a:spcAft>
            </a:pPr>
            <a:r>
              <a:rPr lang="en-US" sz="1400" dirty="0">
                <a:solidFill>
                  <a:srgbClr val="FF0000"/>
                </a:solidFill>
                <a:latin typeface="Lucida Console" panose="020B0609040504020204" pitchFamily="49" charset="0"/>
              </a:rPr>
              <a:t>        return </a:t>
            </a:r>
            <a:r>
              <a:rPr lang="en-US" sz="1400" dirty="0" err="1">
                <a:solidFill>
                  <a:srgbClr val="FF0000"/>
                </a:solidFill>
                <a:latin typeface="Lucida Console" panose="020B0609040504020204" pitchFamily="49" charset="0"/>
              </a:rPr>
              <a:t>route_cost</a:t>
            </a:r>
            <a:r>
              <a:rPr lang="en-US" sz="1400" dirty="0">
                <a:solidFill>
                  <a:srgbClr val="FF0000"/>
                </a:solidFill>
                <a:latin typeface="Lucida Console" panose="020B0609040504020204" pitchFamily="49" charset="0"/>
              </a:rPr>
              <a:t>(</a:t>
            </a:r>
            <a:r>
              <a:rPr lang="en-US" sz="1400" dirty="0" err="1">
                <a:solidFill>
                  <a:srgbClr val="FF0000"/>
                </a:solidFill>
                <a:latin typeface="Lucida Console" panose="020B0609040504020204" pitchFamily="49" charset="0"/>
              </a:rPr>
              <a:t>i</a:t>
            </a:r>
            <a:r>
              <a:rPr lang="en-US" sz="1400" dirty="0">
                <a:solidFill>
                  <a:srgbClr val="FF0000"/>
                </a:solidFill>
                <a:latin typeface="Lucida Console" panose="020B0609040504020204" pitchFamily="49" charset="0"/>
              </a:rPr>
              <a:t>, cost);</a:t>
            </a:r>
          </a:p>
          <a:p>
            <a:pPr>
              <a:lnSpc>
                <a:spcPct val="100000"/>
              </a:lnSpc>
              <a:spcBef>
                <a:spcPts val="0"/>
              </a:spcBef>
              <a:spcAft>
                <a:spcPts val="0"/>
              </a:spcAft>
            </a:pPr>
            <a:r>
              <a:rPr lang="en-US" sz="1400" dirty="0">
                <a:solidFill>
                  <a:srgbClr val="FF0000"/>
                </a:solidFill>
                <a:latin typeface="Lucida Console" panose="020B0609040504020204" pitchFamily="49" charset="0"/>
              </a:rPr>
              <a:t>      }</a:t>
            </a:r>
            <a:r>
              <a:rPr lang="en-US" sz="1400" dirty="0">
                <a:latin typeface="Lucida Console" panose="020B0609040504020204" pitchFamily="49" charset="0"/>
              </a:rPr>
              <a:t>);</a:t>
            </a:r>
          </a:p>
          <a:p>
            <a:pPr>
              <a:lnSpc>
                <a:spcPct val="100000"/>
              </a:lnSpc>
              <a:spcBef>
                <a:spcPts val="0"/>
              </a:spcBef>
              <a:spcAft>
                <a:spcPts val="0"/>
              </a:spcAft>
            </a:pPr>
            <a:r>
              <a:rPr lang="en-US" sz="1400" dirty="0">
                <a:latin typeface="Lucida Console" panose="020B0609040504020204" pitchFamily="49" charset="0"/>
              </a:rPr>
              <a:t>}</a:t>
            </a:r>
          </a:p>
        </p:txBody>
      </p:sp>
      <p:sp>
        <p:nvSpPr>
          <p:cNvPr id="4" name="Text Placeholder 3">
            <a:extLst>
              <a:ext uri="{FF2B5EF4-FFF2-40B4-BE49-F238E27FC236}">
                <a16:creationId xmlns:a16="http://schemas.microsoft.com/office/drawing/2014/main" id="{075E6E56-5620-4570-9EA0-257C747EFC44}"/>
              </a:ext>
            </a:extLst>
          </p:cNvPr>
          <p:cNvSpPr>
            <a:spLocks noGrp="1"/>
          </p:cNvSpPr>
          <p:nvPr>
            <p:ph type="body" sz="quarter" idx="10"/>
          </p:nvPr>
        </p:nvSpPr>
        <p:spPr/>
        <p:txBody>
          <a:bodyPr/>
          <a:lstStyle/>
          <a:p>
            <a:r>
              <a:rPr lang="en-US" dirty="0"/>
              <a:t>Parallel algorithm</a:t>
            </a:r>
          </a:p>
        </p:txBody>
      </p:sp>
    </p:spTree>
    <p:extLst>
      <p:ext uri="{BB962C8B-B14F-4D97-AF65-F5344CB8AC3E}">
        <p14:creationId xmlns:p14="http://schemas.microsoft.com/office/powerpoint/2010/main" val="91567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D40A1-B75D-4508-960F-93C67B3FA7EE}"/>
              </a:ext>
            </a:extLst>
          </p:cNvPr>
          <p:cNvSpPr>
            <a:spLocks noGrp="1"/>
          </p:cNvSpPr>
          <p:nvPr>
            <p:ph type="title"/>
          </p:nvPr>
        </p:nvSpPr>
        <p:spPr/>
        <p:txBody>
          <a:bodyPr/>
          <a:lstStyle/>
          <a:p>
            <a:r>
              <a:rPr lang="en-US" dirty="0"/>
              <a:t>Traveling Salesman Performance</a:t>
            </a:r>
          </a:p>
        </p:txBody>
      </p:sp>
      <p:graphicFrame>
        <p:nvGraphicFramePr>
          <p:cNvPr id="7" name="Content Placeholder 6">
            <a:extLst>
              <a:ext uri="{FF2B5EF4-FFF2-40B4-BE49-F238E27FC236}">
                <a16:creationId xmlns:a16="http://schemas.microsoft.com/office/drawing/2014/main" id="{B87A4D00-94AF-478F-9A9C-580308EDD35E}"/>
              </a:ext>
            </a:extLst>
          </p:cNvPr>
          <p:cNvGraphicFramePr>
            <a:graphicFrameLocks noGrp="1"/>
          </p:cNvGraphicFramePr>
          <p:nvPr>
            <p:ph idx="1"/>
            <p:extLst>
              <p:ext uri="{D42A27DB-BD31-4B8C-83A1-F6EECF244321}">
                <p14:modId xmlns:p14="http://schemas.microsoft.com/office/powerpoint/2010/main" val="2203368170"/>
              </p:ext>
            </p:extLst>
          </p:nvPr>
        </p:nvGraphicFramePr>
        <p:xfrm>
          <a:off x="517525" y="1328358"/>
          <a:ext cx="9947275" cy="449300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32025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D40A1-B75D-4508-960F-93C67B3FA7EE}"/>
              </a:ext>
            </a:extLst>
          </p:cNvPr>
          <p:cNvSpPr>
            <a:spLocks noGrp="1"/>
          </p:cNvSpPr>
          <p:nvPr>
            <p:ph type="title"/>
          </p:nvPr>
        </p:nvSpPr>
        <p:spPr/>
        <p:txBody>
          <a:bodyPr/>
          <a:lstStyle/>
          <a:p>
            <a:r>
              <a:rPr lang="en-US" dirty="0"/>
              <a:t>Traveling Salesman Performance</a:t>
            </a:r>
          </a:p>
        </p:txBody>
      </p:sp>
      <p:graphicFrame>
        <p:nvGraphicFramePr>
          <p:cNvPr id="7" name="Content Placeholder 6">
            <a:extLst>
              <a:ext uri="{FF2B5EF4-FFF2-40B4-BE49-F238E27FC236}">
                <a16:creationId xmlns:a16="http://schemas.microsoft.com/office/drawing/2014/main" id="{B87A4D00-94AF-478F-9A9C-580308EDD35E}"/>
              </a:ext>
            </a:extLst>
          </p:cNvPr>
          <p:cNvGraphicFramePr>
            <a:graphicFrameLocks noGrp="1"/>
          </p:cNvGraphicFramePr>
          <p:nvPr>
            <p:ph idx="1"/>
            <p:extLst>
              <p:ext uri="{D42A27DB-BD31-4B8C-83A1-F6EECF244321}">
                <p14:modId xmlns:p14="http://schemas.microsoft.com/office/powerpoint/2010/main" val="3652446674"/>
              </p:ext>
            </p:extLst>
          </p:nvPr>
        </p:nvGraphicFramePr>
        <p:xfrm>
          <a:off x="517525" y="1328358"/>
          <a:ext cx="9947275" cy="449300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2737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3CD29-E7BE-40E9-9FE9-70826530EAC7}"/>
              </a:ext>
            </a:extLst>
          </p:cNvPr>
          <p:cNvSpPr>
            <a:spLocks noGrp="1"/>
          </p:cNvSpPr>
          <p:nvPr>
            <p:ph type="title"/>
          </p:nvPr>
        </p:nvSpPr>
        <p:spPr/>
        <p:txBody>
          <a:bodyPr/>
          <a:lstStyle/>
          <a:p>
            <a:r>
              <a:rPr lang="en-US" dirty="0"/>
              <a:t>Jacobi Laplace</a:t>
            </a:r>
          </a:p>
        </p:txBody>
      </p:sp>
      <p:sp>
        <p:nvSpPr>
          <p:cNvPr id="3" name="Content Placeholder 2">
            <a:extLst>
              <a:ext uri="{FF2B5EF4-FFF2-40B4-BE49-F238E27FC236}">
                <a16:creationId xmlns:a16="http://schemas.microsoft.com/office/drawing/2014/main" id="{49A53D77-BA4D-4E98-966E-956EAACD24D1}"/>
              </a:ext>
            </a:extLst>
          </p:cNvPr>
          <p:cNvSpPr>
            <a:spLocks noGrp="1"/>
          </p:cNvSpPr>
          <p:nvPr>
            <p:ph idx="1"/>
          </p:nvPr>
        </p:nvSpPr>
        <p:spPr/>
        <p:txBody>
          <a:bodyPr/>
          <a:lstStyle/>
          <a:p>
            <a:r>
              <a:rPr lang="en-US" dirty="0"/>
              <a:t>Given a metal plate where the temperature of the edges is known, calculate the temperature of the interior</a:t>
            </a:r>
          </a:p>
          <a:p>
            <a:r>
              <a:rPr lang="en-US" dirty="0"/>
              <a:t>Algorithm</a:t>
            </a:r>
          </a:p>
          <a:p>
            <a:pPr marL="914400" lvl="1" indent="-342900">
              <a:buAutoNum type="arabicPeriod"/>
            </a:pPr>
            <a:r>
              <a:rPr lang="en-US" dirty="0"/>
              <a:t>Represent the metal plate as a 2-D array of temperatures, with constant temperatures on the edges</a:t>
            </a:r>
          </a:p>
          <a:p>
            <a:pPr marL="914400" lvl="1" indent="-342900">
              <a:buAutoNum type="arabicPeriod"/>
            </a:pPr>
            <a:r>
              <a:rPr lang="en-US" dirty="0"/>
              <a:t>Simulate the heat propagating through the plate by changing each interior point to be the average of the temperatures of the four surrounding points</a:t>
            </a:r>
          </a:p>
          <a:p>
            <a:pPr marL="914400" lvl="1" indent="-342900">
              <a:buAutoNum type="arabicPeriod"/>
            </a:pPr>
            <a:r>
              <a:rPr lang="en-US" dirty="0"/>
              <a:t>Keep iterating until the temperature change from one iteration to the next is below a certain threshold</a:t>
            </a:r>
          </a:p>
        </p:txBody>
      </p:sp>
      <p:sp>
        <p:nvSpPr>
          <p:cNvPr id="4" name="Text Placeholder 3">
            <a:extLst>
              <a:ext uri="{FF2B5EF4-FFF2-40B4-BE49-F238E27FC236}">
                <a16:creationId xmlns:a16="http://schemas.microsoft.com/office/drawing/2014/main" id="{5922A44D-3B1C-4838-83BD-D63C2A23C661}"/>
              </a:ext>
            </a:extLst>
          </p:cNvPr>
          <p:cNvSpPr>
            <a:spLocks noGrp="1"/>
          </p:cNvSpPr>
          <p:nvPr>
            <p:ph type="body" sz="quarter" idx="10"/>
          </p:nvPr>
        </p:nvSpPr>
        <p:spPr/>
        <p:txBody>
          <a:bodyPr/>
          <a:lstStyle/>
          <a:p>
            <a:r>
              <a:rPr lang="en-US" dirty="0"/>
              <a:t>Problem statement</a:t>
            </a:r>
          </a:p>
        </p:txBody>
      </p:sp>
    </p:spTree>
    <p:extLst>
      <p:ext uri="{BB962C8B-B14F-4D97-AF65-F5344CB8AC3E}">
        <p14:creationId xmlns:p14="http://schemas.microsoft.com/office/powerpoint/2010/main" val="65951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B284-7D6E-4D32-9F27-04387616781D}"/>
              </a:ext>
            </a:extLst>
          </p:cNvPr>
          <p:cNvSpPr>
            <a:spLocks noGrp="1"/>
          </p:cNvSpPr>
          <p:nvPr>
            <p:ph type="title"/>
          </p:nvPr>
        </p:nvSpPr>
        <p:spPr/>
        <p:txBody>
          <a:bodyPr/>
          <a:lstStyle/>
          <a:p>
            <a:r>
              <a:rPr lang="en-US" dirty="0"/>
              <a:t>Jacobi </a:t>
            </a:r>
            <a:r>
              <a:rPr lang="en-US" dirty="0" err="1"/>
              <a:t>laplace</a:t>
            </a:r>
            <a:endParaRPr lang="en-US" dirty="0"/>
          </a:p>
        </p:txBody>
      </p:sp>
      <p:sp>
        <p:nvSpPr>
          <p:cNvPr id="3" name="Content Placeholder 2">
            <a:extLst>
              <a:ext uri="{FF2B5EF4-FFF2-40B4-BE49-F238E27FC236}">
                <a16:creationId xmlns:a16="http://schemas.microsoft.com/office/drawing/2014/main" id="{19C8BDF9-5D42-4796-8F36-ED07A3FCE82D}"/>
              </a:ext>
            </a:extLst>
          </p:cNvPr>
          <p:cNvSpPr>
            <a:spLocks noGrp="1"/>
          </p:cNvSpPr>
          <p:nvPr>
            <p:ph idx="1"/>
          </p:nvPr>
        </p:nvSpPr>
        <p:spPr/>
        <p:txBody>
          <a:bodyPr numCol="2"/>
          <a:lstStyle/>
          <a:p>
            <a:pPr>
              <a:lnSpc>
                <a:spcPct val="100000"/>
              </a:lnSpc>
              <a:spcBef>
                <a:spcPts val="0"/>
              </a:spcBef>
              <a:spcAft>
                <a:spcPts val="0"/>
              </a:spcAft>
            </a:pPr>
            <a:r>
              <a:rPr lang="en-US" sz="1200" dirty="0">
                <a:solidFill>
                  <a:srgbClr val="FF0000"/>
                </a:solidFill>
                <a:latin typeface="Lucida Console" panose="020B0609040504020204" pitchFamily="49" charset="0"/>
              </a:rPr>
              <a:t>int </a:t>
            </a:r>
            <a:r>
              <a:rPr lang="en-US" sz="1200" dirty="0" err="1">
                <a:solidFill>
                  <a:srgbClr val="FF0000"/>
                </a:solidFill>
                <a:latin typeface="Lucida Console" panose="020B0609040504020204" pitchFamily="49" charset="0"/>
              </a:rPr>
              <a:t>jacobi_solver</a:t>
            </a:r>
            <a:r>
              <a:rPr lang="en-US" sz="1200" dirty="0">
                <a:solidFill>
                  <a:srgbClr val="FF0000"/>
                </a:solidFill>
                <a:latin typeface="Lucida Console" panose="020B0609040504020204" pitchFamily="49" charset="0"/>
              </a:rPr>
              <a:t>(float* data, int M, int N,</a:t>
            </a:r>
          </a:p>
          <a:p>
            <a:pPr>
              <a:lnSpc>
                <a:spcPct val="100000"/>
              </a:lnSpc>
              <a:spcBef>
                <a:spcPts val="0"/>
              </a:spcBef>
              <a:spcAft>
                <a:spcPts val="0"/>
              </a:spcAft>
            </a:pPr>
            <a:r>
              <a:rPr lang="en-US" sz="1200" dirty="0">
                <a:solidFill>
                  <a:srgbClr val="FF0000"/>
                </a:solidFill>
                <a:latin typeface="Lucida Console" panose="020B0609040504020204" pitchFamily="49" charset="0"/>
              </a:rPr>
              <a:t>                  float </a:t>
            </a:r>
            <a:r>
              <a:rPr lang="en-US" sz="1200" dirty="0" err="1">
                <a:solidFill>
                  <a:srgbClr val="FF0000"/>
                </a:solidFill>
                <a:latin typeface="Lucida Console" panose="020B0609040504020204" pitchFamily="49" charset="0"/>
              </a:rPr>
              <a:t>max_diff</a:t>
            </a:r>
            <a:r>
              <a:rPr lang="en-US" sz="1200" dirty="0">
                <a:solidFill>
                  <a:srgbClr val="FF0000"/>
                </a:solidFill>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float* temp = new float[M * N];</a:t>
            </a:r>
          </a:p>
          <a:p>
            <a:pPr>
              <a:lnSpc>
                <a:spcPct val="100000"/>
              </a:lnSpc>
              <a:spcBef>
                <a:spcPts val="0"/>
              </a:spcBef>
              <a:spcAft>
                <a:spcPts val="0"/>
              </a:spcAft>
            </a:pPr>
            <a:r>
              <a:rPr lang="en-US" sz="1200" dirty="0">
                <a:latin typeface="Lucida Console" panose="020B0609040504020204" pitchFamily="49" charset="0"/>
              </a:rPr>
              <a:t>  for (int </a:t>
            </a:r>
            <a:r>
              <a:rPr lang="en-US" sz="1200" dirty="0" err="1">
                <a:latin typeface="Lucida Console" panose="020B0609040504020204" pitchFamily="49" charset="0"/>
              </a:rPr>
              <a:t>i</a:t>
            </a:r>
            <a:r>
              <a:rPr lang="en-US" sz="1200" dirty="0">
                <a:latin typeface="Lucida Console" panose="020B0609040504020204" pitchFamily="49" charset="0"/>
              </a:rPr>
              <a:t> = 0; </a:t>
            </a:r>
            <a:r>
              <a:rPr lang="en-US" sz="1200" dirty="0" err="1">
                <a:latin typeface="Lucida Console" panose="020B0609040504020204" pitchFamily="49" charset="0"/>
              </a:rPr>
              <a:t>i</a:t>
            </a:r>
            <a:r>
              <a:rPr lang="en-US" sz="1200" dirty="0">
                <a:latin typeface="Lucida Console" panose="020B0609040504020204" pitchFamily="49" charset="0"/>
              </a:rPr>
              <a:t> &lt; M; ++</a:t>
            </a:r>
            <a:r>
              <a:rPr lang="en-US" sz="1200" dirty="0" err="1">
                <a:latin typeface="Lucida Console" panose="020B0609040504020204" pitchFamily="49" charset="0"/>
              </a:rPr>
              <a:t>i</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for (int j = 0; j &lt; N; ++j) {</a:t>
            </a:r>
          </a:p>
          <a:p>
            <a:pPr>
              <a:lnSpc>
                <a:spcPct val="100000"/>
              </a:lnSpc>
              <a:spcBef>
                <a:spcPts val="0"/>
              </a:spcBef>
              <a:spcAft>
                <a:spcPts val="0"/>
              </a:spcAft>
            </a:pPr>
            <a:r>
              <a:rPr lang="en-US" sz="1200" dirty="0">
                <a:latin typeface="Lucida Console" panose="020B0609040504020204" pitchFamily="49" charset="0"/>
              </a:rPr>
              <a:t>      temp[</a:t>
            </a:r>
            <a:r>
              <a:rPr lang="en-US" sz="1200" dirty="0" err="1">
                <a:latin typeface="Lucida Console" panose="020B0609040504020204" pitchFamily="49" charset="0"/>
              </a:rPr>
              <a:t>i</a:t>
            </a:r>
            <a:r>
              <a:rPr lang="en-US" sz="1200" dirty="0">
                <a:latin typeface="Lucida Console" panose="020B0609040504020204" pitchFamily="49" charset="0"/>
              </a:rPr>
              <a:t>*N + j] = data[</a:t>
            </a:r>
            <a:r>
              <a:rPr lang="en-US" sz="1200" dirty="0" err="1">
                <a:latin typeface="Lucida Console" panose="020B0609040504020204" pitchFamily="49" charset="0"/>
              </a:rPr>
              <a:t>i</a:t>
            </a:r>
            <a:r>
              <a:rPr lang="en-US" sz="1200" dirty="0">
                <a:latin typeface="Lucida Console" panose="020B0609040504020204" pitchFamily="49" charset="0"/>
              </a:rPr>
              <a:t>*N + j];</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int iterations = 0;</a:t>
            </a:r>
          </a:p>
          <a:p>
            <a:pPr>
              <a:lnSpc>
                <a:spcPct val="100000"/>
              </a:lnSpc>
              <a:spcBef>
                <a:spcPts val="0"/>
              </a:spcBef>
              <a:spcAft>
                <a:spcPts val="0"/>
              </a:spcAft>
            </a:pPr>
            <a:r>
              <a:rPr lang="en-US" sz="1200" dirty="0">
                <a:latin typeface="Lucida Console" panose="020B0609040504020204" pitchFamily="49" charset="0"/>
              </a:rPr>
              <a:t>  bool </a:t>
            </a:r>
            <a:r>
              <a:rPr lang="en-US" sz="1200" dirty="0" err="1">
                <a:latin typeface="Lucida Console" panose="020B0609040504020204" pitchFamily="49" charset="0"/>
              </a:rPr>
              <a:t>keep_going</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float* from = data;</a:t>
            </a:r>
          </a:p>
          <a:p>
            <a:pPr>
              <a:lnSpc>
                <a:spcPct val="100000"/>
              </a:lnSpc>
              <a:spcBef>
                <a:spcPts val="0"/>
              </a:spcBef>
              <a:spcAft>
                <a:spcPts val="0"/>
              </a:spcAft>
            </a:pPr>
            <a:r>
              <a:rPr lang="en-US" sz="1200" dirty="0">
                <a:latin typeface="Lucida Console" panose="020B0609040504020204" pitchFamily="49" charset="0"/>
              </a:rPr>
              <a:t>  float* to = temp;</a:t>
            </a:r>
          </a:p>
          <a:p>
            <a:pPr>
              <a:lnSpc>
                <a:spcPct val="100000"/>
              </a:lnSpc>
              <a:spcBef>
                <a:spcPts val="0"/>
              </a:spcBef>
              <a:spcAft>
                <a:spcPts val="0"/>
              </a:spcAft>
            </a:pPr>
            <a:r>
              <a:rPr lang="en-US" sz="1200" dirty="0">
                <a:latin typeface="Lucida Console" panose="020B0609040504020204" pitchFamily="49" charset="0"/>
              </a:rPr>
              <a:t>  do {</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keep_going</a:t>
            </a:r>
            <a:r>
              <a:rPr lang="en-US" sz="1200" dirty="0">
                <a:latin typeface="Lucida Console" panose="020B0609040504020204" pitchFamily="49" charset="0"/>
              </a:rPr>
              <a:t> = false;</a:t>
            </a:r>
          </a:p>
          <a:p>
            <a:pPr>
              <a:lnSpc>
                <a:spcPct val="100000"/>
              </a:lnSpc>
              <a:spcBef>
                <a:spcPts val="0"/>
              </a:spcBef>
              <a:spcAft>
                <a:spcPts val="0"/>
              </a:spcAft>
            </a:pPr>
            <a:r>
              <a:rPr lang="en-US" sz="1200" dirty="0">
                <a:latin typeface="Lucida Console" panose="020B0609040504020204" pitchFamily="49" charset="0"/>
              </a:rPr>
              <a:t>    ++iterations;</a:t>
            </a:r>
          </a:p>
          <a:p>
            <a:pPr>
              <a:lnSpc>
                <a:spcPct val="100000"/>
              </a:lnSpc>
              <a:spcBef>
                <a:spcPts val="0"/>
              </a:spcBef>
              <a:spcAft>
                <a:spcPts val="0"/>
              </a:spcAft>
            </a:pPr>
            <a:r>
              <a:rPr lang="en-US" sz="1200" dirty="0">
                <a:latin typeface="Lucida Console" panose="020B0609040504020204" pitchFamily="49" charset="0"/>
              </a:rPr>
              <a:t>    for (int </a:t>
            </a:r>
            <a:r>
              <a:rPr lang="en-US" sz="1200" dirty="0" err="1">
                <a:latin typeface="Lucida Console" panose="020B0609040504020204" pitchFamily="49" charset="0"/>
              </a:rPr>
              <a:t>i</a:t>
            </a:r>
            <a:r>
              <a:rPr lang="en-US" sz="1200" dirty="0">
                <a:latin typeface="Lucida Console" panose="020B0609040504020204" pitchFamily="49" charset="0"/>
              </a:rPr>
              <a:t> = 1; </a:t>
            </a:r>
            <a:r>
              <a:rPr lang="en-US" sz="1200" dirty="0" err="1">
                <a:latin typeface="Lucida Console" panose="020B0609040504020204" pitchFamily="49" charset="0"/>
              </a:rPr>
              <a:t>i</a:t>
            </a:r>
            <a:r>
              <a:rPr lang="en-US" sz="1200" dirty="0">
                <a:latin typeface="Lucida Console" panose="020B0609040504020204" pitchFamily="49" charset="0"/>
              </a:rPr>
              <a:t> &lt; M-1; ++</a:t>
            </a:r>
            <a:r>
              <a:rPr lang="en-US" sz="1200" dirty="0" err="1">
                <a:latin typeface="Lucida Console" panose="020B0609040504020204" pitchFamily="49" charset="0"/>
              </a:rPr>
              <a:t>i</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for (int j = 1; j &lt; N-1; ++j) {</a:t>
            </a:r>
          </a:p>
          <a:p>
            <a:pPr>
              <a:lnSpc>
                <a:spcPct val="100000"/>
              </a:lnSpc>
              <a:spcBef>
                <a:spcPts val="0"/>
              </a:spcBef>
              <a:spcAft>
                <a:spcPts val="0"/>
              </a:spcAft>
            </a:pPr>
            <a:r>
              <a:rPr lang="en-US" sz="1200" dirty="0">
                <a:latin typeface="Lucida Console" panose="020B0609040504020204" pitchFamily="49" charset="0"/>
              </a:rPr>
              <a:t>        to[</a:t>
            </a:r>
            <a:r>
              <a:rPr lang="en-US" sz="1200" dirty="0" err="1">
                <a:latin typeface="Lucida Console" panose="020B0609040504020204" pitchFamily="49" charset="0"/>
              </a:rPr>
              <a:t>i</a:t>
            </a:r>
            <a:r>
              <a:rPr lang="en-US" sz="1200" dirty="0">
                <a:latin typeface="Lucida Console" panose="020B0609040504020204" pitchFamily="49" charset="0"/>
              </a:rPr>
              <a:t>*N + j] = 0.25f *</a:t>
            </a:r>
          </a:p>
          <a:p>
            <a:pPr>
              <a:lnSpc>
                <a:spcPct val="100000"/>
              </a:lnSpc>
              <a:spcBef>
                <a:spcPts val="0"/>
              </a:spcBef>
              <a:spcAft>
                <a:spcPts val="0"/>
              </a:spcAft>
            </a:pPr>
            <a:r>
              <a:rPr lang="en-US" sz="1200" dirty="0">
                <a:latin typeface="Lucida Console" panose="020B0609040504020204" pitchFamily="49" charset="0"/>
              </a:rPr>
              <a:t>            (from[(i-1)*N + j] + from[(i+1)*N + j] +</a:t>
            </a:r>
          </a:p>
          <a:p>
            <a:pPr>
              <a:lnSpc>
                <a:spcPct val="100000"/>
              </a:lnSpc>
              <a:spcBef>
                <a:spcPts val="0"/>
              </a:spcBef>
              <a:spcAft>
                <a:spcPts val="0"/>
              </a:spcAft>
            </a:pPr>
            <a:r>
              <a:rPr lang="en-US" sz="1200" dirty="0">
                <a:latin typeface="Lucida Console" panose="020B0609040504020204" pitchFamily="49" charset="0"/>
              </a:rPr>
              <a:t>             from[</a:t>
            </a:r>
            <a:r>
              <a:rPr lang="en-US" sz="1200" dirty="0" err="1">
                <a:latin typeface="Lucida Console" panose="020B0609040504020204" pitchFamily="49" charset="0"/>
              </a:rPr>
              <a:t>i</a:t>
            </a:r>
            <a:r>
              <a:rPr lang="en-US" sz="1200" dirty="0">
                <a:latin typeface="Lucida Console" panose="020B0609040504020204" pitchFamily="49" charset="0"/>
              </a:rPr>
              <a:t>*N + j-1] + from[</a:t>
            </a:r>
            <a:r>
              <a:rPr lang="en-US" sz="1200" dirty="0" err="1">
                <a:latin typeface="Lucida Console" panose="020B0609040504020204" pitchFamily="49" charset="0"/>
              </a:rPr>
              <a:t>i</a:t>
            </a:r>
            <a:r>
              <a:rPr lang="en-US" sz="1200" dirty="0">
                <a:latin typeface="Lucida Console" panose="020B0609040504020204" pitchFamily="49" charset="0"/>
              </a:rPr>
              <a:t>*N + j+1]);</a:t>
            </a:r>
          </a:p>
          <a:p>
            <a:pPr>
              <a:lnSpc>
                <a:spcPct val="100000"/>
              </a:lnSpc>
              <a:spcBef>
                <a:spcPts val="0"/>
              </a:spcBef>
              <a:spcAft>
                <a:spcPts val="0"/>
              </a:spcAft>
            </a:pPr>
            <a:r>
              <a:rPr lang="en-US" sz="1200" dirty="0">
                <a:latin typeface="Lucida Console" panose="020B0609040504020204" pitchFamily="49" charset="0"/>
              </a:rPr>
              <a:t>        if (!</a:t>
            </a:r>
            <a:r>
              <a:rPr lang="en-US" sz="1200" dirty="0" err="1">
                <a:latin typeface="Lucida Console" panose="020B0609040504020204" pitchFamily="49" charset="0"/>
              </a:rPr>
              <a:t>keep_going</a:t>
            </a:r>
            <a:r>
              <a:rPr lang="en-US" sz="1200" dirty="0">
                <a:latin typeface="Lucida Console" panose="020B0609040504020204" pitchFamily="49" charset="0"/>
              </a:rPr>
              <a:t> &amp;&amp;</a:t>
            </a:r>
          </a:p>
          <a:p>
            <a:pPr>
              <a:lnSpc>
                <a:spcPct val="100000"/>
              </a:lnSpc>
              <a:spcBef>
                <a:spcPts val="0"/>
              </a:spcBef>
              <a:spcAft>
                <a:spcPts val="0"/>
              </a:spcAft>
            </a:pPr>
            <a:r>
              <a:rPr lang="en-US" sz="1200" dirty="0">
                <a:latin typeface="Lucida Console" panose="020B0609040504020204" pitchFamily="49" charset="0"/>
              </a:rPr>
              <a:t>            std::fabs(to[</a:t>
            </a:r>
            <a:r>
              <a:rPr lang="en-US" sz="1200" dirty="0" err="1">
                <a:latin typeface="Lucida Console" panose="020B0609040504020204" pitchFamily="49" charset="0"/>
              </a:rPr>
              <a:t>i</a:t>
            </a:r>
            <a:r>
              <a:rPr lang="en-US" sz="1200" dirty="0">
                <a:latin typeface="Lucida Console" panose="020B0609040504020204" pitchFamily="49" charset="0"/>
              </a:rPr>
              <a:t>*N + j] - from[</a:t>
            </a:r>
            <a:r>
              <a:rPr lang="en-US" sz="1200" dirty="0" err="1">
                <a:latin typeface="Lucida Console" panose="020B0609040504020204" pitchFamily="49" charset="0"/>
              </a:rPr>
              <a:t>i</a:t>
            </a:r>
            <a:r>
              <a:rPr lang="en-US" sz="1200" dirty="0">
                <a:latin typeface="Lucida Console" panose="020B0609040504020204" pitchFamily="49" charset="0"/>
              </a:rPr>
              <a:t>*N + j])</a:t>
            </a:r>
          </a:p>
          <a:p>
            <a:pPr>
              <a:lnSpc>
                <a:spcPct val="100000"/>
              </a:lnSpc>
              <a:spcBef>
                <a:spcPts val="0"/>
              </a:spcBef>
              <a:spcAft>
                <a:spcPts val="0"/>
              </a:spcAft>
            </a:pPr>
            <a:r>
              <a:rPr lang="en-US" sz="1200" dirty="0">
                <a:latin typeface="Lucida Console" panose="020B0609040504020204" pitchFamily="49" charset="0"/>
              </a:rPr>
              <a:t>                                        &gt; </a:t>
            </a:r>
            <a:r>
              <a:rPr lang="en-US" sz="1200" dirty="0" err="1">
                <a:latin typeface="Lucida Console" panose="020B0609040504020204" pitchFamily="49" charset="0"/>
              </a:rPr>
              <a:t>max_diff</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keep_going</a:t>
            </a:r>
            <a:r>
              <a:rPr lang="en-US" sz="1200" dirty="0">
                <a:latin typeface="Lucida Console" panose="020B0609040504020204" pitchFamily="49" charset="0"/>
              </a:rPr>
              <a:t> = true;</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std::swap(from, to);</a:t>
            </a:r>
          </a:p>
          <a:p>
            <a:pPr>
              <a:lnSpc>
                <a:spcPct val="100000"/>
              </a:lnSpc>
              <a:spcBef>
                <a:spcPts val="0"/>
              </a:spcBef>
              <a:spcAft>
                <a:spcPts val="0"/>
              </a:spcAft>
            </a:pPr>
            <a:r>
              <a:rPr lang="en-US" sz="1200" dirty="0">
                <a:latin typeface="Lucida Console" panose="020B0609040504020204" pitchFamily="49" charset="0"/>
              </a:rPr>
              <a:t>  } while (</a:t>
            </a:r>
            <a:r>
              <a:rPr lang="en-US" sz="1200" dirty="0" err="1">
                <a:latin typeface="Lucida Console" panose="020B0609040504020204" pitchFamily="49" charset="0"/>
              </a:rPr>
              <a:t>keep_going</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if (to == data) {</a:t>
            </a:r>
          </a:p>
          <a:p>
            <a:pPr>
              <a:lnSpc>
                <a:spcPct val="100000"/>
              </a:lnSpc>
              <a:spcBef>
                <a:spcPts val="0"/>
              </a:spcBef>
              <a:spcAft>
                <a:spcPts val="0"/>
              </a:spcAft>
            </a:pPr>
            <a:r>
              <a:rPr lang="en-US" sz="1200" dirty="0">
                <a:latin typeface="Lucida Console" panose="020B0609040504020204" pitchFamily="49" charset="0"/>
              </a:rPr>
              <a:t>    for (int </a:t>
            </a:r>
            <a:r>
              <a:rPr lang="en-US" sz="1200" dirty="0" err="1">
                <a:latin typeface="Lucida Console" panose="020B0609040504020204" pitchFamily="49" charset="0"/>
              </a:rPr>
              <a:t>i</a:t>
            </a:r>
            <a:r>
              <a:rPr lang="en-US" sz="1200" dirty="0">
                <a:latin typeface="Lucida Console" panose="020B0609040504020204" pitchFamily="49" charset="0"/>
              </a:rPr>
              <a:t> = 0; </a:t>
            </a:r>
            <a:r>
              <a:rPr lang="en-US" sz="1200" dirty="0" err="1">
                <a:latin typeface="Lucida Console" panose="020B0609040504020204" pitchFamily="49" charset="0"/>
              </a:rPr>
              <a:t>i</a:t>
            </a:r>
            <a:r>
              <a:rPr lang="en-US" sz="1200" dirty="0">
                <a:latin typeface="Lucida Console" panose="020B0609040504020204" pitchFamily="49" charset="0"/>
              </a:rPr>
              <a:t> &lt; M; ++</a:t>
            </a:r>
            <a:r>
              <a:rPr lang="en-US" sz="1200" dirty="0" err="1">
                <a:latin typeface="Lucida Console" panose="020B0609040504020204" pitchFamily="49" charset="0"/>
              </a:rPr>
              <a:t>i</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for (int j = 0; j &lt; N; ++j) {</a:t>
            </a:r>
          </a:p>
          <a:p>
            <a:pPr>
              <a:lnSpc>
                <a:spcPct val="100000"/>
              </a:lnSpc>
              <a:spcBef>
                <a:spcPts val="0"/>
              </a:spcBef>
              <a:spcAft>
                <a:spcPts val="0"/>
              </a:spcAft>
            </a:pPr>
            <a:r>
              <a:rPr lang="en-US" sz="1200" dirty="0">
                <a:latin typeface="Lucida Console" panose="020B0609040504020204" pitchFamily="49" charset="0"/>
              </a:rPr>
              <a:t>        data[</a:t>
            </a:r>
            <a:r>
              <a:rPr lang="en-US" sz="1200" dirty="0" err="1">
                <a:latin typeface="Lucida Console" panose="020B0609040504020204" pitchFamily="49" charset="0"/>
              </a:rPr>
              <a:t>i</a:t>
            </a:r>
            <a:r>
              <a:rPr lang="en-US" sz="1200" dirty="0">
                <a:latin typeface="Lucida Console" panose="020B0609040504020204" pitchFamily="49" charset="0"/>
              </a:rPr>
              <a:t>*N + j] = temp[</a:t>
            </a:r>
            <a:r>
              <a:rPr lang="en-US" sz="1200" dirty="0" err="1">
                <a:latin typeface="Lucida Console" panose="020B0609040504020204" pitchFamily="49" charset="0"/>
              </a:rPr>
              <a:t>i</a:t>
            </a:r>
            <a:r>
              <a:rPr lang="en-US" sz="1200" dirty="0">
                <a:latin typeface="Lucida Console" panose="020B0609040504020204" pitchFamily="49" charset="0"/>
              </a:rPr>
              <a:t>*N + j];</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delete[] temp;</a:t>
            </a:r>
          </a:p>
          <a:p>
            <a:pPr>
              <a:lnSpc>
                <a:spcPct val="100000"/>
              </a:lnSpc>
              <a:spcBef>
                <a:spcPts val="0"/>
              </a:spcBef>
              <a:spcAft>
                <a:spcPts val="0"/>
              </a:spcAft>
            </a:pPr>
            <a:r>
              <a:rPr lang="en-US" sz="1200" dirty="0">
                <a:latin typeface="Lucida Console" panose="020B0609040504020204" pitchFamily="49" charset="0"/>
              </a:rPr>
              <a:t>  return iterations;</a:t>
            </a:r>
          </a:p>
          <a:p>
            <a:pPr>
              <a:lnSpc>
                <a:spcPct val="100000"/>
              </a:lnSpc>
              <a:spcBef>
                <a:spcPts val="0"/>
              </a:spcBef>
              <a:spcAft>
                <a:spcPts val="0"/>
              </a:spcAft>
            </a:pPr>
            <a:r>
              <a:rPr lang="en-US" sz="1200" dirty="0">
                <a:latin typeface="Lucida Console" panose="020B0609040504020204" pitchFamily="49" charset="0"/>
              </a:rPr>
              <a:t>}</a:t>
            </a:r>
          </a:p>
        </p:txBody>
      </p:sp>
      <p:sp>
        <p:nvSpPr>
          <p:cNvPr id="4" name="Text Placeholder 3">
            <a:extLst>
              <a:ext uri="{FF2B5EF4-FFF2-40B4-BE49-F238E27FC236}">
                <a16:creationId xmlns:a16="http://schemas.microsoft.com/office/drawing/2014/main" id="{075E6E56-5620-4570-9EA0-257C747EFC44}"/>
              </a:ext>
            </a:extLst>
          </p:cNvPr>
          <p:cNvSpPr>
            <a:spLocks noGrp="1"/>
          </p:cNvSpPr>
          <p:nvPr>
            <p:ph type="body" sz="quarter" idx="10"/>
          </p:nvPr>
        </p:nvSpPr>
        <p:spPr/>
        <p:txBody>
          <a:bodyPr/>
          <a:lstStyle/>
          <a:p>
            <a:r>
              <a:rPr lang="en-US" dirty="0"/>
              <a:t>Sequential code</a:t>
            </a:r>
          </a:p>
        </p:txBody>
      </p:sp>
      <p:cxnSp>
        <p:nvCxnSpPr>
          <p:cNvPr id="6" name="Straight Connector 5">
            <a:extLst>
              <a:ext uri="{FF2B5EF4-FFF2-40B4-BE49-F238E27FC236}">
                <a16:creationId xmlns:a16="http://schemas.microsoft.com/office/drawing/2014/main" id="{31B73B43-B21E-49F2-9E39-38578D186FD9}"/>
              </a:ext>
            </a:extLst>
          </p:cNvPr>
          <p:cNvCxnSpPr>
            <a:stCxn id="3" idx="0"/>
            <a:endCxn id="3" idx="2"/>
          </p:cNvCxnSpPr>
          <p:nvPr/>
        </p:nvCxnSpPr>
        <p:spPr>
          <a:xfrm>
            <a:off x="5491086" y="2103035"/>
            <a:ext cx="0" cy="3718925"/>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04229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B284-7D6E-4D32-9F27-04387616781D}"/>
              </a:ext>
            </a:extLst>
          </p:cNvPr>
          <p:cNvSpPr>
            <a:spLocks noGrp="1"/>
          </p:cNvSpPr>
          <p:nvPr>
            <p:ph type="title"/>
          </p:nvPr>
        </p:nvSpPr>
        <p:spPr/>
        <p:txBody>
          <a:bodyPr/>
          <a:lstStyle/>
          <a:p>
            <a:r>
              <a:rPr lang="en-US" dirty="0"/>
              <a:t>Jacobi </a:t>
            </a:r>
            <a:r>
              <a:rPr lang="en-US" dirty="0" err="1"/>
              <a:t>laplace</a:t>
            </a:r>
            <a:endParaRPr lang="en-US" dirty="0"/>
          </a:p>
        </p:txBody>
      </p:sp>
      <p:sp>
        <p:nvSpPr>
          <p:cNvPr id="3" name="Content Placeholder 2">
            <a:extLst>
              <a:ext uri="{FF2B5EF4-FFF2-40B4-BE49-F238E27FC236}">
                <a16:creationId xmlns:a16="http://schemas.microsoft.com/office/drawing/2014/main" id="{19C8BDF9-5D42-4796-8F36-ED07A3FCE82D}"/>
              </a:ext>
            </a:extLst>
          </p:cNvPr>
          <p:cNvSpPr>
            <a:spLocks noGrp="1"/>
          </p:cNvSpPr>
          <p:nvPr>
            <p:ph idx="1"/>
          </p:nvPr>
        </p:nvSpPr>
        <p:spPr/>
        <p:txBody>
          <a:bodyPr numCol="2"/>
          <a:lstStyle/>
          <a:p>
            <a:pPr>
              <a:lnSpc>
                <a:spcPct val="100000"/>
              </a:lnSpc>
              <a:spcBef>
                <a:spcPts val="0"/>
              </a:spcBef>
              <a:spcAft>
                <a:spcPts val="0"/>
              </a:spcAft>
            </a:pPr>
            <a:r>
              <a:rPr lang="en-US" sz="1200" dirty="0">
                <a:latin typeface="Lucida Console" panose="020B0609040504020204" pitchFamily="49" charset="0"/>
              </a:rPr>
              <a:t>int </a:t>
            </a:r>
            <a:r>
              <a:rPr lang="en-US" sz="1200" dirty="0" err="1">
                <a:latin typeface="Lucida Console" panose="020B0609040504020204" pitchFamily="49" charset="0"/>
              </a:rPr>
              <a:t>jacobi_solver</a:t>
            </a:r>
            <a:r>
              <a:rPr lang="en-US" sz="1200" dirty="0">
                <a:latin typeface="Lucida Console" panose="020B0609040504020204" pitchFamily="49" charset="0"/>
              </a:rPr>
              <a:t>(float* data, int M, int N,</a:t>
            </a:r>
          </a:p>
          <a:p>
            <a:pPr>
              <a:lnSpc>
                <a:spcPct val="100000"/>
              </a:lnSpc>
              <a:spcBef>
                <a:spcPts val="0"/>
              </a:spcBef>
              <a:spcAft>
                <a:spcPts val="0"/>
              </a:spcAft>
            </a:pPr>
            <a:r>
              <a:rPr lang="en-US" sz="1200" dirty="0">
                <a:latin typeface="Lucida Console" panose="020B0609040504020204" pitchFamily="49" charset="0"/>
              </a:rPr>
              <a:t>                  float </a:t>
            </a:r>
            <a:r>
              <a:rPr lang="en-US" sz="1200" dirty="0" err="1">
                <a:latin typeface="Lucida Console" panose="020B0609040504020204" pitchFamily="49" charset="0"/>
              </a:rPr>
              <a:t>max_diff</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r>
              <a:rPr lang="en-US" sz="1200" dirty="0">
                <a:solidFill>
                  <a:srgbClr val="FF0000"/>
                </a:solidFill>
                <a:latin typeface="Lucida Console" panose="020B0609040504020204" pitchFamily="49" charset="0"/>
              </a:rPr>
              <a:t>float* temp = new float[M * N];</a:t>
            </a:r>
          </a:p>
          <a:p>
            <a:pPr>
              <a:lnSpc>
                <a:spcPct val="100000"/>
              </a:lnSpc>
              <a:spcBef>
                <a:spcPts val="0"/>
              </a:spcBef>
              <a:spcAft>
                <a:spcPts val="0"/>
              </a:spcAft>
            </a:pPr>
            <a:r>
              <a:rPr lang="en-US" sz="1200" dirty="0">
                <a:solidFill>
                  <a:srgbClr val="FF0000"/>
                </a:solidFill>
                <a:latin typeface="Lucida Console" panose="020B0609040504020204" pitchFamily="49" charset="0"/>
              </a:rPr>
              <a:t>  for (int </a:t>
            </a:r>
            <a:r>
              <a:rPr lang="en-US" sz="1200" dirty="0" err="1">
                <a:solidFill>
                  <a:srgbClr val="FF0000"/>
                </a:solidFill>
                <a:latin typeface="Lucida Console" panose="020B0609040504020204" pitchFamily="49" charset="0"/>
              </a:rPr>
              <a:t>i</a:t>
            </a:r>
            <a:r>
              <a:rPr lang="en-US" sz="1200" dirty="0">
                <a:solidFill>
                  <a:srgbClr val="FF0000"/>
                </a:solidFill>
                <a:latin typeface="Lucida Console" panose="020B0609040504020204" pitchFamily="49" charset="0"/>
              </a:rPr>
              <a:t> = 0; </a:t>
            </a:r>
            <a:r>
              <a:rPr lang="en-US" sz="1200" dirty="0" err="1">
                <a:solidFill>
                  <a:srgbClr val="FF0000"/>
                </a:solidFill>
                <a:latin typeface="Lucida Console" panose="020B0609040504020204" pitchFamily="49" charset="0"/>
              </a:rPr>
              <a:t>i</a:t>
            </a:r>
            <a:r>
              <a:rPr lang="en-US" sz="1200" dirty="0">
                <a:solidFill>
                  <a:srgbClr val="FF0000"/>
                </a:solidFill>
                <a:latin typeface="Lucida Console" panose="020B0609040504020204" pitchFamily="49" charset="0"/>
              </a:rPr>
              <a:t> &lt; M; ++</a:t>
            </a:r>
            <a:r>
              <a:rPr lang="en-US" sz="1200" dirty="0" err="1">
                <a:solidFill>
                  <a:srgbClr val="FF0000"/>
                </a:solidFill>
                <a:latin typeface="Lucida Console" panose="020B0609040504020204" pitchFamily="49" charset="0"/>
              </a:rPr>
              <a:t>i</a:t>
            </a:r>
            <a:r>
              <a:rPr lang="en-US" sz="1200" dirty="0">
                <a:solidFill>
                  <a:srgbClr val="FF0000"/>
                </a:solidFill>
                <a:latin typeface="Lucida Console" panose="020B0609040504020204" pitchFamily="49" charset="0"/>
              </a:rPr>
              <a:t>) {</a:t>
            </a:r>
          </a:p>
          <a:p>
            <a:pPr>
              <a:lnSpc>
                <a:spcPct val="100000"/>
              </a:lnSpc>
              <a:spcBef>
                <a:spcPts val="0"/>
              </a:spcBef>
              <a:spcAft>
                <a:spcPts val="0"/>
              </a:spcAft>
            </a:pPr>
            <a:r>
              <a:rPr lang="en-US" sz="1200" dirty="0">
                <a:solidFill>
                  <a:srgbClr val="FF0000"/>
                </a:solidFill>
                <a:latin typeface="Lucida Console" panose="020B0609040504020204" pitchFamily="49" charset="0"/>
              </a:rPr>
              <a:t>    for (int j = 0; j &lt; N; ++j) {</a:t>
            </a:r>
          </a:p>
          <a:p>
            <a:pPr>
              <a:lnSpc>
                <a:spcPct val="100000"/>
              </a:lnSpc>
              <a:spcBef>
                <a:spcPts val="0"/>
              </a:spcBef>
              <a:spcAft>
                <a:spcPts val="0"/>
              </a:spcAft>
            </a:pPr>
            <a:r>
              <a:rPr lang="en-US" sz="1200" dirty="0">
                <a:solidFill>
                  <a:srgbClr val="FF0000"/>
                </a:solidFill>
                <a:latin typeface="Lucida Console" panose="020B0609040504020204" pitchFamily="49" charset="0"/>
              </a:rPr>
              <a:t>      temp[</a:t>
            </a:r>
            <a:r>
              <a:rPr lang="en-US" sz="1200" dirty="0" err="1">
                <a:solidFill>
                  <a:srgbClr val="FF0000"/>
                </a:solidFill>
                <a:latin typeface="Lucida Console" panose="020B0609040504020204" pitchFamily="49" charset="0"/>
              </a:rPr>
              <a:t>i</a:t>
            </a:r>
            <a:r>
              <a:rPr lang="en-US" sz="1200" dirty="0">
                <a:solidFill>
                  <a:srgbClr val="FF0000"/>
                </a:solidFill>
                <a:latin typeface="Lucida Console" panose="020B0609040504020204" pitchFamily="49" charset="0"/>
              </a:rPr>
              <a:t>*N + j] = data[</a:t>
            </a:r>
            <a:r>
              <a:rPr lang="en-US" sz="1200" dirty="0" err="1">
                <a:solidFill>
                  <a:srgbClr val="FF0000"/>
                </a:solidFill>
                <a:latin typeface="Lucida Console" panose="020B0609040504020204" pitchFamily="49" charset="0"/>
              </a:rPr>
              <a:t>i</a:t>
            </a:r>
            <a:r>
              <a:rPr lang="en-US" sz="1200" dirty="0">
                <a:solidFill>
                  <a:srgbClr val="FF0000"/>
                </a:solidFill>
                <a:latin typeface="Lucida Console" panose="020B0609040504020204" pitchFamily="49" charset="0"/>
              </a:rPr>
              <a:t>*N + j];</a:t>
            </a:r>
          </a:p>
          <a:p>
            <a:pPr>
              <a:lnSpc>
                <a:spcPct val="100000"/>
              </a:lnSpc>
              <a:spcBef>
                <a:spcPts val="0"/>
              </a:spcBef>
              <a:spcAft>
                <a:spcPts val="0"/>
              </a:spcAft>
            </a:pPr>
            <a:r>
              <a:rPr lang="en-US" sz="1200" dirty="0">
                <a:solidFill>
                  <a:srgbClr val="FF0000"/>
                </a:solidFill>
                <a:latin typeface="Lucida Console" panose="020B0609040504020204" pitchFamily="49" charset="0"/>
              </a:rPr>
              <a:t>    }</a:t>
            </a:r>
          </a:p>
          <a:p>
            <a:pPr>
              <a:lnSpc>
                <a:spcPct val="100000"/>
              </a:lnSpc>
              <a:spcBef>
                <a:spcPts val="0"/>
              </a:spcBef>
              <a:spcAft>
                <a:spcPts val="0"/>
              </a:spcAft>
            </a:pPr>
            <a:r>
              <a:rPr lang="en-US" sz="1200" dirty="0">
                <a:solidFill>
                  <a:srgbClr val="FF0000"/>
                </a:solidFill>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int iterations = 0;</a:t>
            </a:r>
          </a:p>
          <a:p>
            <a:pPr>
              <a:lnSpc>
                <a:spcPct val="100000"/>
              </a:lnSpc>
              <a:spcBef>
                <a:spcPts val="0"/>
              </a:spcBef>
              <a:spcAft>
                <a:spcPts val="0"/>
              </a:spcAft>
            </a:pPr>
            <a:r>
              <a:rPr lang="en-US" sz="1200" dirty="0">
                <a:latin typeface="Lucida Console" panose="020B0609040504020204" pitchFamily="49" charset="0"/>
              </a:rPr>
              <a:t>  bool </a:t>
            </a:r>
            <a:r>
              <a:rPr lang="en-US" sz="1200" dirty="0" err="1">
                <a:latin typeface="Lucida Console" panose="020B0609040504020204" pitchFamily="49" charset="0"/>
              </a:rPr>
              <a:t>keep_going</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float* from = data;</a:t>
            </a:r>
          </a:p>
          <a:p>
            <a:pPr>
              <a:lnSpc>
                <a:spcPct val="100000"/>
              </a:lnSpc>
              <a:spcBef>
                <a:spcPts val="0"/>
              </a:spcBef>
              <a:spcAft>
                <a:spcPts val="0"/>
              </a:spcAft>
            </a:pPr>
            <a:r>
              <a:rPr lang="en-US" sz="1200" dirty="0">
                <a:latin typeface="Lucida Console" panose="020B0609040504020204" pitchFamily="49" charset="0"/>
              </a:rPr>
              <a:t>  float* to = temp;</a:t>
            </a:r>
          </a:p>
          <a:p>
            <a:pPr>
              <a:lnSpc>
                <a:spcPct val="100000"/>
              </a:lnSpc>
              <a:spcBef>
                <a:spcPts val="0"/>
              </a:spcBef>
              <a:spcAft>
                <a:spcPts val="0"/>
              </a:spcAft>
            </a:pPr>
            <a:r>
              <a:rPr lang="en-US" sz="1200" dirty="0">
                <a:latin typeface="Lucida Console" panose="020B0609040504020204" pitchFamily="49" charset="0"/>
              </a:rPr>
              <a:t>  do {</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keep_going</a:t>
            </a:r>
            <a:r>
              <a:rPr lang="en-US" sz="1200" dirty="0">
                <a:latin typeface="Lucida Console" panose="020B0609040504020204" pitchFamily="49" charset="0"/>
              </a:rPr>
              <a:t> = false;</a:t>
            </a:r>
          </a:p>
          <a:p>
            <a:pPr>
              <a:lnSpc>
                <a:spcPct val="100000"/>
              </a:lnSpc>
              <a:spcBef>
                <a:spcPts val="0"/>
              </a:spcBef>
              <a:spcAft>
                <a:spcPts val="0"/>
              </a:spcAft>
            </a:pPr>
            <a:r>
              <a:rPr lang="en-US" sz="1200" dirty="0">
                <a:latin typeface="Lucida Console" panose="020B0609040504020204" pitchFamily="49" charset="0"/>
              </a:rPr>
              <a:t>    ++iterations;</a:t>
            </a:r>
          </a:p>
          <a:p>
            <a:pPr>
              <a:lnSpc>
                <a:spcPct val="100000"/>
              </a:lnSpc>
              <a:spcBef>
                <a:spcPts val="0"/>
              </a:spcBef>
              <a:spcAft>
                <a:spcPts val="0"/>
              </a:spcAft>
            </a:pPr>
            <a:r>
              <a:rPr lang="en-US" sz="1200" dirty="0">
                <a:latin typeface="Lucida Console" panose="020B0609040504020204" pitchFamily="49" charset="0"/>
              </a:rPr>
              <a:t>    for (int </a:t>
            </a:r>
            <a:r>
              <a:rPr lang="en-US" sz="1200" dirty="0" err="1">
                <a:latin typeface="Lucida Console" panose="020B0609040504020204" pitchFamily="49" charset="0"/>
              </a:rPr>
              <a:t>i</a:t>
            </a:r>
            <a:r>
              <a:rPr lang="en-US" sz="1200" dirty="0">
                <a:latin typeface="Lucida Console" panose="020B0609040504020204" pitchFamily="49" charset="0"/>
              </a:rPr>
              <a:t> = 1; </a:t>
            </a:r>
            <a:r>
              <a:rPr lang="en-US" sz="1200" dirty="0" err="1">
                <a:latin typeface="Lucida Console" panose="020B0609040504020204" pitchFamily="49" charset="0"/>
              </a:rPr>
              <a:t>i</a:t>
            </a:r>
            <a:r>
              <a:rPr lang="en-US" sz="1200" dirty="0">
                <a:latin typeface="Lucida Console" panose="020B0609040504020204" pitchFamily="49" charset="0"/>
              </a:rPr>
              <a:t> &lt; M-1; ++</a:t>
            </a:r>
            <a:r>
              <a:rPr lang="en-US" sz="1200" dirty="0" err="1">
                <a:latin typeface="Lucida Console" panose="020B0609040504020204" pitchFamily="49" charset="0"/>
              </a:rPr>
              <a:t>i</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for (int j = 1; j &lt; N-1; ++j) {</a:t>
            </a:r>
          </a:p>
          <a:p>
            <a:pPr>
              <a:lnSpc>
                <a:spcPct val="100000"/>
              </a:lnSpc>
              <a:spcBef>
                <a:spcPts val="0"/>
              </a:spcBef>
              <a:spcAft>
                <a:spcPts val="0"/>
              </a:spcAft>
            </a:pPr>
            <a:r>
              <a:rPr lang="en-US" sz="1200" dirty="0">
                <a:latin typeface="Lucida Console" panose="020B0609040504020204" pitchFamily="49" charset="0"/>
              </a:rPr>
              <a:t>        to[</a:t>
            </a:r>
            <a:r>
              <a:rPr lang="en-US" sz="1200" dirty="0" err="1">
                <a:latin typeface="Lucida Console" panose="020B0609040504020204" pitchFamily="49" charset="0"/>
              </a:rPr>
              <a:t>i</a:t>
            </a:r>
            <a:r>
              <a:rPr lang="en-US" sz="1200" dirty="0">
                <a:latin typeface="Lucida Console" panose="020B0609040504020204" pitchFamily="49" charset="0"/>
              </a:rPr>
              <a:t>*N + j] = 0.25f *</a:t>
            </a:r>
          </a:p>
          <a:p>
            <a:pPr>
              <a:lnSpc>
                <a:spcPct val="100000"/>
              </a:lnSpc>
              <a:spcBef>
                <a:spcPts val="0"/>
              </a:spcBef>
              <a:spcAft>
                <a:spcPts val="0"/>
              </a:spcAft>
            </a:pPr>
            <a:r>
              <a:rPr lang="en-US" sz="1200" dirty="0">
                <a:latin typeface="Lucida Console" panose="020B0609040504020204" pitchFamily="49" charset="0"/>
              </a:rPr>
              <a:t>            (from[(i-1)*N + j] + from[(i+1)*N + j] +</a:t>
            </a:r>
          </a:p>
          <a:p>
            <a:pPr>
              <a:lnSpc>
                <a:spcPct val="100000"/>
              </a:lnSpc>
              <a:spcBef>
                <a:spcPts val="0"/>
              </a:spcBef>
              <a:spcAft>
                <a:spcPts val="0"/>
              </a:spcAft>
            </a:pPr>
            <a:r>
              <a:rPr lang="en-US" sz="1200" dirty="0">
                <a:latin typeface="Lucida Console" panose="020B0609040504020204" pitchFamily="49" charset="0"/>
              </a:rPr>
              <a:t>             from[</a:t>
            </a:r>
            <a:r>
              <a:rPr lang="en-US" sz="1200" dirty="0" err="1">
                <a:latin typeface="Lucida Console" panose="020B0609040504020204" pitchFamily="49" charset="0"/>
              </a:rPr>
              <a:t>i</a:t>
            </a:r>
            <a:r>
              <a:rPr lang="en-US" sz="1200" dirty="0">
                <a:latin typeface="Lucida Console" panose="020B0609040504020204" pitchFamily="49" charset="0"/>
              </a:rPr>
              <a:t>*N + j-1] + from[</a:t>
            </a:r>
            <a:r>
              <a:rPr lang="en-US" sz="1200" dirty="0" err="1">
                <a:latin typeface="Lucida Console" panose="020B0609040504020204" pitchFamily="49" charset="0"/>
              </a:rPr>
              <a:t>i</a:t>
            </a:r>
            <a:r>
              <a:rPr lang="en-US" sz="1200" dirty="0">
                <a:latin typeface="Lucida Console" panose="020B0609040504020204" pitchFamily="49" charset="0"/>
              </a:rPr>
              <a:t>*N + j+1]);</a:t>
            </a:r>
          </a:p>
          <a:p>
            <a:pPr>
              <a:lnSpc>
                <a:spcPct val="100000"/>
              </a:lnSpc>
              <a:spcBef>
                <a:spcPts val="0"/>
              </a:spcBef>
              <a:spcAft>
                <a:spcPts val="0"/>
              </a:spcAft>
            </a:pPr>
            <a:r>
              <a:rPr lang="en-US" sz="1200" dirty="0">
                <a:latin typeface="Lucida Console" panose="020B0609040504020204" pitchFamily="49" charset="0"/>
              </a:rPr>
              <a:t>        if (!</a:t>
            </a:r>
            <a:r>
              <a:rPr lang="en-US" sz="1200" dirty="0" err="1">
                <a:latin typeface="Lucida Console" panose="020B0609040504020204" pitchFamily="49" charset="0"/>
              </a:rPr>
              <a:t>keep_going</a:t>
            </a:r>
            <a:r>
              <a:rPr lang="en-US" sz="1200" dirty="0">
                <a:latin typeface="Lucida Console" panose="020B0609040504020204" pitchFamily="49" charset="0"/>
              </a:rPr>
              <a:t> &amp;&amp;</a:t>
            </a:r>
          </a:p>
          <a:p>
            <a:pPr>
              <a:lnSpc>
                <a:spcPct val="100000"/>
              </a:lnSpc>
              <a:spcBef>
                <a:spcPts val="0"/>
              </a:spcBef>
              <a:spcAft>
                <a:spcPts val="0"/>
              </a:spcAft>
            </a:pPr>
            <a:r>
              <a:rPr lang="en-US" sz="1200" dirty="0">
                <a:latin typeface="Lucida Console" panose="020B0609040504020204" pitchFamily="49" charset="0"/>
              </a:rPr>
              <a:t>            std::fabs(to[</a:t>
            </a:r>
            <a:r>
              <a:rPr lang="en-US" sz="1200" dirty="0" err="1">
                <a:latin typeface="Lucida Console" panose="020B0609040504020204" pitchFamily="49" charset="0"/>
              </a:rPr>
              <a:t>i</a:t>
            </a:r>
            <a:r>
              <a:rPr lang="en-US" sz="1200" dirty="0">
                <a:latin typeface="Lucida Console" panose="020B0609040504020204" pitchFamily="49" charset="0"/>
              </a:rPr>
              <a:t>*N + j] - from[</a:t>
            </a:r>
            <a:r>
              <a:rPr lang="en-US" sz="1200" dirty="0" err="1">
                <a:latin typeface="Lucida Console" panose="020B0609040504020204" pitchFamily="49" charset="0"/>
              </a:rPr>
              <a:t>i</a:t>
            </a:r>
            <a:r>
              <a:rPr lang="en-US" sz="1200" dirty="0">
                <a:latin typeface="Lucida Console" panose="020B0609040504020204" pitchFamily="49" charset="0"/>
              </a:rPr>
              <a:t>*N + j])</a:t>
            </a:r>
          </a:p>
          <a:p>
            <a:pPr>
              <a:lnSpc>
                <a:spcPct val="100000"/>
              </a:lnSpc>
              <a:spcBef>
                <a:spcPts val="0"/>
              </a:spcBef>
              <a:spcAft>
                <a:spcPts val="0"/>
              </a:spcAft>
            </a:pPr>
            <a:r>
              <a:rPr lang="en-US" sz="1200" dirty="0">
                <a:latin typeface="Lucida Console" panose="020B0609040504020204" pitchFamily="49" charset="0"/>
              </a:rPr>
              <a:t>                                        &gt; </a:t>
            </a:r>
            <a:r>
              <a:rPr lang="en-US" sz="1200" dirty="0" err="1">
                <a:latin typeface="Lucida Console" panose="020B0609040504020204" pitchFamily="49" charset="0"/>
              </a:rPr>
              <a:t>max_diff</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keep_going</a:t>
            </a:r>
            <a:r>
              <a:rPr lang="en-US" sz="1200" dirty="0">
                <a:latin typeface="Lucida Console" panose="020B0609040504020204" pitchFamily="49" charset="0"/>
              </a:rPr>
              <a:t> = true;</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std::swap(from, to);</a:t>
            </a:r>
          </a:p>
          <a:p>
            <a:pPr>
              <a:lnSpc>
                <a:spcPct val="100000"/>
              </a:lnSpc>
              <a:spcBef>
                <a:spcPts val="0"/>
              </a:spcBef>
              <a:spcAft>
                <a:spcPts val="0"/>
              </a:spcAft>
            </a:pPr>
            <a:r>
              <a:rPr lang="en-US" sz="1200" dirty="0">
                <a:latin typeface="Lucida Console" panose="020B0609040504020204" pitchFamily="49" charset="0"/>
              </a:rPr>
              <a:t>  } while (</a:t>
            </a:r>
            <a:r>
              <a:rPr lang="en-US" sz="1200" dirty="0" err="1">
                <a:latin typeface="Lucida Console" panose="020B0609040504020204" pitchFamily="49" charset="0"/>
              </a:rPr>
              <a:t>keep_going</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if (to == data) {</a:t>
            </a:r>
          </a:p>
          <a:p>
            <a:pPr>
              <a:lnSpc>
                <a:spcPct val="100000"/>
              </a:lnSpc>
              <a:spcBef>
                <a:spcPts val="0"/>
              </a:spcBef>
              <a:spcAft>
                <a:spcPts val="0"/>
              </a:spcAft>
            </a:pPr>
            <a:r>
              <a:rPr lang="en-US" sz="1200" dirty="0">
                <a:latin typeface="Lucida Console" panose="020B0609040504020204" pitchFamily="49" charset="0"/>
              </a:rPr>
              <a:t>    for (int </a:t>
            </a:r>
            <a:r>
              <a:rPr lang="en-US" sz="1200" dirty="0" err="1">
                <a:latin typeface="Lucida Console" panose="020B0609040504020204" pitchFamily="49" charset="0"/>
              </a:rPr>
              <a:t>i</a:t>
            </a:r>
            <a:r>
              <a:rPr lang="en-US" sz="1200" dirty="0">
                <a:latin typeface="Lucida Console" panose="020B0609040504020204" pitchFamily="49" charset="0"/>
              </a:rPr>
              <a:t> = 0; </a:t>
            </a:r>
            <a:r>
              <a:rPr lang="en-US" sz="1200" dirty="0" err="1">
                <a:latin typeface="Lucida Console" panose="020B0609040504020204" pitchFamily="49" charset="0"/>
              </a:rPr>
              <a:t>i</a:t>
            </a:r>
            <a:r>
              <a:rPr lang="en-US" sz="1200" dirty="0">
                <a:latin typeface="Lucida Console" panose="020B0609040504020204" pitchFamily="49" charset="0"/>
              </a:rPr>
              <a:t> &lt; M; ++</a:t>
            </a:r>
            <a:r>
              <a:rPr lang="en-US" sz="1200" dirty="0" err="1">
                <a:latin typeface="Lucida Console" panose="020B0609040504020204" pitchFamily="49" charset="0"/>
              </a:rPr>
              <a:t>i</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for (int j = 0; j &lt; N; ++j) {</a:t>
            </a:r>
          </a:p>
          <a:p>
            <a:pPr>
              <a:lnSpc>
                <a:spcPct val="100000"/>
              </a:lnSpc>
              <a:spcBef>
                <a:spcPts val="0"/>
              </a:spcBef>
              <a:spcAft>
                <a:spcPts val="0"/>
              </a:spcAft>
            </a:pPr>
            <a:r>
              <a:rPr lang="en-US" sz="1200" dirty="0">
                <a:latin typeface="Lucida Console" panose="020B0609040504020204" pitchFamily="49" charset="0"/>
              </a:rPr>
              <a:t>        data[</a:t>
            </a:r>
            <a:r>
              <a:rPr lang="en-US" sz="1200" dirty="0" err="1">
                <a:latin typeface="Lucida Console" panose="020B0609040504020204" pitchFamily="49" charset="0"/>
              </a:rPr>
              <a:t>i</a:t>
            </a:r>
            <a:r>
              <a:rPr lang="en-US" sz="1200" dirty="0">
                <a:latin typeface="Lucida Console" panose="020B0609040504020204" pitchFamily="49" charset="0"/>
              </a:rPr>
              <a:t>*N + j] = temp[</a:t>
            </a:r>
            <a:r>
              <a:rPr lang="en-US" sz="1200" dirty="0" err="1">
                <a:latin typeface="Lucida Console" panose="020B0609040504020204" pitchFamily="49" charset="0"/>
              </a:rPr>
              <a:t>i</a:t>
            </a:r>
            <a:r>
              <a:rPr lang="en-US" sz="1200" dirty="0">
                <a:latin typeface="Lucida Console" panose="020B0609040504020204" pitchFamily="49" charset="0"/>
              </a:rPr>
              <a:t>*N + j];</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delete[] temp;</a:t>
            </a:r>
          </a:p>
          <a:p>
            <a:pPr>
              <a:lnSpc>
                <a:spcPct val="100000"/>
              </a:lnSpc>
              <a:spcBef>
                <a:spcPts val="0"/>
              </a:spcBef>
              <a:spcAft>
                <a:spcPts val="0"/>
              </a:spcAft>
            </a:pPr>
            <a:r>
              <a:rPr lang="en-US" sz="1200" dirty="0">
                <a:latin typeface="Lucida Console" panose="020B0609040504020204" pitchFamily="49" charset="0"/>
              </a:rPr>
              <a:t>  return iterations;</a:t>
            </a:r>
          </a:p>
          <a:p>
            <a:pPr>
              <a:lnSpc>
                <a:spcPct val="100000"/>
              </a:lnSpc>
              <a:spcBef>
                <a:spcPts val="0"/>
              </a:spcBef>
              <a:spcAft>
                <a:spcPts val="0"/>
              </a:spcAft>
            </a:pPr>
            <a:r>
              <a:rPr lang="en-US" sz="1200" dirty="0">
                <a:latin typeface="Lucida Console" panose="020B0609040504020204" pitchFamily="49" charset="0"/>
              </a:rPr>
              <a:t>}</a:t>
            </a:r>
          </a:p>
        </p:txBody>
      </p:sp>
      <p:sp>
        <p:nvSpPr>
          <p:cNvPr id="4" name="Text Placeholder 3">
            <a:extLst>
              <a:ext uri="{FF2B5EF4-FFF2-40B4-BE49-F238E27FC236}">
                <a16:creationId xmlns:a16="http://schemas.microsoft.com/office/drawing/2014/main" id="{075E6E56-5620-4570-9EA0-257C747EFC44}"/>
              </a:ext>
            </a:extLst>
          </p:cNvPr>
          <p:cNvSpPr>
            <a:spLocks noGrp="1"/>
          </p:cNvSpPr>
          <p:nvPr>
            <p:ph type="body" sz="quarter" idx="10"/>
          </p:nvPr>
        </p:nvSpPr>
        <p:spPr/>
        <p:txBody>
          <a:bodyPr/>
          <a:lstStyle/>
          <a:p>
            <a:r>
              <a:rPr lang="en-US" dirty="0"/>
              <a:t>Sequential code</a:t>
            </a:r>
          </a:p>
        </p:txBody>
      </p:sp>
      <p:cxnSp>
        <p:nvCxnSpPr>
          <p:cNvPr id="6" name="Straight Connector 5">
            <a:extLst>
              <a:ext uri="{FF2B5EF4-FFF2-40B4-BE49-F238E27FC236}">
                <a16:creationId xmlns:a16="http://schemas.microsoft.com/office/drawing/2014/main" id="{31B73B43-B21E-49F2-9E39-38578D186FD9}"/>
              </a:ext>
            </a:extLst>
          </p:cNvPr>
          <p:cNvCxnSpPr>
            <a:stCxn id="3" idx="0"/>
            <a:endCxn id="3" idx="2"/>
          </p:cNvCxnSpPr>
          <p:nvPr/>
        </p:nvCxnSpPr>
        <p:spPr>
          <a:xfrm>
            <a:off x="5491086" y="2103035"/>
            <a:ext cx="0" cy="3718925"/>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07062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B284-7D6E-4D32-9F27-04387616781D}"/>
              </a:ext>
            </a:extLst>
          </p:cNvPr>
          <p:cNvSpPr>
            <a:spLocks noGrp="1"/>
          </p:cNvSpPr>
          <p:nvPr>
            <p:ph type="title"/>
          </p:nvPr>
        </p:nvSpPr>
        <p:spPr/>
        <p:txBody>
          <a:bodyPr/>
          <a:lstStyle/>
          <a:p>
            <a:r>
              <a:rPr lang="en-US" dirty="0"/>
              <a:t>Jacobi </a:t>
            </a:r>
            <a:r>
              <a:rPr lang="en-US" dirty="0" err="1"/>
              <a:t>laplace</a:t>
            </a:r>
            <a:endParaRPr lang="en-US" dirty="0"/>
          </a:p>
        </p:txBody>
      </p:sp>
      <p:sp>
        <p:nvSpPr>
          <p:cNvPr id="3" name="Content Placeholder 2">
            <a:extLst>
              <a:ext uri="{FF2B5EF4-FFF2-40B4-BE49-F238E27FC236}">
                <a16:creationId xmlns:a16="http://schemas.microsoft.com/office/drawing/2014/main" id="{19C8BDF9-5D42-4796-8F36-ED07A3FCE82D}"/>
              </a:ext>
            </a:extLst>
          </p:cNvPr>
          <p:cNvSpPr>
            <a:spLocks noGrp="1"/>
          </p:cNvSpPr>
          <p:nvPr>
            <p:ph idx="1"/>
          </p:nvPr>
        </p:nvSpPr>
        <p:spPr/>
        <p:txBody>
          <a:bodyPr numCol="2"/>
          <a:lstStyle/>
          <a:p>
            <a:pPr>
              <a:lnSpc>
                <a:spcPct val="100000"/>
              </a:lnSpc>
              <a:spcBef>
                <a:spcPts val="0"/>
              </a:spcBef>
              <a:spcAft>
                <a:spcPts val="0"/>
              </a:spcAft>
            </a:pPr>
            <a:r>
              <a:rPr lang="en-US" sz="1200" dirty="0">
                <a:latin typeface="Lucida Console" panose="020B0609040504020204" pitchFamily="49" charset="0"/>
              </a:rPr>
              <a:t>int </a:t>
            </a:r>
            <a:r>
              <a:rPr lang="en-US" sz="1200" dirty="0" err="1">
                <a:latin typeface="Lucida Console" panose="020B0609040504020204" pitchFamily="49" charset="0"/>
              </a:rPr>
              <a:t>jacobi_solver</a:t>
            </a:r>
            <a:r>
              <a:rPr lang="en-US" sz="1200" dirty="0">
                <a:latin typeface="Lucida Console" panose="020B0609040504020204" pitchFamily="49" charset="0"/>
              </a:rPr>
              <a:t>(float* data, int M, int N,</a:t>
            </a:r>
          </a:p>
          <a:p>
            <a:pPr>
              <a:lnSpc>
                <a:spcPct val="100000"/>
              </a:lnSpc>
              <a:spcBef>
                <a:spcPts val="0"/>
              </a:spcBef>
              <a:spcAft>
                <a:spcPts val="0"/>
              </a:spcAft>
            </a:pPr>
            <a:r>
              <a:rPr lang="en-US" sz="1200" dirty="0">
                <a:latin typeface="Lucida Console" panose="020B0609040504020204" pitchFamily="49" charset="0"/>
              </a:rPr>
              <a:t>                  float </a:t>
            </a:r>
            <a:r>
              <a:rPr lang="en-US" sz="1200" dirty="0" err="1">
                <a:latin typeface="Lucida Console" panose="020B0609040504020204" pitchFamily="49" charset="0"/>
              </a:rPr>
              <a:t>max_diff</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float* temp = new float[M * N];</a:t>
            </a:r>
          </a:p>
          <a:p>
            <a:pPr>
              <a:lnSpc>
                <a:spcPct val="100000"/>
              </a:lnSpc>
              <a:spcBef>
                <a:spcPts val="0"/>
              </a:spcBef>
              <a:spcAft>
                <a:spcPts val="0"/>
              </a:spcAft>
            </a:pPr>
            <a:r>
              <a:rPr lang="en-US" sz="1200" dirty="0">
                <a:latin typeface="Lucida Console" panose="020B0609040504020204" pitchFamily="49" charset="0"/>
              </a:rPr>
              <a:t>  for (int </a:t>
            </a:r>
            <a:r>
              <a:rPr lang="en-US" sz="1200" dirty="0" err="1">
                <a:latin typeface="Lucida Console" panose="020B0609040504020204" pitchFamily="49" charset="0"/>
              </a:rPr>
              <a:t>i</a:t>
            </a:r>
            <a:r>
              <a:rPr lang="en-US" sz="1200" dirty="0">
                <a:latin typeface="Lucida Console" panose="020B0609040504020204" pitchFamily="49" charset="0"/>
              </a:rPr>
              <a:t> = 0; </a:t>
            </a:r>
            <a:r>
              <a:rPr lang="en-US" sz="1200" dirty="0" err="1">
                <a:latin typeface="Lucida Console" panose="020B0609040504020204" pitchFamily="49" charset="0"/>
              </a:rPr>
              <a:t>i</a:t>
            </a:r>
            <a:r>
              <a:rPr lang="en-US" sz="1200" dirty="0">
                <a:latin typeface="Lucida Console" panose="020B0609040504020204" pitchFamily="49" charset="0"/>
              </a:rPr>
              <a:t> &lt; M; ++</a:t>
            </a:r>
            <a:r>
              <a:rPr lang="en-US" sz="1200" dirty="0" err="1">
                <a:latin typeface="Lucida Console" panose="020B0609040504020204" pitchFamily="49" charset="0"/>
              </a:rPr>
              <a:t>i</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for (int j = 0; j &lt; N; ++j) {</a:t>
            </a:r>
          </a:p>
          <a:p>
            <a:pPr>
              <a:lnSpc>
                <a:spcPct val="100000"/>
              </a:lnSpc>
              <a:spcBef>
                <a:spcPts val="0"/>
              </a:spcBef>
              <a:spcAft>
                <a:spcPts val="0"/>
              </a:spcAft>
            </a:pPr>
            <a:r>
              <a:rPr lang="en-US" sz="1200" dirty="0">
                <a:latin typeface="Lucida Console" panose="020B0609040504020204" pitchFamily="49" charset="0"/>
              </a:rPr>
              <a:t>      temp[</a:t>
            </a:r>
            <a:r>
              <a:rPr lang="en-US" sz="1200" dirty="0" err="1">
                <a:latin typeface="Lucida Console" panose="020B0609040504020204" pitchFamily="49" charset="0"/>
              </a:rPr>
              <a:t>i</a:t>
            </a:r>
            <a:r>
              <a:rPr lang="en-US" sz="1200" dirty="0">
                <a:latin typeface="Lucida Console" panose="020B0609040504020204" pitchFamily="49" charset="0"/>
              </a:rPr>
              <a:t>*N + j] = data[</a:t>
            </a:r>
            <a:r>
              <a:rPr lang="en-US" sz="1200" dirty="0" err="1">
                <a:latin typeface="Lucida Console" panose="020B0609040504020204" pitchFamily="49" charset="0"/>
              </a:rPr>
              <a:t>i</a:t>
            </a:r>
            <a:r>
              <a:rPr lang="en-US" sz="1200" dirty="0">
                <a:latin typeface="Lucida Console" panose="020B0609040504020204" pitchFamily="49" charset="0"/>
              </a:rPr>
              <a:t>*N + j];</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int iterations = 0;</a:t>
            </a:r>
          </a:p>
          <a:p>
            <a:pPr>
              <a:lnSpc>
                <a:spcPct val="100000"/>
              </a:lnSpc>
              <a:spcBef>
                <a:spcPts val="0"/>
              </a:spcBef>
              <a:spcAft>
                <a:spcPts val="0"/>
              </a:spcAft>
            </a:pPr>
            <a:r>
              <a:rPr lang="en-US" sz="1200" dirty="0">
                <a:latin typeface="Lucida Console" panose="020B0609040504020204" pitchFamily="49" charset="0"/>
              </a:rPr>
              <a:t>  bool </a:t>
            </a:r>
            <a:r>
              <a:rPr lang="en-US" sz="1200" dirty="0" err="1">
                <a:latin typeface="Lucida Console" panose="020B0609040504020204" pitchFamily="49" charset="0"/>
              </a:rPr>
              <a:t>keep_going</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float* from = data;</a:t>
            </a:r>
          </a:p>
          <a:p>
            <a:pPr>
              <a:lnSpc>
                <a:spcPct val="100000"/>
              </a:lnSpc>
              <a:spcBef>
                <a:spcPts val="0"/>
              </a:spcBef>
              <a:spcAft>
                <a:spcPts val="0"/>
              </a:spcAft>
            </a:pPr>
            <a:r>
              <a:rPr lang="en-US" sz="1200" dirty="0">
                <a:latin typeface="Lucida Console" panose="020B0609040504020204" pitchFamily="49" charset="0"/>
              </a:rPr>
              <a:t>  float* to = temp;</a:t>
            </a:r>
          </a:p>
          <a:p>
            <a:pPr>
              <a:lnSpc>
                <a:spcPct val="100000"/>
              </a:lnSpc>
              <a:spcBef>
                <a:spcPts val="0"/>
              </a:spcBef>
              <a:spcAft>
                <a:spcPts val="0"/>
              </a:spcAft>
            </a:pPr>
            <a:r>
              <a:rPr lang="en-US" sz="1200" dirty="0">
                <a:latin typeface="Lucida Console" panose="020B0609040504020204" pitchFamily="49" charset="0"/>
              </a:rPr>
              <a:t>  do {</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keep_going</a:t>
            </a:r>
            <a:r>
              <a:rPr lang="en-US" sz="1200" dirty="0">
                <a:latin typeface="Lucida Console" panose="020B0609040504020204" pitchFamily="49" charset="0"/>
              </a:rPr>
              <a:t> = false;</a:t>
            </a:r>
          </a:p>
          <a:p>
            <a:pPr>
              <a:lnSpc>
                <a:spcPct val="100000"/>
              </a:lnSpc>
              <a:spcBef>
                <a:spcPts val="0"/>
              </a:spcBef>
              <a:spcAft>
                <a:spcPts val="0"/>
              </a:spcAft>
            </a:pPr>
            <a:r>
              <a:rPr lang="en-US" sz="1200" dirty="0">
                <a:latin typeface="Lucida Console" panose="020B0609040504020204" pitchFamily="49" charset="0"/>
              </a:rPr>
              <a:t>    ++iterations;</a:t>
            </a:r>
          </a:p>
          <a:p>
            <a:pPr>
              <a:lnSpc>
                <a:spcPct val="100000"/>
              </a:lnSpc>
              <a:spcBef>
                <a:spcPts val="0"/>
              </a:spcBef>
              <a:spcAft>
                <a:spcPts val="0"/>
              </a:spcAft>
            </a:pPr>
            <a:r>
              <a:rPr lang="en-US" sz="1200" dirty="0">
                <a:latin typeface="Lucida Console" panose="020B0609040504020204" pitchFamily="49" charset="0"/>
              </a:rPr>
              <a:t>    </a:t>
            </a:r>
            <a:r>
              <a:rPr lang="en-US" sz="1200" dirty="0">
                <a:solidFill>
                  <a:srgbClr val="FF0000"/>
                </a:solidFill>
                <a:latin typeface="Lucida Console" panose="020B0609040504020204" pitchFamily="49" charset="0"/>
              </a:rPr>
              <a:t>for (int </a:t>
            </a:r>
            <a:r>
              <a:rPr lang="en-US" sz="1200" dirty="0" err="1">
                <a:solidFill>
                  <a:srgbClr val="FF0000"/>
                </a:solidFill>
                <a:latin typeface="Lucida Console" panose="020B0609040504020204" pitchFamily="49" charset="0"/>
              </a:rPr>
              <a:t>i</a:t>
            </a:r>
            <a:r>
              <a:rPr lang="en-US" sz="1200" dirty="0">
                <a:solidFill>
                  <a:srgbClr val="FF0000"/>
                </a:solidFill>
                <a:latin typeface="Lucida Console" panose="020B0609040504020204" pitchFamily="49" charset="0"/>
              </a:rPr>
              <a:t> = 1; </a:t>
            </a:r>
            <a:r>
              <a:rPr lang="en-US" sz="1200" dirty="0" err="1">
                <a:solidFill>
                  <a:srgbClr val="FF0000"/>
                </a:solidFill>
                <a:latin typeface="Lucida Console" panose="020B0609040504020204" pitchFamily="49" charset="0"/>
              </a:rPr>
              <a:t>i</a:t>
            </a:r>
            <a:r>
              <a:rPr lang="en-US" sz="1200" dirty="0">
                <a:solidFill>
                  <a:srgbClr val="FF0000"/>
                </a:solidFill>
                <a:latin typeface="Lucida Console" panose="020B0609040504020204" pitchFamily="49" charset="0"/>
              </a:rPr>
              <a:t> &lt; M-1; ++</a:t>
            </a:r>
            <a:r>
              <a:rPr lang="en-US" sz="1200" dirty="0" err="1">
                <a:solidFill>
                  <a:srgbClr val="FF0000"/>
                </a:solidFill>
                <a:latin typeface="Lucida Console" panose="020B0609040504020204" pitchFamily="49" charset="0"/>
              </a:rPr>
              <a:t>i</a:t>
            </a:r>
            <a:r>
              <a:rPr lang="en-US" sz="1200" dirty="0">
                <a:solidFill>
                  <a:srgbClr val="FF0000"/>
                </a:solidFill>
                <a:latin typeface="Lucida Console" panose="020B0609040504020204" pitchFamily="49" charset="0"/>
              </a:rPr>
              <a:t>) {</a:t>
            </a:r>
          </a:p>
          <a:p>
            <a:pPr>
              <a:lnSpc>
                <a:spcPct val="100000"/>
              </a:lnSpc>
              <a:spcBef>
                <a:spcPts val="0"/>
              </a:spcBef>
              <a:spcAft>
                <a:spcPts val="0"/>
              </a:spcAft>
            </a:pPr>
            <a:r>
              <a:rPr lang="en-US" sz="1200" dirty="0">
                <a:solidFill>
                  <a:srgbClr val="FF0000"/>
                </a:solidFill>
                <a:latin typeface="Lucida Console" panose="020B0609040504020204" pitchFamily="49" charset="0"/>
              </a:rPr>
              <a:t>      for (int j = 1; j &lt; N-1; ++j) {</a:t>
            </a:r>
          </a:p>
          <a:p>
            <a:pPr>
              <a:lnSpc>
                <a:spcPct val="100000"/>
              </a:lnSpc>
              <a:spcBef>
                <a:spcPts val="0"/>
              </a:spcBef>
              <a:spcAft>
                <a:spcPts val="0"/>
              </a:spcAft>
            </a:pPr>
            <a:r>
              <a:rPr lang="en-US" sz="1200" dirty="0">
                <a:solidFill>
                  <a:srgbClr val="FF0000"/>
                </a:solidFill>
                <a:latin typeface="Lucida Console" panose="020B0609040504020204" pitchFamily="49" charset="0"/>
              </a:rPr>
              <a:t>        to[</a:t>
            </a:r>
            <a:r>
              <a:rPr lang="en-US" sz="1200" dirty="0" err="1">
                <a:solidFill>
                  <a:srgbClr val="FF0000"/>
                </a:solidFill>
                <a:latin typeface="Lucida Console" panose="020B0609040504020204" pitchFamily="49" charset="0"/>
              </a:rPr>
              <a:t>i</a:t>
            </a:r>
            <a:r>
              <a:rPr lang="en-US" sz="1200" dirty="0">
                <a:solidFill>
                  <a:srgbClr val="FF0000"/>
                </a:solidFill>
                <a:latin typeface="Lucida Console" panose="020B0609040504020204" pitchFamily="49" charset="0"/>
              </a:rPr>
              <a:t>*N + j] = 0.25f *</a:t>
            </a:r>
          </a:p>
          <a:p>
            <a:pPr>
              <a:lnSpc>
                <a:spcPct val="100000"/>
              </a:lnSpc>
              <a:spcBef>
                <a:spcPts val="0"/>
              </a:spcBef>
              <a:spcAft>
                <a:spcPts val="0"/>
              </a:spcAft>
            </a:pPr>
            <a:r>
              <a:rPr lang="en-US" sz="1200" dirty="0">
                <a:solidFill>
                  <a:srgbClr val="FF0000"/>
                </a:solidFill>
                <a:latin typeface="Lucida Console" panose="020B0609040504020204" pitchFamily="49" charset="0"/>
              </a:rPr>
              <a:t>            (from[(i-1)*N + j] + from[(i+1)*N + j] +</a:t>
            </a:r>
          </a:p>
          <a:p>
            <a:pPr>
              <a:lnSpc>
                <a:spcPct val="100000"/>
              </a:lnSpc>
              <a:spcBef>
                <a:spcPts val="0"/>
              </a:spcBef>
              <a:spcAft>
                <a:spcPts val="0"/>
              </a:spcAft>
            </a:pPr>
            <a:r>
              <a:rPr lang="en-US" sz="1200" dirty="0">
                <a:solidFill>
                  <a:srgbClr val="FF0000"/>
                </a:solidFill>
                <a:latin typeface="Lucida Console" panose="020B0609040504020204" pitchFamily="49" charset="0"/>
              </a:rPr>
              <a:t>             from[</a:t>
            </a:r>
            <a:r>
              <a:rPr lang="en-US" sz="1200" dirty="0" err="1">
                <a:solidFill>
                  <a:srgbClr val="FF0000"/>
                </a:solidFill>
                <a:latin typeface="Lucida Console" panose="020B0609040504020204" pitchFamily="49" charset="0"/>
              </a:rPr>
              <a:t>i</a:t>
            </a:r>
            <a:r>
              <a:rPr lang="en-US" sz="1200" dirty="0">
                <a:solidFill>
                  <a:srgbClr val="FF0000"/>
                </a:solidFill>
                <a:latin typeface="Lucida Console" panose="020B0609040504020204" pitchFamily="49" charset="0"/>
              </a:rPr>
              <a:t>*N + j-1] + from[</a:t>
            </a:r>
            <a:r>
              <a:rPr lang="en-US" sz="1200" dirty="0" err="1">
                <a:solidFill>
                  <a:srgbClr val="FF0000"/>
                </a:solidFill>
                <a:latin typeface="Lucida Console" panose="020B0609040504020204" pitchFamily="49" charset="0"/>
              </a:rPr>
              <a:t>i</a:t>
            </a:r>
            <a:r>
              <a:rPr lang="en-US" sz="1200" dirty="0">
                <a:solidFill>
                  <a:srgbClr val="FF0000"/>
                </a:solidFill>
                <a:latin typeface="Lucida Console" panose="020B0609040504020204" pitchFamily="49" charset="0"/>
              </a:rPr>
              <a:t>*N + j+1]);</a:t>
            </a:r>
          </a:p>
          <a:p>
            <a:pPr>
              <a:lnSpc>
                <a:spcPct val="100000"/>
              </a:lnSpc>
              <a:spcBef>
                <a:spcPts val="0"/>
              </a:spcBef>
              <a:spcAft>
                <a:spcPts val="0"/>
              </a:spcAft>
            </a:pPr>
            <a:r>
              <a:rPr lang="en-US" sz="1200" dirty="0">
                <a:latin typeface="Lucida Console" panose="020B0609040504020204" pitchFamily="49" charset="0"/>
              </a:rPr>
              <a:t>        if (!</a:t>
            </a:r>
            <a:r>
              <a:rPr lang="en-US" sz="1200" dirty="0" err="1">
                <a:latin typeface="Lucida Console" panose="020B0609040504020204" pitchFamily="49" charset="0"/>
              </a:rPr>
              <a:t>keep_going</a:t>
            </a:r>
            <a:r>
              <a:rPr lang="en-US" sz="1200" dirty="0">
                <a:latin typeface="Lucida Console" panose="020B0609040504020204" pitchFamily="49" charset="0"/>
              </a:rPr>
              <a:t> &amp;&amp;</a:t>
            </a:r>
          </a:p>
          <a:p>
            <a:pPr>
              <a:lnSpc>
                <a:spcPct val="100000"/>
              </a:lnSpc>
              <a:spcBef>
                <a:spcPts val="0"/>
              </a:spcBef>
              <a:spcAft>
                <a:spcPts val="0"/>
              </a:spcAft>
            </a:pPr>
            <a:r>
              <a:rPr lang="en-US" sz="1200" dirty="0">
                <a:latin typeface="Lucida Console" panose="020B0609040504020204" pitchFamily="49" charset="0"/>
              </a:rPr>
              <a:t>            std::fabs(to[</a:t>
            </a:r>
            <a:r>
              <a:rPr lang="en-US" sz="1200" dirty="0" err="1">
                <a:latin typeface="Lucida Console" panose="020B0609040504020204" pitchFamily="49" charset="0"/>
              </a:rPr>
              <a:t>i</a:t>
            </a:r>
            <a:r>
              <a:rPr lang="en-US" sz="1200" dirty="0">
                <a:latin typeface="Lucida Console" panose="020B0609040504020204" pitchFamily="49" charset="0"/>
              </a:rPr>
              <a:t>*N + j] - from[</a:t>
            </a:r>
            <a:r>
              <a:rPr lang="en-US" sz="1200" dirty="0" err="1">
                <a:latin typeface="Lucida Console" panose="020B0609040504020204" pitchFamily="49" charset="0"/>
              </a:rPr>
              <a:t>i</a:t>
            </a:r>
            <a:r>
              <a:rPr lang="en-US" sz="1200" dirty="0">
                <a:latin typeface="Lucida Console" panose="020B0609040504020204" pitchFamily="49" charset="0"/>
              </a:rPr>
              <a:t>*N + j])</a:t>
            </a:r>
          </a:p>
          <a:p>
            <a:pPr>
              <a:lnSpc>
                <a:spcPct val="100000"/>
              </a:lnSpc>
              <a:spcBef>
                <a:spcPts val="0"/>
              </a:spcBef>
              <a:spcAft>
                <a:spcPts val="0"/>
              </a:spcAft>
            </a:pPr>
            <a:r>
              <a:rPr lang="en-US" sz="1200" dirty="0">
                <a:latin typeface="Lucida Console" panose="020B0609040504020204" pitchFamily="49" charset="0"/>
              </a:rPr>
              <a:t>                                        &gt; </a:t>
            </a:r>
            <a:r>
              <a:rPr lang="en-US" sz="1200" dirty="0" err="1">
                <a:latin typeface="Lucida Console" panose="020B0609040504020204" pitchFamily="49" charset="0"/>
              </a:rPr>
              <a:t>max_diff</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keep_going</a:t>
            </a:r>
            <a:r>
              <a:rPr lang="en-US" sz="1200" dirty="0">
                <a:latin typeface="Lucida Console" panose="020B0609040504020204" pitchFamily="49" charset="0"/>
              </a:rPr>
              <a:t> = true;</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std::swap(from, to);</a:t>
            </a:r>
          </a:p>
          <a:p>
            <a:pPr>
              <a:lnSpc>
                <a:spcPct val="100000"/>
              </a:lnSpc>
              <a:spcBef>
                <a:spcPts val="0"/>
              </a:spcBef>
              <a:spcAft>
                <a:spcPts val="0"/>
              </a:spcAft>
            </a:pPr>
            <a:r>
              <a:rPr lang="en-US" sz="1200" dirty="0">
                <a:latin typeface="Lucida Console" panose="020B0609040504020204" pitchFamily="49" charset="0"/>
              </a:rPr>
              <a:t>  } while (</a:t>
            </a:r>
            <a:r>
              <a:rPr lang="en-US" sz="1200" dirty="0" err="1">
                <a:latin typeface="Lucida Console" panose="020B0609040504020204" pitchFamily="49" charset="0"/>
              </a:rPr>
              <a:t>keep_going</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if (to == data) {</a:t>
            </a:r>
          </a:p>
          <a:p>
            <a:pPr>
              <a:lnSpc>
                <a:spcPct val="100000"/>
              </a:lnSpc>
              <a:spcBef>
                <a:spcPts val="0"/>
              </a:spcBef>
              <a:spcAft>
                <a:spcPts val="0"/>
              </a:spcAft>
            </a:pPr>
            <a:r>
              <a:rPr lang="en-US" sz="1200" dirty="0">
                <a:latin typeface="Lucida Console" panose="020B0609040504020204" pitchFamily="49" charset="0"/>
              </a:rPr>
              <a:t>    for (int </a:t>
            </a:r>
            <a:r>
              <a:rPr lang="en-US" sz="1200" dirty="0" err="1">
                <a:latin typeface="Lucida Console" panose="020B0609040504020204" pitchFamily="49" charset="0"/>
              </a:rPr>
              <a:t>i</a:t>
            </a:r>
            <a:r>
              <a:rPr lang="en-US" sz="1200" dirty="0">
                <a:latin typeface="Lucida Console" panose="020B0609040504020204" pitchFamily="49" charset="0"/>
              </a:rPr>
              <a:t> = 0; </a:t>
            </a:r>
            <a:r>
              <a:rPr lang="en-US" sz="1200" dirty="0" err="1">
                <a:latin typeface="Lucida Console" panose="020B0609040504020204" pitchFamily="49" charset="0"/>
              </a:rPr>
              <a:t>i</a:t>
            </a:r>
            <a:r>
              <a:rPr lang="en-US" sz="1200" dirty="0">
                <a:latin typeface="Lucida Console" panose="020B0609040504020204" pitchFamily="49" charset="0"/>
              </a:rPr>
              <a:t> &lt; M; ++</a:t>
            </a:r>
            <a:r>
              <a:rPr lang="en-US" sz="1200" dirty="0" err="1">
                <a:latin typeface="Lucida Console" panose="020B0609040504020204" pitchFamily="49" charset="0"/>
              </a:rPr>
              <a:t>i</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for (int j = 0; j &lt; N; ++j) {</a:t>
            </a:r>
          </a:p>
          <a:p>
            <a:pPr>
              <a:lnSpc>
                <a:spcPct val="100000"/>
              </a:lnSpc>
              <a:spcBef>
                <a:spcPts val="0"/>
              </a:spcBef>
              <a:spcAft>
                <a:spcPts val="0"/>
              </a:spcAft>
            </a:pPr>
            <a:r>
              <a:rPr lang="en-US" sz="1200" dirty="0">
                <a:latin typeface="Lucida Console" panose="020B0609040504020204" pitchFamily="49" charset="0"/>
              </a:rPr>
              <a:t>        data[</a:t>
            </a:r>
            <a:r>
              <a:rPr lang="en-US" sz="1200" dirty="0" err="1">
                <a:latin typeface="Lucida Console" panose="020B0609040504020204" pitchFamily="49" charset="0"/>
              </a:rPr>
              <a:t>i</a:t>
            </a:r>
            <a:r>
              <a:rPr lang="en-US" sz="1200" dirty="0">
                <a:latin typeface="Lucida Console" panose="020B0609040504020204" pitchFamily="49" charset="0"/>
              </a:rPr>
              <a:t>*N + j] = temp[</a:t>
            </a:r>
            <a:r>
              <a:rPr lang="en-US" sz="1200" dirty="0" err="1">
                <a:latin typeface="Lucida Console" panose="020B0609040504020204" pitchFamily="49" charset="0"/>
              </a:rPr>
              <a:t>i</a:t>
            </a:r>
            <a:r>
              <a:rPr lang="en-US" sz="1200" dirty="0">
                <a:latin typeface="Lucida Console" panose="020B0609040504020204" pitchFamily="49" charset="0"/>
              </a:rPr>
              <a:t>*N + j];</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delete[] temp;</a:t>
            </a:r>
          </a:p>
          <a:p>
            <a:pPr>
              <a:lnSpc>
                <a:spcPct val="100000"/>
              </a:lnSpc>
              <a:spcBef>
                <a:spcPts val="0"/>
              </a:spcBef>
              <a:spcAft>
                <a:spcPts val="0"/>
              </a:spcAft>
            </a:pPr>
            <a:r>
              <a:rPr lang="en-US" sz="1200" dirty="0">
                <a:latin typeface="Lucida Console" panose="020B0609040504020204" pitchFamily="49" charset="0"/>
              </a:rPr>
              <a:t>  return iterations;</a:t>
            </a:r>
          </a:p>
          <a:p>
            <a:pPr>
              <a:lnSpc>
                <a:spcPct val="100000"/>
              </a:lnSpc>
              <a:spcBef>
                <a:spcPts val="0"/>
              </a:spcBef>
              <a:spcAft>
                <a:spcPts val="0"/>
              </a:spcAft>
            </a:pPr>
            <a:r>
              <a:rPr lang="en-US" sz="1200" dirty="0">
                <a:latin typeface="Lucida Console" panose="020B0609040504020204" pitchFamily="49" charset="0"/>
              </a:rPr>
              <a:t>}</a:t>
            </a:r>
          </a:p>
        </p:txBody>
      </p:sp>
      <p:sp>
        <p:nvSpPr>
          <p:cNvPr id="4" name="Text Placeholder 3">
            <a:extLst>
              <a:ext uri="{FF2B5EF4-FFF2-40B4-BE49-F238E27FC236}">
                <a16:creationId xmlns:a16="http://schemas.microsoft.com/office/drawing/2014/main" id="{075E6E56-5620-4570-9EA0-257C747EFC44}"/>
              </a:ext>
            </a:extLst>
          </p:cNvPr>
          <p:cNvSpPr>
            <a:spLocks noGrp="1"/>
          </p:cNvSpPr>
          <p:nvPr>
            <p:ph type="body" sz="quarter" idx="10"/>
          </p:nvPr>
        </p:nvSpPr>
        <p:spPr/>
        <p:txBody>
          <a:bodyPr/>
          <a:lstStyle/>
          <a:p>
            <a:r>
              <a:rPr lang="en-US" dirty="0"/>
              <a:t>Sequential code</a:t>
            </a:r>
          </a:p>
        </p:txBody>
      </p:sp>
      <p:cxnSp>
        <p:nvCxnSpPr>
          <p:cNvPr id="6" name="Straight Connector 5">
            <a:extLst>
              <a:ext uri="{FF2B5EF4-FFF2-40B4-BE49-F238E27FC236}">
                <a16:creationId xmlns:a16="http://schemas.microsoft.com/office/drawing/2014/main" id="{31B73B43-B21E-49F2-9E39-38578D186FD9}"/>
              </a:ext>
            </a:extLst>
          </p:cNvPr>
          <p:cNvCxnSpPr>
            <a:stCxn id="3" idx="0"/>
            <a:endCxn id="3" idx="2"/>
          </p:cNvCxnSpPr>
          <p:nvPr/>
        </p:nvCxnSpPr>
        <p:spPr>
          <a:xfrm>
            <a:off x="5491086" y="2103035"/>
            <a:ext cx="0" cy="3718925"/>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78914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B284-7D6E-4D32-9F27-04387616781D}"/>
              </a:ext>
            </a:extLst>
          </p:cNvPr>
          <p:cNvSpPr>
            <a:spLocks noGrp="1"/>
          </p:cNvSpPr>
          <p:nvPr>
            <p:ph type="title"/>
          </p:nvPr>
        </p:nvSpPr>
        <p:spPr/>
        <p:txBody>
          <a:bodyPr/>
          <a:lstStyle/>
          <a:p>
            <a:r>
              <a:rPr lang="en-US" dirty="0"/>
              <a:t>Jacobi </a:t>
            </a:r>
            <a:r>
              <a:rPr lang="en-US" dirty="0" err="1"/>
              <a:t>laplace</a:t>
            </a:r>
            <a:endParaRPr lang="en-US" dirty="0"/>
          </a:p>
        </p:txBody>
      </p:sp>
      <p:sp>
        <p:nvSpPr>
          <p:cNvPr id="3" name="Content Placeholder 2">
            <a:extLst>
              <a:ext uri="{FF2B5EF4-FFF2-40B4-BE49-F238E27FC236}">
                <a16:creationId xmlns:a16="http://schemas.microsoft.com/office/drawing/2014/main" id="{19C8BDF9-5D42-4796-8F36-ED07A3FCE82D}"/>
              </a:ext>
            </a:extLst>
          </p:cNvPr>
          <p:cNvSpPr>
            <a:spLocks noGrp="1"/>
          </p:cNvSpPr>
          <p:nvPr>
            <p:ph idx="1"/>
          </p:nvPr>
        </p:nvSpPr>
        <p:spPr/>
        <p:txBody>
          <a:bodyPr numCol="2"/>
          <a:lstStyle/>
          <a:p>
            <a:pPr>
              <a:lnSpc>
                <a:spcPct val="100000"/>
              </a:lnSpc>
              <a:spcBef>
                <a:spcPts val="0"/>
              </a:spcBef>
              <a:spcAft>
                <a:spcPts val="0"/>
              </a:spcAft>
            </a:pPr>
            <a:r>
              <a:rPr lang="en-US" sz="1200" dirty="0">
                <a:latin typeface="Lucida Console" panose="020B0609040504020204" pitchFamily="49" charset="0"/>
              </a:rPr>
              <a:t>int </a:t>
            </a:r>
            <a:r>
              <a:rPr lang="en-US" sz="1200" dirty="0" err="1">
                <a:latin typeface="Lucida Console" panose="020B0609040504020204" pitchFamily="49" charset="0"/>
              </a:rPr>
              <a:t>jacobi_solver</a:t>
            </a:r>
            <a:r>
              <a:rPr lang="en-US" sz="1200" dirty="0">
                <a:latin typeface="Lucida Console" panose="020B0609040504020204" pitchFamily="49" charset="0"/>
              </a:rPr>
              <a:t>(float* data, int M, int N,</a:t>
            </a:r>
          </a:p>
          <a:p>
            <a:pPr>
              <a:lnSpc>
                <a:spcPct val="100000"/>
              </a:lnSpc>
              <a:spcBef>
                <a:spcPts val="0"/>
              </a:spcBef>
              <a:spcAft>
                <a:spcPts val="0"/>
              </a:spcAft>
            </a:pPr>
            <a:r>
              <a:rPr lang="en-US" sz="1200" dirty="0">
                <a:latin typeface="Lucida Console" panose="020B0609040504020204" pitchFamily="49" charset="0"/>
              </a:rPr>
              <a:t>                  float </a:t>
            </a:r>
            <a:r>
              <a:rPr lang="en-US" sz="1200" dirty="0" err="1">
                <a:latin typeface="Lucida Console" panose="020B0609040504020204" pitchFamily="49" charset="0"/>
              </a:rPr>
              <a:t>max_diff</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float* temp = new float[M * N];</a:t>
            </a:r>
          </a:p>
          <a:p>
            <a:pPr>
              <a:lnSpc>
                <a:spcPct val="100000"/>
              </a:lnSpc>
              <a:spcBef>
                <a:spcPts val="0"/>
              </a:spcBef>
              <a:spcAft>
                <a:spcPts val="0"/>
              </a:spcAft>
            </a:pPr>
            <a:r>
              <a:rPr lang="en-US" sz="1200" dirty="0">
                <a:latin typeface="Lucida Console" panose="020B0609040504020204" pitchFamily="49" charset="0"/>
              </a:rPr>
              <a:t>  for (int </a:t>
            </a:r>
            <a:r>
              <a:rPr lang="en-US" sz="1200" dirty="0" err="1">
                <a:latin typeface="Lucida Console" panose="020B0609040504020204" pitchFamily="49" charset="0"/>
              </a:rPr>
              <a:t>i</a:t>
            </a:r>
            <a:r>
              <a:rPr lang="en-US" sz="1200" dirty="0">
                <a:latin typeface="Lucida Console" panose="020B0609040504020204" pitchFamily="49" charset="0"/>
              </a:rPr>
              <a:t> = 0; </a:t>
            </a:r>
            <a:r>
              <a:rPr lang="en-US" sz="1200" dirty="0" err="1">
                <a:latin typeface="Lucida Console" panose="020B0609040504020204" pitchFamily="49" charset="0"/>
              </a:rPr>
              <a:t>i</a:t>
            </a:r>
            <a:r>
              <a:rPr lang="en-US" sz="1200" dirty="0">
                <a:latin typeface="Lucida Console" panose="020B0609040504020204" pitchFamily="49" charset="0"/>
              </a:rPr>
              <a:t> &lt; M; ++</a:t>
            </a:r>
            <a:r>
              <a:rPr lang="en-US" sz="1200" dirty="0" err="1">
                <a:latin typeface="Lucida Console" panose="020B0609040504020204" pitchFamily="49" charset="0"/>
              </a:rPr>
              <a:t>i</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for (int j = 0; j &lt; N; ++j) {</a:t>
            </a:r>
          </a:p>
          <a:p>
            <a:pPr>
              <a:lnSpc>
                <a:spcPct val="100000"/>
              </a:lnSpc>
              <a:spcBef>
                <a:spcPts val="0"/>
              </a:spcBef>
              <a:spcAft>
                <a:spcPts val="0"/>
              </a:spcAft>
            </a:pPr>
            <a:r>
              <a:rPr lang="en-US" sz="1200" dirty="0">
                <a:latin typeface="Lucida Console" panose="020B0609040504020204" pitchFamily="49" charset="0"/>
              </a:rPr>
              <a:t>      temp[</a:t>
            </a:r>
            <a:r>
              <a:rPr lang="en-US" sz="1200" dirty="0" err="1">
                <a:latin typeface="Lucida Console" panose="020B0609040504020204" pitchFamily="49" charset="0"/>
              </a:rPr>
              <a:t>i</a:t>
            </a:r>
            <a:r>
              <a:rPr lang="en-US" sz="1200" dirty="0">
                <a:latin typeface="Lucida Console" panose="020B0609040504020204" pitchFamily="49" charset="0"/>
              </a:rPr>
              <a:t>*N + j] = data[</a:t>
            </a:r>
            <a:r>
              <a:rPr lang="en-US" sz="1200" dirty="0" err="1">
                <a:latin typeface="Lucida Console" panose="020B0609040504020204" pitchFamily="49" charset="0"/>
              </a:rPr>
              <a:t>i</a:t>
            </a:r>
            <a:r>
              <a:rPr lang="en-US" sz="1200" dirty="0">
                <a:latin typeface="Lucida Console" panose="020B0609040504020204" pitchFamily="49" charset="0"/>
              </a:rPr>
              <a:t>*N + j];</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int iterations = 0;</a:t>
            </a:r>
          </a:p>
          <a:p>
            <a:pPr>
              <a:lnSpc>
                <a:spcPct val="100000"/>
              </a:lnSpc>
              <a:spcBef>
                <a:spcPts val="0"/>
              </a:spcBef>
              <a:spcAft>
                <a:spcPts val="0"/>
              </a:spcAft>
            </a:pPr>
            <a:r>
              <a:rPr lang="en-US" sz="1200" dirty="0">
                <a:latin typeface="Lucida Console" panose="020B0609040504020204" pitchFamily="49" charset="0"/>
              </a:rPr>
              <a:t>  bool </a:t>
            </a:r>
            <a:r>
              <a:rPr lang="en-US" sz="1200" dirty="0" err="1">
                <a:latin typeface="Lucida Console" panose="020B0609040504020204" pitchFamily="49" charset="0"/>
              </a:rPr>
              <a:t>keep_going</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float* from = data;</a:t>
            </a:r>
          </a:p>
          <a:p>
            <a:pPr>
              <a:lnSpc>
                <a:spcPct val="100000"/>
              </a:lnSpc>
              <a:spcBef>
                <a:spcPts val="0"/>
              </a:spcBef>
              <a:spcAft>
                <a:spcPts val="0"/>
              </a:spcAft>
            </a:pPr>
            <a:r>
              <a:rPr lang="en-US" sz="1200" dirty="0">
                <a:latin typeface="Lucida Console" panose="020B0609040504020204" pitchFamily="49" charset="0"/>
              </a:rPr>
              <a:t>  float* to = temp;</a:t>
            </a:r>
          </a:p>
          <a:p>
            <a:pPr>
              <a:lnSpc>
                <a:spcPct val="100000"/>
              </a:lnSpc>
              <a:spcBef>
                <a:spcPts val="0"/>
              </a:spcBef>
              <a:spcAft>
                <a:spcPts val="0"/>
              </a:spcAft>
            </a:pPr>
            <a:r>
              <a:rPr lang="en-US" sz="1200" dirty="0">
                <a:latin typeface="Lucida Console" panose="020B0609040504020204" pitchFamily="49" charset="0"/>
              </a:rPr>
              <a:t>  do {</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keep_going</a:t>
            </a:r>
            <a:r>
              <a:rPr lang="en-US" sz="1200" dirty="0">
                <a:latin typeface="Lucida Console" panose="020B0609040504020204" pitchFamily="49" charset="0"/>
              </a:rPr>
              <a:t> = false;</a:t>
            </a:r>
          </a:p>
          <a:p>
            <a:pPr>
              <a:lnSpc>
                <a:spcPct val="100000"/>
              </a:lnSpc>
              <a:spcBef>
                <a:spcPts val="0"/>
              </a:spcBef>
              <a:spcAft>
                <a:spcPts val="0"/>
              </a:spcAft>
            </a:pPr>
            <a:r>
              <a:rPr lang="en-US" sz="1200" dirty="0">
                <a:latin typeface="Lucida Console" panose="020B0609040504020204" pitchFamily="49" charset="0"/>
              </a:rPr>
              <a:t>    ++iterations;</a:t>
            </a:r>
          </a:p>
          <a:p>
            <a:pPr>
              <a:lnSpc>
                <a:spcPct val="100000"/>
              </a:lnSpc>
              <a:spcBef>
                <a:spcPts val="0"/>
              </a:spcBef>
              <a:spcAft>
                <a:spcPts val="0"/>
              </a:spcAft>
            </a:pPr>
            <a:r>
              <a:rPr lang="en-US" sz="1200" dirty="0">
                <a:latin typeface="Lucida Console" panose="020B0609040504020204" pitchFamily="49" charset="0"/>
              </a:rPr>
              <a:t>    for (int </a:t>
            </a:r>
            <a:r>
              <a:rPr lang="en-US" sz="1200" dirty="0" err="1">
                <a:latin typeface="Lucida Console" panose="020B0609040504020204" pitchFamily="49" charset="0"/>
              </a:rPr>
              <a:t>i</a:t>
            </a:r>
            <a:r>
              <a:rPr lang="en-US" sz="1200" dirty="0">
                <a:latin typeface="Lucida Console" panose="020B0609040504020204" pitchFamily="49" charset="0"/>
              </a:rPr>
              <a:t> = 1; </a:t>
            </a:r>
            <a:r>
              <a:rPr lang="en-US" sz="1200" dirty="0" err="1">
                <a:latin typeface="Lucida Console" panose="020B0609040504020204" pitchFamily="49" charset="0"/>
              </a:rPr>
              <a:t>i</a:t>
            </a:r>
            <a:r>
              <a:rPr lang="en-US" sz="1200" dirty="0">
                <a:latin typeface="Lucida Console" panose="020B0609040504020204" pitchFamily="49" charset="0"/>
              </a:rPr>
              <a:t> &lt; M-1; ++</a:t>
            </a:r>
            <a:r>
              <a:rPr lang="en-US" sz="1200" dirty="0" err="1">
                <a:latin typeface="Lucida Console" panose="020B0609040504020204" pitchFamily="49" charset="0"/>
              </a:rPr>
              <a:t>i</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for (int j = 1; j &lt; N-1; ++j) {</a:t>
            </a:r>
          </a:p>
          <a:p>
            <a:pPr>
              <a:lnSpc>
                <a:spcPct val="100000"/>
              </a:lnSpc>
              <a:spcBef>
                <a:spcPts val="0"/>
              </a:spcBef>
              <a:spcAft>
                <a:spcPts val="0"/>
              </a:spcAft>
            </a:pPr>
            <a:r>
              <a:rPr lang="en-US" sz="1200" dirty="0">
                <a:latin typeface="Lucida Console" panose="020B0609040504020204" pitchFamily="49" charset="0"/>
              </a:rPr>
              <a:t>        to[</a:t>
            </a:r>
            <a:r>
              <a:rPr lang="en-US" sz="1200" dirty="0" err="1">
                <a:latin typeface="Lucida Console" panose="020B0609040504020204" pitchFamily="49" charset="0"/>
              </a:rPr>
              <a:t>i</a:t>
            </a:r>
            <a:r>
              <a:rPr lang="en-US" sz="1200" dirty="0">
                <a:latin typeface="Lucida Console" panose="020B0609040504020204" pitchFamily="49" charset="0"/>
              </a:rPr>
              <a:t>*N + j] = 0.25f *</a:t>
            </a:r>
          </a:p>
          <a:p>
            <a:pPr>
              <a:lnSpc>
                <a:spcPct val="100000"/>
              </a:lnSpc>
              <a:spcBef>
                <a:spcPts val="0"/>
              </a:spcBef>
              <a:spcAft>
                <a:spcPts val="0"/>
              </a:spcAft>
            </a:pPr>
            <a:r>
              <a:rPr lang="en-US" sz="1200" dirty="0">
                <a:latin typeface="Lucida Console" panose="020B0609040504020204" pitchFamily="49" charset="0"/>
              </a:rPr>
              <a:t>            (from[(i-1)*N + j] + from[(i+1)*N + j] +</a:t>
            </a:r>
          </a:p>
          <a:p>
            <a:pPr>
              <a:lnSpc>
                <a:spcPct val="100000"/>
              </a:lnSpc>
              <a:spcBef>
                <a:spcPts val="0"/>
              </a:spcBef>
              <a:spcAft>
                <a:spcPts val="0"/>
              </a:spcAft>
            </a:pPr>
            <a:r>
              <a:rPr lang="en-US" sz="1200" dirty="0">
                <a:latin typeface="Lucida Console" panose="020B0609040504020204" pitchFamily="49" charset="0"/>
              </a:rPr>
              <a:t>             from[</a:t>
            </a:r>
            <a:r>
              <a:rPr lang="en-US" sz="1200" dirty="0" err="1">
                <a:latin typeface="Lucida Console" panose="020B0609040504020204" pitchFamily="49" charset="0"/>
              </a:rPr>
              <a:t>i</a:t>
            </a:r>
            <a:r>
              <a:rPr lang="en-US" sz="1200" dirty="0">
                <a:latin typeface="Lucida Console" panose="020B0609040504020204" pitchFamily="49" charset="0"/>
              </a:rPr>
              <a:t>*N + j-1] + from[</a:t>
            </a:r>
            <a:r>
              <a:rPr lang="en-US" sz="1200" dirty="0" err="1">
                <a:latin typeface="Lucida Console" panose="020B0609040504020204" pitchFamily="49" charset="0"/>
              </a:rPr>
              <a:t>i</a:t>
            </a:r>
            <a:r>
              <a:rPr lang="en-US" sz="1200" dirty="0">
                <a:latin typeface="Lucida Console" panose="020B0609040504020204" pitchFamily="49" charset="0"/>
              </a:rPr>
              <a:t>*N + j+1]);</a:t>
            </a:r>
          </a:p>
          <a:p>
            <a:pPr>
              <a:lnSpc>
                <a:spcPct val="100000"/>
              </a:lnSpc>
              <a:spcBef>
                <a:spcPts val="0"/>
              </a:spcBef>
              <a:spcAft>
                <a:spcPts val="0"/>
              </a:spcAft>
            </a:pPr>
            <a:r>
              <a:rPr lang="en-US" sz="1200" dirty="0">
                <a:latin typeface="Lucida Console" panose="020B0609040504020204" pitchFamily="49" charset="0"/>
              </a:rPr>
              <a:t>        </a:t>
            </a:r>
            <a:r>
              <a:rPr lang="en-US" sz="1200" dirty="0">
                <a:solidFill>
                  <a:srgbClr val="FF0000"/>
                </a:solidFill>
                <a:latin typeface="Lucida Console" panose="020B0609040504020204" pitchFamily="49" charset="0"/>
              </a:rPr>
              <a:t>if (!</a:t>
            </a:r>
            <a:r>
              <a:rPr lang="en-US" sz="1200" dirty="0" err="1">
                <a:solidFill>
                  <a:srgbClr val="FF0000"/>
                </a:solidFill>
                <a:latin typeface="Lucida Console" panose="020B0609040504020204" pitchFamily="49" charset="0"/>
              </a:rPr>
              <a:t>keep_going</a:t>
            </a:r>
            <a:r>
              <a:rPr lang="en-US" sz="1200" dirty="0">
                <a:solidFill>
                  <a:srgbClr val="FF0000"/>
                </a:solidFill>
                <a:latin typeface="Lucida Console" panose="020B0609040504020204" pitchFamily="49" charset="0"/>
              </a:rPr>
              <a:t> &amp;&amp;</a:t>
            </a:r>
          </a:p>
          <a:p>
            <a:pPr>
              <a:lnSpc>
                <a:spcPct val="100000"/>
              </a:lnSpc>
              <a:spcBef>
                <a:spcPts val="0"/>
              </a:spcBef>
              <a:spcAft>
                <a:spcPts val="0"/>
              </a:spcAft>
            </a:pPr>
            <a:r>
              <a:rPr lang="en-US" sz="1200" dirty="0">
                <a:solidFill>
                  <a:srgbClr val="FF0000"/>
                </a:solidFill>
                <a:latin typeface="Lucida Console" panose="020B0609040504020204" pitchFamily="49" charset="0"/>
              </a:rPr>
              <a:t>            std::fabs(to[</a:t>
            </a:r>
            <a:r>
              <a:rPr lang="en-US" sz="1200" dirty="0" err="1">
                <a:solidFill>
                  <a:srgbClr val="FF0000"/>
                </a:solidFill>
                <a:latin typeface="Lucida Console" panose="020B0609040504020204" pitchFamily="49" charset="0"/>
              </a:rPr>
              <a:t>i</a:t>
            </a:r>
            <a:r>
              <a:rPr lang="en-US" sz="1200" dirty="0">
                <a:solidFill>
                  <a:srgbClr val="FF0000"/>
                </a:solidFill>
                <a:latin typeface="Lucida Console" panose="020B0609040504020204" pitchFamily="49" charset="0"/>
              </a:rPr>
              <a:t>*N + j] - from[</a:t>
            </a:r>
            <a:r>
              <a:rPr lang="en-US" sz="1200" dirty="0" err="1">
                <a:solidFill>
                  <a:srgbClr val="FF0000"/>
                </a:solidFill>
                <a:latin typeface="Lucida Console" panose="020B0609040504020204" pitchFamily="49" charset="0"/>
              </a:rPr>
              <a:t>i</a:t>
            </a:r>
            <a:r>
              <a:rPr lang="en-US" sz="1200" dirty="0">
                <a:solidFill>
                  <a:srgbClr val="FF0000"/>
                </a:solidFill>
                <a:latin typeface="Lucida Console" panose="020B0609040504020204" pitchFamily="49" charset="0"/>
              </a:rPr>
              <a:t>*N + j])</a:t>
            </a:r>
          </a:p>
          <a:p>
            <a:pPr>
              <a:lnSpc>
                <a:spcPct val="100000"/>
              </a:lnSpc>
              <a:spcBef>
                <a:spcPts val="0"/>
              </a:spcBef>
              <a:spcAft>
                <a:spcPts val="0"/>
              </a:spcAft>
            </a:pPr>
            <a:r>
              <a:rPr lang="en-US" sz="1200" dirty="0">
                <a:solidFill>
                  <a:srgbClr val="FF0000"/>
                </a:solidFill>
                <a:latin typeface="Lucida Console" panose="020B0609040504020204" pitchFamily="49" charset="0"/>
              </a:rPr>
              <a:t>                                        &gt; </a:t>
            </a:r>
            <a:r>
              <a:rPr lang="en-US" sz="1200" dirty="0" err="1">
                <a:solidFill>
                  <a:srgbClr val="FF0000"/>
                </a:solidFill>
                <a:latin typeface="Lucida Console" panose="020B0609040504020204" pitchFamily="49" charset="0"/>
              </a:rPr>
              <a:t>max_diff</a:t>
            </a:r>
            <a:r>
              <a:rPr lang="en-US" sz="1200" dirty="0">
                <a:solidFill>
                  <a:srgbClr val="FF0000"/>
                </a:solidFill>
                <a:latin typeface="Lucida Console" panose="020B0609040504020204" pitchFamily="49" charset="0"/>
              </a:rPr>
              <a:t>) {</a:t>
            </a:r>
          </a:p>
          <a:p>
            <a:pPr>
              <a:lnSpc>
                <a:spcPct val="100000"/>
              </a:lnSpc>
              <a:spcBef>
                <a:spcPts val="0"/>
              </a:spcBef>
              <a:spcAft>
                <a:spcPts val="0"/>
              </a:spcAft>
            </a:pPr>
            <a:r>
              <a:rPr lang="en-US" sz="1200" dirty="0">
                <a:solidFill>
                  <a:srgbClr val="FF0000"/>
                </a:solidFill>
                <a:latin typeface="Lucida Console" panose="020B0609040504020204" pitchFamily="49" charset="0"/>
              </a:rPr>
              <a:t>          </a:t>
            </a:r>
            <a:r>
              <a:rPr lang="en-US" sz="1200" dirty="0" err="1">
                <a:solidFill>
                  <a:srgbClr val="FF0000"/>
                </a:solidFill>
                <a:latin typeface="Lucida Console" panose="020B0609040504020204" pitchFamily="49" charset="0"/>
              </a:rPr>
              <a:t>keep_going</a:t>
            </a:r>
            <a:r>
              <a:rPr lang="en-US" sz="1200" dirty="0">
                <a:solidFill>
                  <a:srgbClr val="FF0000"/>
                </a:solidFill>
                <a:latin typeface="Lucida Console" panose="020B0609040504020204" pitchFamily="49" charset="0"/>
              </a:rPr>
              <a:t> = true;</a:t>
            </a:r>
          </a:p>
          <a:p>
            <a:pPr>
              <a:lnSpc>
                <a:spcPct val="100000"/>
              </a:lnSpc>
              <a:spcBef>
                <a:spcPts val="0"/>
              </a:spcBef>
              <a:spcAft>
                <a:spcPts val="0"/>
              </a:spcAft>
            </a:pPr>
            <a:r>
              <a:rPr lang="en-US" sz="1200" dirty="0">
                <a:solidFill>
                  <a:srgbClr val="FF0000"/>
                </a:solidFill>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std::swap(from, to);</a:t>
            </a:r>
          </a:p>
          <a:p>
            <a:pPr>
              <a:lnSpc>
                <a:spcPct val="100000"/>
              </a:lnSpc>
              <a:spcBef>
                <a:spcPts val="0"/>
              </a:spcBef>
              <a:spcAft>
                <a:spcPts val="0"/>
              </a:spcAft>
            </a:pPr>
            <a:r>
              <a:rPr lang="en-US" sz="1200" dirty="0">
                <a:latin typeface="Lucida Console" panose="020B0609040504020204" pitchFamily="49" charset="0"/>
              </a:rPr>
              <a:t>  } while (</a:t>
            </a:r>
            <a:r>
              <a:rPr lang="en-US" sz="1200" dirty="0" err="1">
                <a:latin typeface="Lucida Console" panose="020B0609040504020204" pitchFamily="49" charset="0"/>
              </a:rPr>
              <a:t>keep_going</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if (to == data) {</a:t>
            </a:r>
          </a:p>
          <a:p>
            <a:pPr>
              <a:lnSpc>
                <a:spcPct val="100000"/>
              </a:lnSpc>
              <a:spcBef>
                <a:spcPts val="0"/>
              </a:spcBef>
              <a:spcAft>
                <a:spcPts val="0"/>
              </a:spcAft>
            </a:pPr>
            <a:r>
              <a:rPr lang="en-US" sz="1200" dirty="0">
                <a:latin typeface="Lucida Console" panose="020B0609040504020204" pitchFamily="49" charset="0"/>
              </a:rPr>
              <a:t>    for (int </a:t>
            </a:r>
            <a:r>
              <a:rPr lang="en-US" sz="1200" dirty="0" err="1">
                <a:latin typeface="Lucida Console" panose="020B0609040504020204" pitchFamily="49" charset="0"/>
              </a:rPr>
              <a:t>i</a:t>
            </a:r>
            <a:r>
              <a:rPr lang="en-US" sz="1200" dirty="0">
                <a:latin typeface="Lucida Console" panose="020B0609040504020204" pitchFamily="49" charset="0"/>
              </a:rPr>
              <a:t> = 0; </a:t>
            </a:r>
            <a:r>
              <a:rPr lang="en-US" sz="1200" dirty="0" err="1">
                <a:latin typeface="Lucida Console" panose="020B0609040504020204" pitchFamily="49" charset="0"/>
              </a:rPr>
              <a:t>i</a:t>
            </a:r>
            <a:r>
              <a:rPr lang="en-US" sz="1200" dirty="0">
                <a:latin typeface="Lucida Console" panose="020B0609040504020204" pitchFamily="49" charset="0"/>
              </a:rPr>
              <a:t> &lt; M; ++</a:t>
            </a:r>
            <a:r>
              <a:rPr lang="en-US" sz="1200" dirty="0" err="1">
                <a:latin typeface="Lucida Console" panose="020B0609040504020204" pitchFamily="49" charset="0"/>
              </a:rPr>
              <a:t>i</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for (int j = 0; j &lt; N; ++j) {</a:t>
            </a:r>
          </a:p>
          <a:p>
            <a:pPr>
              <a:lnSpc>
                <a:spcPct val="100000"/>
              </a:lnSpc>
              <a:spcBef>
                <a:spcPts val="0"/>
              </a:spcBef>
              <a:spcAft>
                <a:spcPts val="0"/>
              </a:spcAft>
            </a:pPr>
            <a:r>
              <a:rPr lang="en-US" sz="1200" dirty="0">
                <a:latin typeface="Lucida Console" panose="020B0609040504020204" pitchFamily="49" charset="0"/>
              </a:rPr>
              <a:t>        data[</a:t>
            </a:r>
            <a:r>
              <a:rPr lang="en-US" sz="1200" dirty="0" err="1">
                <a:latin typeface="Lucida Console" panose="020B0609040504020204" pitchFamily="49" charset="0"/>
              </a:rPr>
              <a:t>i</a:t>
            </a:r>
            <a:r>
              <a:rPr lang="en-US" sz="1200" dirty="0">
                <a:latin typeface="Lucida Console" panose="020B0609040504020204" pitchFamily="49" charset="0"/>
              </a:rPr>
              <a:t>*N + j] = temp[</a:t>
            </a:r>
            <a:r>
              <a:rPr lang="en-US" sz="1200" dirty="0" err="1">
                <a:latin typeface="Lucida Console" panose="020B0609040504020204" pitchFamily="49" charset="0"/>
              </a:rPr>
              <a:t>i</a:t>
            </a:r>
            <a:r>
              <a:rPr lang="en-US" sz="1200" dirty="0">
                <a:latin typeface="Lucida Console" panose="020B0609040504020204" pitchFamily="49" charset="0"/>
              </a:rPr>
              <a:t>*N + j];</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delete[] temp;</a:t>
            </a:r>
          </a:p>
          <a:p>
            <a:pPr>
              <a:lnSpc>
                <a:spcPct val="100000"/>
              </a:lnSpc>
              <a:spcBef>
                <a:spcPts val="0"/>
              </a:spcBef>
              <a:spcAft>
                <a:spcPts val="0"/>
              </a:spcAft>
            </a:pPr>
            <a:r>
              <a:rPr lang="en-US" sz="1200" dirty="0">
                <a:latin typeface="Lucida Console" panose="020B0609040504020204" pitchFamily="49" charset="0"/>
              </a:rPr>
              <a:t>  return iterations;</a:t>
            </a:r>
          </a:p>
          <a:p>
            <a:pPr>
              <a:lnSpc>
                <a:spcPct val="100000"/>
              </a:lnSpc>
              <a:spcBef>
                <a:spcPts val="0"/>
              </a:spcBef>
              <a:spcAft>
                <a:spcPts val="0"/>
              </a:spcAft>
            </a:pPr>
            <a:r>
              <a:rPr lang="en-US" sz="1200" dirty="0">
                <a:latin typeface="Lucida Console" panose="020B0609040504020204" pitchFamily="49" charset="0"/>
              </a:rPr>
              <a:t>}</a:t>
            </a:r>
          </a:p>
        </p:txBody>
      </p:sp>
      <p:sp>
        <p:nvSpPr>
          <p:cNvPr id="4" name="Text Placeholder 3">
            <a:extLst>
              <a:ext uri="{FF2B5EF4-FFF2-40B4-BE49-F238E27FC236}">
                <a16:creationId xmlns:a16="http://schemas.microsoft.com/office/drawing/2014/main" id="{075E6E56-5620-4570-9EA0-257C747EFC44}"/>
              </a:ext>
            </a:extLst>
          </p:cNvPr>
          <p:cNvSpPr>
            <a:spLocks noGrp="1"/>
          </p:cNvSpPr>
          <p:nvPr>
            <p:ph type="body" sz="quarter" idx="10"/>
          </p:nvPr>
        </p:nvSpPr>
        <p:spPr/>
        <p:txBody>
          <a:bodyPr/>
          <a:lstStyle/>
          <a:p>
            <a:r>
              <a:rPr lang="en-US" dirty="0"/>
              <a:t>Sequential code</a:t>
            </a:r>
          </a:p>
        </p:txBody>
      </p:sp>
      <p:cxnSp>
        <p:nvCxnSpPr>
          <p:cNvPr id="6" name="Straight Connector 5">
            <a:extLst>
              <a:ext uri="{FF2B5EF4-FFF2-40B4-BE49-F238E27FC236}">
                <a16:creationId xmlns:a16="http://schemas.microsoft.com/office/drawing/2014/main" id="{31B73B43-B21E-49F2-9E39-38578D186FD9}"/>
              </a:ext>
            </a:extLst>
          </p:cNvPr>
          <p:cNvCxnSpPr>
            <a:stCxn id="3" idx="0"/>
            <a:endCxn id="3" idx="2"/>
          </p:cNvCxnSpPr>
          <p:nvPr/>
        </p:nvCxnSpPr>
        <p:spPr>
          <a:xfrm>
            <a:off x="5491086" y="2103035"/>
            <a:ext cx="0" cy="3718925"/>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6866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B284-7D6E-4D32-9F27-04387616781D}"/>
              </a:ext>
            </a:extLst>
          </p:cNvPr>
          <p:cNvSpPr>
            <a:spLocks noGrp="1"/>
          </p:cNvSpPr>
          <p:nvPr>
            <p:ph type="title"/>
          </p:nvPr>
        </p:nvSpPr>
        <p:spPr/>
        <p:txBody>
          <a:bodyPr/>
          <a:lstStyle/>
          <a:p>
            <a:r>
              <a:rPr lang="en-US" dirty="0"/>
              <a:t>Jacobi </a:t>
            </a:r>
            <a:r>
              <a:rPr lang="en-US" dirty="0" err="1"/>
              <a:t>laplace</a:t>
            </a:r>
            <a:endParaRPr lang="en-US" dirty="0"/>
          </a:p>
        </p:txBody>
      </p:sp>
      <p:sp>
        <p:nvSpPr>
          <p:cNvPr id="3" name="Content Placeholder 2">
            <a:extLst>
              <a:ext uri="{FF2B5EF4-FFF2-40B4-BE49-F238E27FC236}">
                <a16:creationId xmlns:a16="http://schemas.microsoft.com/office/drawing/2014/main" id="{19C8BDF9-5D42-4796-8F36-ED07A3FCE82D}"/>
              </a:ext>
            </a:extLst>
          </p:cNvPr>
          <p:cNvSpPr>
            <a:spLocks noGrp="1"/>
          </p:cNvSpPr>
          <p:nvPr>
            <p:ph idx="1"/>
          </p:nvPr>
        </p:nvSpPr>
        <p:spPr/>
        <p:txBody>
          <a:bodyPr numCol="2"/>
          <a:lstStyle/>
          <a:p>
            <a:pPr>
              <a:lnSpc>
                <a:spcPct val="100000"/>
              </a:lnSpc>
              <a:spcBef>
                <a:spcPts val="0"/>
              </a:spcBef>
              <a:spcAft>
                <a:spcPts val="0"/>
              </a:spcAft>
            </a:pPr>
            <a:r>
              <a:rPr lang="en-US" sz="1200" dirty="0">
                <a:latin typeface="Lucida Console" panose="020B0609040504020204" pitchFamily="49" charset="0"/>
              </a:rPr>
              <a:t>int </a:t>
            </a:r>
            <a:r>
              <a:rPr lang="en-US" sz="1200" dirty="0" err="1">
                <a:latin typeface="Lucida Console" panose="020B0609040504020204" pitchFamily="49" charset="0"/>
              </a:rPr>
              <a:t>jacobi_solver</a:t>
            </a:r>
            <a:r>
              <a:rPr lang="en-US" sz="1200" dirty="0">
                <a:latin typeface="Lucida Console" panose="020B0609040504020204" pitchFamily="49" charset="0"/>
              </a:rPr>
              <a:t>(float* data, int M, int N,</a:t>
            </a:r>
          </a:p>
          <a:p>
            <a:pPr>
              <a:lnSpc>
                <a:spcPct val="100000"/>
              </a:lnSpc>
              <a:spcBef>
                <a:spcPts val="0"/>
              </a:spcBef>
              <a:spcAft>
                <a:spcPts val="0"/>
              </a:spcAft>
            </a:pPr>
            <a:r>
              <a:rPr lang="en-US" sz="1200" dirty="0">
                <a:latin typeface="Lucida Console" panose="020B0609040504020204" pitchFamily="49" charset="0"/>
              </a:rPr>
              <a:t>                  float </a:t>
            </a:r>
            <a:r>
              <a:rPr lang="en-US" sz="1200" dirty="0" err="1">
                <a:latin typeface="Lucida Console" panose="020B0609040504020204" pitchFamily="49" charset="0"/>
              </a:rPr>
              <a:t>max_diff</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float* temp = new float[M * N];</a:t>
            </a:r>
          </a:p>
          <a:p>
            <a:pPr>
              <a:lnSpc>
                <a:spcPct val="100000"/>
              </a:lnSpc>
              <a:spcBef>
                <a:spcPts val="0"/>
              </a:spcBef>
              <a:spcAft>
                <a:spcPts val="0"/>
              </a:spcAft>
            </a:pPr>
            <a:r>
              <a:rPr lang="en-US" sz="1200" dirty="0">
                <a:latin typeface="Lucida Console" panose="020B0609040504020204" pitchFamily="49" charset="0"/>
              </a:rPr>
              <a:t>  for (int </a:t>
            </a:r>
            <a:r>
              <a:rPr lang="en-US" sz="1200" dirty="0" err="1">
                <a:latin typeface="Lucida Console" panose="020B0609040504020204" pitchFamily="49" charset="0"/>
              </a:rPr>
              <a:t>i</a:t>
            </a:r>
            <a:r>
              <a:rPr lang="en-US" sz="1200" dirty="0">
                <a:latin typeface="Lucida Console" panose="020B0609040504020204" pitchFamily="49" charset="0"/>
              </a:rPr>
              <a:t> = 0; </a:t>
            </a:r>
            <a:r>
              <a:rPr lang="en-US" sz="1200" dirty="0" err="1">
                <a:latin typeface="Lucida Console" panose="020B0609040504020204" pitchFamily="49" charset="0"/>
              </a:rPr>
              <a:t>i</a:t>
            </a:r>
            <a:r>
              <a:rPr lang="en-US" sz="1200" dirty="0">
                <a:latin typeface="Lucida Console" panose="020B0609040504020204" pitchFamily="49" charset="0"/>
              </a:rPr>
              <a:t> &lt; M; ++</a:t>
            </a:r>
            <a:r>
              <a:rPr lang="en-US" sz="1200" dirty="0" err="1">
                <a:latin typeface="Lucida Console" panose="020B0609040504020204" pitchFamily="49" charset="0"/>
              </a:rPr>
              <a:t>i</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for (int j = 0; j &lt; N; ++j) {</a:t>
            </a:r>
          </a:p>
          <a:p>
            <a:pPr>
              <a:lnSpc>
                <a:spcPct val="100000"/>
              </a:lnSpc>
              <a:spcBef>
                <a:spcPts val="0"/>
              </a:spcBef>
              <a:spcAft>
                <a:spcPts val="0"/>
              </a:spcAft>
            </a:pPr>
            <a:r>
              <a:rPr lang="en-US" sz="1200" dirty="0">
                <a:latin typeface="Lucida Console" panose="020B0609040504020204" pitchFamily="49" charset="0"/>
              </a:rPr>
              <a:t>      temp[</a:t>
            </a:r>
            <a:r>
              <a:rPr lang="en-US" sz="1200" dirty="0" err="1">
                <a:latin typeface="Lucida Console" panose="020B0609040504020204" pitchFamily="49" charset="0"/>
              </a:rPr>
              <a:t>i</a:t>
            </a:r>
            <a:r>
              <a:rPr lang="en-US" sz="1200" dirty="0">
                <a:latin typeface="Lucida Console" panose="020B0609040504020204" pitchFamily="49" charset="0"/>
              </a:rPr>
              <a:t>*N + j] = data[</a:t>
            </a:r>
            <a:r>
              <a:rPr lang="en-US" sz="1200" dirty="0" err="1">
                <a:latin typeface="Lucida Console" panose="020B0609040504020204" pitchFamily="49" charset="0"/>
              </a:rPr>
              <a:t>i</a:t>
            </a:r>
            <a:r>
              <a:rPr lang="en-US" sz="1200" dirty="0">
                <a:latin typeface="Lucida Console" panose="020B0609040504020204" pitchFamily="49" charset="0"/>
              </a:rPr>
              <a:t>*N + j];</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int iterations = 0;</a:t>
            </a:r>
          </a:p>
          <a:p>
            <a:pPr>
              <a:lnSpc>
                <a:spcPct val="100000"/>
              </a:lnSpc>
              <a:spcBef>
                <a:spcPts val="0"/>
              </a:spcBef>
              <a:spcAft>
                <a:spcPts val="0"/>
              </a:spcAft>
            </a:pPr>
            <a:r>
              <a:rPr lang="en-US" sz="1200" dirty="0">
                <a:latin typeface="Lucida Console" panose="020B0609040504020204" pitchFamily="49" charset="0"/>
              </a:rPr>
              <a:t>  bool </a:t>
            </a:r>
            <a:r>
              <a:rPr lang="en-US" sz="1200" dirty="0" err="1">
                <a:latin typeface="Lucida Console" panose="020B0609040504020204" pitchFamily="49" charset="0"/>
              </a:rPr>
              <a:t>keep_going</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float* from = data;</a:t>
            </a:r>
          </a:p>
          <a:p>
            <a:pPr>
              <a:lnSpc>
                <a:spcPct val="100000"/>
              </a:lnSpc>
              <a:spcBef>
                <a:spcPts val="0"/>
              </a:spcBef>
              <a:spcAft>
                <a:spcPts val="0"/>
              </a:spcAft>
            </a:pPr>
            <a:r>
              <a:rPr lang="en-US" sz="1200" dirty="0">
                <a:latin typeface="Lucida Console" panose="020B0609040504020204" pitchFamily="49" charset="0"/>
              </a:rPr>
              <a:t>  float* to = temp;</a:t>
            </a:r>
          </a:p>
          <a:p>
            <a:pPr>
              <a:lnSpc>
                <a:spcPct val="100000"/>
              </a:lnSpc>
              <a:spcBef>
                <a:spcPts val="0"/>
              </a:spcBef>
              <a:spcAft>
                <a:spcPts val="0"/>
              </a:spcAft>
            </a:pPr>
            <a:r>
              <a:rPr lang="en-US" sz="1200" dirty="0">
                <a:latin typeface="Lucida Console" panose="020B0609040504020204" pitchFamily="49" charset="0"/>
              </a:rPr>
              <a:t>  do {</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keep_going</a:t>
            </a:r>
            <a:r>
              <a:rPr lang="en-US" sz="1200" dirty="0">
                <a:latin typeface="Lucida Console" panose="020B0609040504020204" pitchFamily="49" charset="0"/>
              </a:rPr>
              <a:t> = false;</a:t>
            </a:r>
          </a:p>
          <a:p>
            <a:pPr>
              <a:lnSpc>
                <a:spcPct val="100000"/>
              </a:lnSpc>
              <a:spcBef>
                <a:spcPts val="0"/>
              </a:spcBef>
              <a:spcAft>
                <a:spcPts val="0"/>
              </a:spcAft>
            </a:pPr>
            <a:r>
              <a:rPr lang="en-US" sz="1200" dirty="0">
                <a:latin typeface="Lucida Console" panose="020B0609040504020204" pitchFamily="49" charset="0"/>
              </a:rPr>
              <a:t>    ++iterations;</a:t>
            </a:r>
          </a:p>
          <a:p>
            <a:pPr>
              <a:lnSpc>
                <a:spcPct val="100000"/>
              </a:lnSpc>
              <a:spcBef>
                <a:spcPts val="0"/>
              </a:spcBef>
              <a:spcAft>
                <a:spcPts val="0"/>
              </a:spcAft>
            </a:pPr>
            <a:r>
              <a:rPr lang="en-US" sz="1200" dirty="0">
                <a:latin typeface="Lucida Console" panose="020B0609040504020204" pitchFamily="49" charset="0"/>
              </a:rPr>
              <a:t>    for (int </a:t>
            </a:r>
            <a:r>
              <a:rPr lang="en-US" sz="1200" dirty="0" err="1">
                <a:latin typeface="Lucida Console" panose="020B0609040504020204" pitchFamily="49" charset="0"/>
              </a:rPr>
              <a:t>i</a:t>
            </a:r>
            <a:r>
              <a:rPr lang="en-US" sz="1200" dirty="0">
                <a:latin typeface="Lucida Console" panose="020B0609040504020204" pitchFamily="49" charset="0"/>
              </a:rPr>
              <a:t> = 1; </a:t>
            </a:r>
            <a:r>
              <a:rPr lang="en-US" sz="1200" dirty="0" err="1">
                <a:latin typeface="Lucida Console" panose="020B0609040504020204" pitchFamily="49" charset="0"/>
              </a:rPr>
              <a:t>i</a:t>
            </a:r>
            <a:r>
              <a:rPr lang="en-US" sz="1200" dirty="0">
                <a:latin typeface="Lucida Console" panose="020B0609040504020204" pitchFamily="49" charset="0"/>
              </a:rPr>
              <a:t> &lt; M-1; ++</a:t>
            </a:r>
            <a:r>
              <a:rPr lang="en-US" sz="1200" dirty="0" err="1">
                <a:latin typeface="Lucida Console" panose="020B0609040504020204" pitchFamily="49" charset="0"/>
              </a:rPr>
              <a:t>i</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for (int j = 1; j &lt; N-1; ++j) {</a:t>
            </a:r>
          </a:p>
          <a:p>
            <a:pPr>
              <a:lnSpc>
                <a:spcPct val="100000"/>
              </a:lnSpc>
              <a:spcBef>
                <a:spcPts val="0"/>
              </a:spcBef>
              <a:spcAft>
                <a:spcPts val="0"/>
              </a:spcAft>
            </a:pPr>
            <a:r>
              <a:rPr lang="en-US" sz="1200" dirty="0">
                <a:latin typeface="Lucida Console" panose="020B0609040504020204" pitchFamily="49" charset="0"/>
              </a:rPr>
              <a:t>        to[</a:t>
            </a:r>
            <a:r>
              <a:rPr lang="en-US" sz="1200" dirty="0" err="1">
                <a:latin typeface="Lucida Console" panose="020B0609040504020204" pitchFamily="49" charset="0"/>
              </a:rPr>
              <a:t>i</a:t>
            </a:r>
            <a:r>
              <a:rPr lang="en-US" sz="1200" dirty="0">
                <a:latin typeface="Lucida Console" panose="020B0609040504020204" pitchFamily="49" charset="0"/>
              </a:rPr>
              <a:t>*N + j] = 0.25f *</a:t>
            </a:r>
          </a:p>
          <a:p>
            <a:pPr>
              <a:lnSpc>
                <a:spcPct val="100000"/>
              </a:lnSpc>
              <a:spcBef>
                <a:spcPts val="0"/>
              </a:spcBef>
              <a:spcAft>
                <a:spcPts val="0"/>
              </a:spcAft>
            </a:pPr>
            <a:r>
              <a:rPr lang="en-US" sz="1200" dirty="0">
                <a:latin typeface="Lucida Console" panose="020B0609040504020204" pitchFamily="49" charset="0"/>
              </a:rPr>
              <a:t>            (from[(i-1)*N + j] + from[(i+1)*N + j] +</a:t>
            </a:r>
          </a:p>
          <a:p>
            <a:pPr>
              <a:lnSpc>
                <a:spcPct val="100000"/>
              </a:lnSpc>
              <a:spcBef>
                <a:spcPts val="0"/>
              </a:spcBef>
              <a:spcAft>
                <a:spcPts val="0"/>
              </a:spcAft>
            </a:pPr>
            <a:r>
              <a:rPr lang="en-US" sz="1200" dirty="0">
                <a:latin typeface="Lucida Console" panose="020B0609040504020204" pitchFamily="49" charset="0"/>
              </a:rPr>
              <a:t>             from[</a:t>
            </a:r>
            <a:r>
              <a:rPr lang="en-US" sz="1200" dirty="0" err="1">
                <a:latin typeface="Lucida Console" panose="020B0609040504020204" pitchFamily="49" charset="0"/>
              </a:rPr>
              <a:t>i</a:t>
            </a:r>
            <a:r>
              <a:rPr lang="en-US" sz="1200" dirty="0">
                <a:latin typeface="Lucida Console" panose="020B0609040504020204" pitchFamily="49" charset="0"/>
              </a:rPr>
              <a:t>*N + j-1] + from[</a:t>
            </a:r>
            <a:r>
              <a:rPr lang="en-US" sz="1200" dirty="0" err="1">
                <a:latin typeface="Lucida Console" panose="020B0609040504020204" pitchFamily="49" charset="0"/>
              </a:rPr>
              <a:t>i</a:t>
            </a:r>
            <a:r>
              <a:rPr lang="en-US" sz="1200" dirty="0">
                <a:latin typeface="Lucida Console" panose="020B0609040504020204" pitchFamily="49" charset="0"/>
              </a:rPr>
              <a:t>*N + j+1]);</a:t>
            </a:r>
          </a:p>
          <a:p>
            <a:pPr>
              <a:lnSpc>
                <a:spcPct val="100000"/>
              </a:lnSpc>
              <a:spcBef>
                <a:spcPts val="0"/>
              </a:spcBef>
              <a:spcAft>
                <a:spcPts val="0"/>
              </a:spcAft>
            </a:pPr>
            <a:r>
              <a:rPr lang="en-US" sz="1200" dirty="0">
                <a:latin typeface="Lucida Console" panose="020B0609040504020204" pitchFamily="49" charset="0"/>
              </a:rPr>
              <a:t>        if (!</a:t>
            </a:r>
            <a:r>
              <a:rPr lang="en-US" sz="1200" dirty="0" err="1">
                <a:latin typeface="Lucida Console" panose="020B0609040504020204" pitchFamily="49" charset="0"/>
              </a:rPr>
              <a:t>keep_going</a:t>
            </a:r>
            <a:r>
              <a:rPr lang="en-US" sz="1200" dirty="0">
                <a:latin typeface="Lucida Console" panose="020B0609040504020204" pitchFamily="49" charset="0"/>
              </a:rPr>
              <a:t> &amp;&amp;</a:t>
            </a:r>
          </a:p>
          <a:p>
            <a:pPr>
              <a:lnSpc>
                <a:spcPct val="100000"/>
              </a:lnSpc>
              <a:spcBef>
                <a:spcPts val="0"/>
              </a:spcBef>
              <a:spcAft>
                <a:spcPts val="0"/>
              </a:spcAft>
            </a:pPr>
            <a:r>
              <a:rPr lang="en-US" sz="1200" dirty="0">
                <a:latin typeface="Lucida Console" panose="020B0609040504020204" pitchFamily="49" charset="0"/>
              </a:rPr>
              <a:t>            std::fabs(to[</a:t>
            </a:r>
            <a:r>
              <a:rPr lang="en-US" sz="1200" dirty="0" err="1">
                <a:latin typeface="Lucida Console" panose="020B0609040504020204" pitchFamily="49" charset="0"/>
              </a:rPr>
              <a:t>i</a:t>
            </a:r>
            <a:r>
              <a:rPr lang="en-US" sz="1200" dirty="0">
                <a:latin typeface="Lucida Console" panose="020B0609040504020204" pitchFamily="49" charset="0"/>
              </a:rPr>
              <a:t>*N + j] - from[</a:t>
            </a:r>
            <a:r>
              <a:rPr lang="en-US" sz="1200" dirty="0" err="1">
                <a:latin typeface="Lucida Console" panose="020B0609040504020204" pitchFamily="49" charset="0"/>
              </a:rPr>
              <a:t>i</a:t>
            </a:r>
            <a:r>
              <a:rPr lang="en-US" sz="1200" dirty="0">
                <a:latin typeface="Lucida Console" panose="020B0609040504020204" pitchFamily="49" charset="0"/>
              </a:rPr>
              <a:t>*N + j])</a:t>
            </a:r>
          </a:p>
          <a:p>
            <a:pPr>
              <a:lnSpc>
                <a:spcPct val="100000"/>
              </a:lnSpc>
              <a:spcBef>
                <a:spcPts val="0"/>
              </a:spcBef>
              <a:spcAft>
                <a:spcPts val="0"/>
              </a:spcAft>
            </a:pPr>
            <a:r>
              <a:rPr lang="en-US" sz="1200" dirty="0">
                <a:latin typeface="Lucida Console" panose="020B0609040504020204" pitchFamily="49" charset="0"/>
              </a:rPr>
              <a:t>                                        &gt; </a:t>
            </a:r>
            <a:r>
              <a:rPr lang="en-US" sz="1200" dirty="0" err="1">
                <a:latin typeface="Lucida Console" panose="020B0609040504020204" pitchFamily="49" charset="0"/>
              </a:rPr>
              <a:t>max_diff</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keep_going</a:t>
            </a:r>
            <a:r>
              <a:rPr lang="en-US" sz="1200" dirty="0">
                <a:latin typeface="Lucida Console" panose="020B0609040504020204" pitchFamily="49" charset="0"/>
              </a:rPr>
              <a:t> = true;</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r>
              <a:rPr lang="en-US" sz="1200" dirty="0">
                <a:solidFill>
                  <a:srgbClr val="FF0000"/>
                </a:solidFill>
                <a:latin typeface="Lucida Console" panose="020B0609040504020204" pitchFamily="49" charset="0"/>
              </a:rPr>
              <a:t>std::swap(from, to);</a:t>
            </a:r>
          </a:p>
          <a:p>
            <a:pPr>
              <a:lnSpc>
                <a:spcPct val="100000"/>
              </a:lnSpc>
              <a:spcBef>
                <a:spcPts val="0"/>
              </a:spcBef>
              <a:spcAft>
                <a:spcPts val="0"/>
              </a:spcAft>
            </a:pPr>
            <a:r>
              <a:rPr lang="en-US" sz="1200" dirty="0">
                <a:solidFill>
                  <a:srgbClr val="FF0000"/>
                </a:solidFill>
                <a:latin typeface="Lucida Console" panose="020B0609040504020204" pitchFamily="49" charset="0"/>
              </a:rPr>
              <a:t>  } while (</a:t>
            </a:r>
            <a:r>
              <a:rPr lang="en-US" sz="1200" dirty="0" err="1">
                <a:solidFill>
                  <a:srgbClr val="FF0000"/>
                </a:solidFill>
                <a:latin typeface="Lucida Console" panose="020B0609040504020204" pitchFamily="49" charset="0"/>
              </a:rPr>
              <a:t>keep_going</a:t>
            </a:r>
            <a:r>
              <a:rPr lang="en-US" sz="1200" dirty="0">
                <a:solidFill>
                  <a:srgbClr val="FF0000"/>
                </a:solidFill>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if (to == data) {</a:t>
            </a:r>
          </a:p>
          <a:p>
            <a:pPr>
              <a:lnSpc>
                <a:spcPct val="100000"/>
              </a:lnSpc>
              <a:spcBef>
                <a:spcPts val="0"/>
              </a:spcBef>
              <a:spcAft>
                <a:spcPts val="0"/>
              </a:spcAft>
            </a:pPr>
            <a:r>
              <a:rPr lang="en-US" sz="1200" dirty="0">
                <a:latin typeface="Lucida Console" panose="020B0609040504020204" pitchFamily="49" charset="0"/>
              </a:rPr>
              <a:t>    for (int </a:t>
            </a:r>
            <a:r>
              <a:rPr lang="en-US" sz="1200" dirty="0" err="1">
                <a:latin typeface="Lucida Console" panose="020B0609040504020204" pitchFamily="49" charset="0"/>
              </a:rPr>
              <a:t>i</a:t>
            </a:r>
            <a:r>
              <a:rPr lang="en-US" sz="1200" dirty="0">
                <a:latin typeface="Lucida Console" panose="020B0609040504020204" pitchFamily="49" charset="0"/>
              </a:rPr>
              <a:t> = 0; </a:t>
            </a:r>
            <a:r>
              <a:rPr lang="en-US" sz="1200" dirty="0" err="1">
                <a:latin typeface="Lucida Console" panose="020B0609040504020204" pitchFamily="49" charset="0"/>
              </a:rPr>
              <a:t>i</a:t>
            </a:r>
            <a:r>
              <a:rPr lang="en-US" sz="1200" dirty="0">
                <a:latin typeface="Lucida Console" panose="020B0609040504020204" pitchFamily="49" charset="0"/>
              </a:rPr>
              <a:t> &lt; M; ++</a:t>
            </a:r>
            <a:r>
              <a:rPr lang="en-US" sz="1200" dirty="0" err="1">
                <a:latin typeface="Lucida Console" panose="020B0609040504020204" pitchFamily="49" charset="0"/>
              </a:rPr>
              <a:t>i</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for (int j = 0; j &lt; N; ++j) {</a:t>
            </a:r>
          </a:p>
          <a:p>
            <a:pPr>
              <a:lnSpc>
                <a:spcPct val="100000"/>
              </a:lnSpc>
              <a:spcBef>
                <a:spcPts val="0"/>
              </a:spcBef>
              <a:spcAft>
                <a:spcPts val="0"/>
              </a:spcAft>
            </a:pPr>
            <a:r>
              <a:rPr lang="en-US" sz="1200" dirty="0">
                <a:latin typeface="Lucida Console" panose="020B0609040504020204" pitchFamily="49" charset="0"/>
              </a:rPr>
              <a:t>        data[</a:t>
            </a:r>
            <a:r>
              <a:rPr lang="en-US" sz="1200" dirty="0" err="1">
                <a:latin typeface="Lucida Console" panose="020B0609040504020204" pitchFamily="49" charset="0"/>
              </a:rPr>
              <a:t>i</a:t>
            </a:r>
            <a:r>
              <a:rPr lang="en-US" sz="1200" dirty="0">
                <a:latin typeface="Lucida Console" panose="020B0609040504020204" pitchFamily="49" charset="0"/>
              </a:rPr>
              <a:t>*N + j] = temp[</a:t>
            </a:r>
            <a:r>
              <a:rPr lang="en-US" sz="1200" dirty="0" err="1">
                <a:latin typeface="Lucida Console" panose="020B0609040504020204" pitchFamily="49" charset="0"/>
              </a:rPr>
              <a:t>i</a:t>
            </a:r>
            <a:r>
              <a:rPr lang="en-US" sz="1200" dirty="0">
                <a:latin typeface="Lucida Console" panose="020B0609040504020204" pitchFamily="49" charset="0"/>
              </a:rPr>
              <a:t>*N + j];</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delete[] temp;</a:t>
            </a:r>
          </a:p>
          <a:p>
            <a:pPr>
              <a:lnSpc>
                <a:spcPct val="100000"/>
              </a:lnSpc>
              <a:spcBef>
                <a:spcPts val="0"/>
              </a:spcBef>
              <a:spcAft>
                <a:spcPts val="0"/>
              </a:spcAft>
            </a:pPr>
            <a:r>
              <a:rPr lang="en-US" sz="1200" dirty="0">
                <a:latin typeface="Lucida Console" panose="020B0609040504020204" pitchFamily="49" charset="0"/>
              </a:rPr>
              <a:t>  return iterations;</a:t>
            </a:r>
          </a:p>
          <a:p>
            <a:pPr>
              <a:lnSpc>
                <a:spcPct val="100000"/>
              </a:lnSpc>
              <a:spcBef>
                <a:spcPts val="0"/>
              </a:spcBef>
              <a:spcAft>
                <a:spcPts val="0"/>
              </a:spcAft>
            </a:pPr>
            <a:r>
              <a:rPr lang="en-US" sz="1200" dirty="0">
                <a:latin typeface="Lucida Console" panose="020B0609040504020204" pitchFamily="49" charset="0"/>
              </a:rPr>
              <a:t>}</a:t>
            </a:r>
          </a:p>
        </p:txBody>
      </p:sp>
      <p:sp>
        <p:nvSpPr>
          <p:cNvPr id="4" name="Text Placeholder 3">
            <a:extLst>
              <a:ext uri="{FF2B5EF4-FFF2-40B4-BE49-F238E27FC236}">
                <a16:creationId xmlns:a16="http://schemas.microsoft.com/office/drawing/2014/main" id="{075E6E56-5620-4570-9EA0-257C747EFC44}"/>
              </a:ext>
            </a:extLst>
          </p:cNvPr>
          <p:cNvSpPr>
            <a:spLocks noGrp="1"/>
          </p:cNvSpPr>
          <p:nvPr>
            <p:ph type="body" sz="quarter" idx="10"/>
          </p:nvPr>
        </p:nvSpPr>
        <p:spPr/>
        <p:txBody>
          <a:bodyPr/>
          <a:lstStyle/>
          <a:p>
            <a:r>
              <a:rPr lang="en-US" dirty="0"/>
              <a:t>Sequential code</a:t>
            </a:r>
          </a:p>
        </p:txBody>
      </p:sp>
      <p:cxnSp>
        <p:nvCxnSpPr>
          <p:cNvPr id="6" name="Straight Connector 5">
            <a:extLst>
              <a:ext uri="{FF2B5EF4-FFF2-40B4-BE49-F238E27FC236}">
                <a16:creationId xmlns:a16="http://schemas.microsoft.com/office/drawing/2014/main" id="{31B73B43-B21E-49F2-9E39-38578D186FD9}"/>
              </a:ext>
            </a:extLst>
          </p:cNvPr>
          <p:cNvCxnSpPr>
            <a:stCxn id="3" idx="0"/>
            <a:endCxn id="3" idx="2"/>
          </p:cNvCxnSpPr>
          <p:nvPr/>
        </p:nvCxnSpPr>
        <p:spPr>
          <a:xfrm>
            <a:off x="5491086" y="2103035"/>
            <a:ext cx="0" cy="3718925"/>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90375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34CED-CBAD-445F-BF83-1B7AAD283A6C}"/>
              </a:ext>
            </a:extLst>
          </p:cNvPr>
          <p:cNvSpPr>
            <a:spLocks noGrp="1"/>
          </p:cNvSpPr>
          <p:nvPr>
            <p:ph type="title"/>
          </p:nvPr>
        </p:nvSpPr>
        <p:spPr/>
        <p:txBody>
          <a:bodyPr/>
          <a:lstStyle/>
          <a:p>
            <a:r>
              <a:rPr lang="en-US" dirty="0" err="1"/>
              <a:t>pthreads</a:t>
            </a:r>
            <a:endParaRPr lang="en-US" dirty="0"/>
          </a:p>
        </p:txBody>
      </p:sp>
      <p:sp>
        <p:nvSpPr>
          <p:cNvPr id="5" name="Content Placeholder 4">
            <a:extLst>
              <a:ext uri="{FF2B5EF4-FFF2-40B4-BE49-F238E27FC236}">
                <a16:creationId xmlns:a16="http://schemas.microsoft.com/office/drawing/2014/main" id="{0FE39424-6EE1-4856-BCBA-002084E06EDD}"/>
              </a:ext>
            </a:extLst>
          </p:cNvPr>
          <p:cNvSpPr>
            <a:spLocks noGrp="1"/>
          </p:cNvSpPr>
          <p:nvPr>
            <p:ph idx="1"/>
          </p:nvPr>
        </p:nvSpPr>
        <p:spPr/>
        <p:txBody>
          <a:bodyPr/>
          <a:lstStyle/>
          <a:p>
            <a:r>
              <a:rPr lang="en-US" dirty="0"/>
              <a:t>Original widely used threading library</a:t>
            </a:r>
          </a:p>
          <a:p>
            <a:r>
              <a:rPr lang="en-US" dirty="0"/>
              <a:t>Created in the 1990s</a:t>
            </a:r>
          </a:p>
          <a:p>
            <a:r>
              <a:rPr lang="en-US" dirty="0"/>
              <a:t>Part of POSIX</a:t>
            </a:r>
          </a:p>
          <a:p>
            <a:r>
              <a:rPr lang="en-US" dirty="0"/>
              <a:t>C interface; not designed for C++</a:t>
            </a:r>
          </a:p>
        </p:txBody>
      </p:sp>
      <p:sp>
        <p:nvSpPr>
          <p:cNvPr id="6" name="Text Placeholder 5">
            <a:extLst>
              <a:ext uri="{FF2B5EF4-FFF2-40B4-BE49-F238E27FC236}">
                <a16:creationId xmlns:a16="http://schemas.microsoft.com/office/drawing/2014/main" id="{76D47D4C-FF18-437A-ABE7-DF44C3C066D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177535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B284-7D6E-4D32-9F27-04387616781D}"/>
              </a:ext>
            </a:extLst>
          </p:cNvPr>
          <p:cNvSpPr>
            <a:spLocks noGrp="1"/>
          </p:cNvSpPr>
          <p:nvPr>
            <p:ph type="title"/>
          </p:nvPr>
        </p:nvSpPr>
        <p:spPr/>
        <p:txBody>
          <a:bodyPr/>
          <a:lstStyle/>
          <a:p>
            <a:r>
              <a:rPr lang="en-US" dirty="0"/>
              <a:t>Jacobi </a:t>
            </a:r>
            <a:r>
              <a:rPr lang="en-US" dirty="0" err="1"/>
              <a:t>laplace</a:t>
            </a:r>
            <a:endParaRPr lang="en-US" dirty="0"/>
          </a:p>
        </p:txBody>
      </p:sp>
      <p:sp>
        <p:nvSpPr>
          <p:cNvPr id="3" name="Content Placeholder 2">
            <a:extLst>
              <a:ext uri="{FF2B5EF4-FFF2-40B4-BE49-F238E27FC236}">
                <a16:creationId xmlns:a16="http://schemas.microsoft.com/office/drawing/2014/main" id="{19C8BDF9-5D42-4796-8F36-ED07A3FCE82D}"/>
              </a:ext>
            </a:extLst>
          </p:cNvPr>
          <p:cNvSpPr>
            <a:spLocks noGrp="1"/>
          </p:cNvSpPr>
          <p:nvPr>
            <p:ph idx="1"/>
          </p:nvPr>
        </p:nvSpPr>
        <p:spPr/>
        <p:txBody>
          <a:bodyPr numCol="2"/>
          <a:lstStyle/>
          <a:p>
            <a:pPr>
              <a:lnSpc>
                <a:spcPct val="100000"/>
              </a:lnSpc>
              <a:spcBef>
                <a:spcPts val="0"/>
              </a:spcBef>
              <a:spcAft>
                <a:spcPts val="0"/>
              </a:spcAft>
            </a:pPr>
            <a:r>
              <a:rPr lang="en-US" sz="1200" dirty="0">
                <a:latin typeface="Lucida Console" panose="020B0609040504020204" pitchFamily="49" charset="0"/>
              </a:rPr>
              <a:t>int </a:t>
            </a:r>
            <a:r>
              <a:rPr lang="en-US" sz="1200" dirty="0" err="1">
                <a:latin typeface="Lucida Console" panose="020B0609040504020204" pitchFamily="49" charset="0"/>
              </a:rPr>
              <a:t>jacobi_solver</a:t>
            </a:r>
            <a:r>
              <a:rPr lang="en-US" sz="1200" dirty="0">
                <a:latin typeface="Lucida Console" panose="020B0609040504020204" pitchFamily="49" charset="0"/>
              </a:rPr>
              <a:t>(float* data, int M, int N,</a:t>
            </a:r>
          </a:p>
          <a:p>
            <a:pPr>
              <a:lnSpc>
                <a:spcPct val="100000"/>
              </a:lnSpc>
              <a:spcBef>
                <a:spcPts val="0"/>
              </a:spcBef>
              <a:spcAft>
                <a:spcPts val="0"/>
              </a:spcAft>
            </a:pPr>
            <a:r>
              <a:rPr lang="en-US" sz="1200" dirty="0">
                <a:latin typeface="Lucida Console" panose="020B0609040504020204" pitchFamily="49" charset="0"/>
              </a:rPr>
              <a:t>                  float </a:t>
            </a:r>
            <a:r>
              <a:rPr lang="en-US" sz="1200" dirty="0" err="1">
                <a:latin typeface="Lucida Console" panose="020B0609040504020204" pitchFamily="49" charset="0"/>
              </a:rPr>
              <a:t>max_diff</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float* temp = new float[M * N];</a:t>
            </a:r>
          </a:p>
          <a:p>
            <a:pPr>
              <a:lnSpc>
                <a:spcPct val="100000"/>
              </a:lnSpc>
              <a:spcBef>
                <a:spcPts val="0"/>
              </a:spcBef>
              <a:spcAft>
                <a:spcPts val="0"/>
              </a:spcAft>
            </a:pPr>
            <a:r>
              <a:rPr lang="en-US" sz="1200" dirty="0">
                <a:latin typeface="Lucida Console" panose="020B0609040504020204" pitchFamily="49" charset="0"/>
              </a:rPr>
              <a:t>  for (int </a:t>
            </a:r>
            <a:r>
              <a:rPr lang="en-US" sz="1200" dirty="0" err="1">
                <a:latin typeface="Lucida Console" panose="020B0609040504020204" pitchFamily="49" charset="0"/>
              </a:rPr>
              <a:t>i</a:t>
            </a:r>
            <a:r>
              <a:rPr lang="en-US" sz="1200" dirty="0">
                <a:latin typeface="Lucida Console" panose="020B0609040504020204" pitchFamily="49" charset="0"/>
              </a:rPr>
              <a:t> = 0; </a:t>
            </a:r>
            <a:r>
              <a:rPr lang="en-US" sz="1200" dirty="0" err="1">
                <a:latin typeface="Lucida Console" panose="020B0609040504020204" pitchFamily="49" charset="0"/>
              </a:rPr>
              <a:t>i</a:t>
            </a:r>
            <a:r>
              <a:rPr lang="en-US" sz="1200" dirty="0">
                <a:latin typeface="Lucida Console" panose="020B0609040504020204" pitchFamily="49" charset="0"/>
              </a:rPr>
              <a:t> &lt; M; ++</a:t>
            </a:r>
            <a:r>
              <a:rPr lang="en-US" sz="1200" dirty="0" err="1">
                <a:latin typeface="Lucida Console" panose="020B0609040504020204" pitchFamily="49" charset="0"/>
              </a:rPr>
              <a:t>i</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for (int j = 0; j &lt; N; ++j) {</a:t>
            </a:r>
          </a:p>
          <a:p>
            <a:pPr>
              <a:lnSpc>
                <a:spcPct val="100000"/>
              </a:lnSpc>
              <a:spcBef>
                <a:spcPts val="0"/>
              </a:spcBef>
              <a:spcAft>
                <a:spcPts val="0"/>
              </a:spcAft>
            </a:pPr>
            <a:r>
              <a:rPr lang="en-US" sz="1200" dirty="0">
                <a:latin typeface="Lucida Console" panose="020B0609040504020204" pitchFamily="49" charset="0"/>
              </a:rPr>
              <a:t>      temp[</a:t>
            </a:r>
            <a:r>
              <a:rPr lang="en-US" sz="1200" dirty="0" err="1">
                <a:latin typeface="Lucida Console" panose="020B0609040504020204" pitchFamily="49" charset="0"/>
              </a:rPr>
              <a:t>i</a:t>
            </a:r>
            <a:r>
              <a:rPr lang="en-US" sz="1200" dirty="0">
                <a:latin typeface="Lucida Console" panose="020B0609040504020204" pitchFamily="49" charset="0"/>
              </a:rPr>
              <a:t>*N + j] = data[</a:t>
            </a:r>
            <a:r>
              <a:rPr lang="en-US" sz="1200" dirty="0" err="1">
                <a:latin typeface="Lucida Console" panose="020B0609040504020204" pitchFamily="49" charset="0"/>
              </a:rPr>
              <a:t>i</a:t>
            </a:r>
            <a:r>
              <a:rPr lang="en-US" sz="1200" dirty="0">
                <a:latin typeface="Lucida Console" panose="020B0609040504020204" pitchFamily="49" charset="0"/>
              </a:rPr>
              <a:t>*N + j];</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int iterations = 0;</a:t>
            </a:r>
          </a:p>
          <a:p>
            <a:pPr>
              <a:lnSpc>
                <a:spcPct val="100000"/>
              </a:lnSpc>
              <a:spcBef>
                <a:spcPts val="0"/>
              </a:spcBef>
              <a:spcAft>
                <a:spcPts val="0"/>
              </a:spcAft>
            </a:pPr>
            <a:r>
              <a:rPr lang="en-US" sz="1200" dirty="0">
                <a:latin typeface="Lucida Console" panose="020B0609040504020204" pitchFamily="49" charset="0"/>
              </a:rPr>
              <a:t>  bool </a:t>
            </a:r>
            <a:r>
              <a:rPr lang="en-US" sz="1200" dirty="0" err="1">
                <a:latin typeface="Lucida Console" panose="020B0609040504020204" pitchFamily="49" charset="0"/>
              </a:rPr>
              <a:t>keep_going</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float* from = data;</a:t>
            </a:r>
          </a:p>
          <a:p>
            <a:pPr>
              <a:lnSpc>
                <a:spcPct val="100000"/>
              </a:lnSpc>
              <a:spcBef>
                <a:spcPts val="0"/>
              </a:spcBef>
              <a:spcAft>
                <a:spcPts val="0"/>
              </a:spcAft>
            </a:pPr>
            <a:r>
              <a:rPr lang="en-US" sz="1200" dirty="0">
                <a:latin typeface="Lucida Console" panose="020B0609040504020204" pitchFamily="49" charset="0"/>
              </a:rPr>
              <a:t>  float* to = temp;</a:t>
            </a:r>
          </a:p>
          <a:p>
            <a:pPr>
              <a:lnSpc>
                <a:spcPct val="100000"/>
              </a:lnSpc>
              <a:spcBef>
                <a:spcPts val="0"/>
              </a:spcBef>
              <a:spcAft>
                <a:spcPts val="0"/>
              </a:spcAft>
            </a:pPr>
            <a:r>
              <a:rPr lang="en-US" sz="1200" dirty="0">
                <a:latin typeface="Lucida Console" panose="020B0609040504020204" pitchFamily="49" charset="0"/>
              </a:rPr>
              <a:t>  do {</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keep_going</a:t>
            </a:r>
            <a:r>
              <a:rPr lang="en-US" sz="1200" dirty="0">
                <a:latin typeface="Lucida Console" panose="020B0609040504020204" pitchFamily="49" charset="0"/>
              </a:rPr>
              <a:t> = false;</a:t>
            </a:r>
          </a:p>
          <a:p>
            <a:pPr>
              <a:lnSpc>
                <a:spcPct val="100000"/>
              </a:lnSpc>
              <a:spcBef>
                <a:spcPts val="0"/>
              </a:spcBef>
              <a:spcAft>
                <a:spcPts val="0"/>
              </a:spcAft>
            </a:pPr>
            <a:r>
              <a:rPr lang="en-US" sz="1200" dirty="0">
                <a:latin typeface="Lucida Console" panose="020B0609040504020204" pitchFamily="49" charset="0"/>
              </a:rPr>
              <a:t>    ++iterations;</a:t>
            </a:r>
          </a:p>
          <a:p>
            <a:pPr>
              <a:lnSpc>
                <a:spcPct val="100000"/>
              </a:lnSpc>
              <a:spcBef>
                <a:spcPts val="0"/>
              </a:spcBef>
              <a:spcAft>
                <a:spcPts val="0"/>
              </a:spcAft>
            </a:pPr>
            <a:r>
              <a:rPr lang="en-US" sz="1200" dirty="0">
                <a:latin typeface="Lucida Console" panose="020B0609040504020204" pitchFamily="49" charset="0"/>
              </a:rPr>
              <a:t>    for (int </a:t>
            </a:r>
            <a:r>
              <a:rPr lang="en-US" sz="1200" dirty="0" err="1">
                <a:latin typeface="Lucida Console" panose="020B0609040504020204" pitchFamily="49" charset="0"/>
              </a:rPr>
              <a:t>i</a:t>
            </a:r>
            <a:r>
              <a:rPr lang="en-US" sz="1200" dirty="0">
                <a:latin typeface="Lucida Console" panose="020B0609040504020204" pitchFamily="49" charset="0"/>
              </a:rPr>
              <a:t> = 1; </a:t>
            </a:r>
            <a:r>
              <a:rPr lang="en-US" sz="1200" dirty="0" err="1">
                <a:latin typeface="Lucida Console" panose="020B0609040504020204" pitchFamily="49" charset="0"/>
              </a:rPr>
              <a:t>i</a:t>
            </a:r>
            <a:r>
              <a:rPr lang="en-US" sz="1200" dirty="0">
                <a:latin typeface="Lucida Console" panose="020B0609040504020204" pitchFamily="49" charset="0"/>
              </a:rPr>
              <a:t> &lt; M-1; ++</a:t>
            </a:r>
            <a:r>
              <a:rPr lang="en-US" sz="1200" dirty="0" err="1">
                <a:latin typeface="Lucida Console" panose="020B0609040504020204" pitchFamily="49" charset="0"/>
              </a:rPr>
              <a:t>i</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for (int j = 1; j &lt; N-1; ++j) {</a:t>
            </a:r>
          </a:p>
          <a:p>
            <a:pPr>
              <a:lnSpc>
                <a:spcPct val="100000"/>
              </a:lnSpc>
              <a:spcBef>
                <a:spcPts val="0"/>
              </a:spcBef>
              <a:spcAft>
                <a:spcPts val="0"/>
              </a:spcAft>
            </a:pPr>
            <a:r>
              <a:rPr lang="en-US" sz="1200" dirty="0">
                <a:latin typeface="Lucida Console" panose="020B0609040504020204" pitchFamily="49" charset="0"/>
              </a:rPr>
              <a:t>        to[</a:t>
            </a:r>
            <a:r>
              <a:rPr lang="en-US" sz="1200" dirty="0" err="1">
                <a:latin typeface="Lucida Console" panose="020B0609040504020204" pitchFamily="49" charset="0"/>
              </a:rPr>
              <a:t>i</a:t>
            </a:r>
            <a:r>
              <a:rPr lang="en-US" sz="1200" dirty="0">
                <a:latin typeface="Lucida Console" panose="020B0609040504020204" pitchFamily="49" charset="0"/>
              </a:rPr>
              <a:t>*N + j] = 0.25f *</a:t>
            </a:r>
          </a:p>
          <a:p>
            <a:pPr>
              <a:lnSpc>
                <a:spcPct val="100000"/>
              </a:lnSpc>
              <a:spcBef>
                <a:spcPts val="0"/>
              </a:spcBef>
              <a:spcAft>
                <a:spcPts val="0"/>
              </a:spcAft>
            </a:pPr>
            <a:r>
              <a:rPr lang="en-US" sz="1200" dirty="0">
                <a:latin typeface="Lucida Console" panose="020B0609040504020204" pitchFamily="49" charset="0"/>
              </a:rPr>
              <a:t>            (from[(i-1)*N + j] + from[(i+1)*N + j] +</a:t>
            </a:r>
          </a:p>
          <a:p>
            <a:pPr>
              <a:lnSpc>
                <a:spcPct val="100000"/>
              </a:lnSpc>
              <a:spcBef>
                <a:spcPts val="0"/>
              </a:spcBef>
              <a:spcAft>
                <a:spcPts val="0"/>
              </a:spcAft>
            </a:pPr>
            <a:r>
              <a:rPr lang="en-US" sz="1200" dirty="0">
                <a:latin typeface="Lucida Console" panose="020B0609040504020204" pitchFamily="49" charset="0"/>
              </a:rPr>
              <a:t>             from[</a:t>
            </a:r>
            <a:r>
              <a:rPr lang="en-US" sz="1200" dirty="0" err="1">
                <a:latin typeface="Lucida Console" panose="020B0609040504020204" pitchFamily="49" charset="0"/>
              </a:rPr>
              <a:t>i</a:t>
            </a:r>
            <a:r>
              <a:rPr lang="en-US" sz="1200" dirty="0">
                <a:latin typeface="Lucida Console" panose="020B0609040504020204" pitchFamily="49" charset="0"/>
              </a:rPr>
              <a:t>*N + j-1] + from[</a:t>
            </a:r>
            <a:r>
              <a:rPr lang="en-US" sz="1200" dirty="0" err="1">
                <a:latin typeface="Lucida Console" panose="020B0609040504020204" pitchFamily="49" charset="0"/>
              </a:rPr>
              <a:t>i</a:t>
            </a:r>
            <a:r>
              <a:rPr lang="en-US" sz="1200" dirty="0">
                <a:latin typeface="Lucida Console" panose="020B0609040504020204" pitchFamily="49" charset="0"/>
              </a:rPr>
              <a:t>*N + j+1]);</a:t>
            </a:r>
          </a:p>
          <a:p>
            <a:pPr>
              <a:lnSpc>
                <a:spcPct val="100000"/>
              </a:lnSpc>
              <a:spcBef>
                <a:spcPts val="0"/>
              </a:spcBef>
              <a:spcAft>
                <a:spcPts val="0"/>
              </a:spcAft>
            </a:pPr>
            <a:r>
              <a:rPr lang="en-US" sz="1200" dirty="0">
                <a:latin typeface="Lucida Console" panose="020B0609040504020204" pitchFamily="49" charset="0"/>
              </a:rPr>
              <a:t>        if (!</a:t>
            </a:r>
            <a:r>
              <a:rPr lang="en-US" sz="1200" dirty="0" err="1">
                <a:latin typeface="Lucida Console" panose="020B0609040504020204" pitchFamily="49" charset="0"/>
              </a:rPr>
              <a:t>keep_going</a:t>
            </a:r>
            <a:r>
              <a:rPr lang="en-US" sz="1200" dirty="0">
                <a:latin typeface="Lucida Console" panose="020B0609040504020204" pitchFamily="49" charset="0"/>
              </a:rPr>
              <a:t> &amp;&amp;</a:t>
            </a:r>
          </a:p>
          <a:p>
            <a:pPr>
              <a:lnSpc>
                <a:spcPct val="100000"/>
              </a:lnSpc>
              <a:spcBef>
                <a:spcPts val="0"/>
              </a:spcBef>
              <a:spcAft>
                <a:spcPts val="0"/>
              </a:spcAft>
            </a:pPr>
            <a:r>
              <a:rPr lang="en-US" sz="1200" dirty="0">
                <a:latin typeface="Lucida Console" panose="020B0609040504020204" pitchFamily="49" charset="0"/>
              </a:rPr>
              <a:t>            std::fabs(to[</a:t>
            </a:r>
            <a:r>
              <a:rPr lang="en-US" sz="1200" dirty="0" err="1">
                <a:latin typeface="Lucida Console" panose="020B0609040504020204" pitchFamily="49" charset="0"/>
              </a:rPr>
              <a:t>i</a:t>
            </a:r>
            <a:r>
              <a:rPr lang="en-US" sz="1200" dirty="0">
                <a:latin typeface="Lucida Console" panose="020B0609040504020204" pitchFamily="49" charset="0"/>
              </a:rPr>
              <a:t>*N + j] - from[</a:t>
            </a:r>
            <a:r>
              <a:rPr lang="en-US" sz="1200" dirty="0" err="1">
                <a:latin typeface="Lucida Console" panose="020B0609040504020204" pitchFamily="49" charset="0"/>
              </a:rPr>
              <a:t>i</a:t>
            </a:r>
            <a:r>
              <a:rPr lang="en-US" sz="1200" dirty="0">
                <a:latin typeface="Lucida Console" panose="020B0609040504020204" pitchFamily="49" charset="0"/>
              </a:rPr>
              <a:t>*N + j])</a:t>
            </a:r>
          </a:p>
          <a:p>
            <a:pPr>
              <a:lnSpc>
                <a:spcPct val="100000"/>
              </a:lnSpc>
              <a:spcBef>
                <a:spcPts val="0"/>
              </a:spcBef>
              <a:spcAft>
                <a:spcPts val="0"/>
              </a:spcAft>
            </a:pPr>
            <a:r>
              <a:rPr lang="en-US" sz="1200" dirty="0">
                <a:latin typeface="Lucida Console" panose="020B0609040504020204" pitchFamily="49" charset="0"/>
              </a:rPr>
              <a:t>                                        &gt; </a:t>
            </a:r>
            <a:r>
              <a:rPr lang="en-US" sz="1200" dirty="0" err="1">
                <a:latin typeface="Lucida Console" panose="020B0609040504020204" pitchFamily="49" charset="0"/>
              </a:rPr>
              <a:t>max_diff</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keep_going</a:t>
            </a:r>
            <a:r>
              <a:rPr lang="en-US" sz="1200" dirty="0">
                <a:latin typeface="Lucida Console" panose="020B0609040504020204" pitchFamily="49" charset="0"/>
              </a:rPr>
              <a:t> = true;</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std::swap(from, to);</a:t>
            </a:r>
          </a:p>
          <a:p>
            <a:pPr>
              <a:lnSpc>
                <a:spcPct val="100000"/>
              </a:lnSpc>
              <a:spcBef>
                <a:spcPts val="0"/>
              </a:spcBef>
              <a:spcAft>
                <a:spcPts val="0"/>
              </a:spcAft>
            </a:pPr>
            <a:r>
              <a:rPr lang="en-US" sz="1200" dirty="0">
                <a:latin typeface="Lucida Console" panose="020B0609040504020204" pitchFamily="49" charset="0"/>
              </a:rPr>
              <a:t>  } while (</a:t>
            </a:r>
            <a:r>
              <a:rPr lang="en-US" sz="1200" dirty="0" err="1">
                <a:latin typeface="Lucida Console" panose="020B0609040504020204" pitchFamily="49" charset="0"/>
              </a:rPr>
              <a:t>keep_going</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a:t>
            </a:r>
            <a:r>
              <a:rPr lang="en-US" sz="1200" dirty="0">
                <a:solidFill>
                  <a:srgbClr val="FF0000"/>
                </a:solidFill>
                <a:latin typeface="Lucida Console" panose="020B0609040504020204" pitchFamily="49" charset="0"/>
              </a:rPr>
              <a:t>if (to == data) {</a:t>
            </a:r>
          </a:p>
          <a:p>
            <a:pPr>
              <a:lnSpc>
                <a:spcPct val="100000"/>
              </a:lnSpc>
              <a:spcBef>
                <a:spcPts val="0"/>
              </a:spcBef>
              <a:spcAft>
                <a:spcPts val="0"/>
              </a:spcAft>
            </a:pPr>
            <a:r>
              <a:rPr lang="en-US" sz="1200" dirty="0">
                <a:solidFill>
                  <a:srgbClr val="FF0000"/>
                </a:solidFill>
                <a:latin typeface="Lucida Console" panose="020B0609040504020204" pitchFamily="49" charset="0"/>
              </a:rPr>
              <a:t>    for (int </a:t>
            </a:r>
            <a:r>
              <a:rPr lang="en-US" sz="1200" dirty="0" err="1">
                <a:solidFill>
                  <a:srgbClr val="FF0000"/>
                </a:solidFill>
                <a:latin typeface="Lucida Console" panose="020B0609040504020204" pitchFamily="49" charset="0"/>
              </a:rPr>
              <a:t>i</a:t>
            </a:r>
            <a:r>
              <a:rPr lang="en-US" sz="1200" dirty="0">
                <a:solidFill>
                  <a:srgbClr val="FF0000"/>
                </a:solidFill>
                <a:latin typeface="Lucida Console" panose="020B0609040504020204" pitchFamily="49" charset="0"/>
              </a:rPr>
              <a:t> = 0; </a:t>
            </a:r>
            <a:r>
              <a:rPr lang="en-US" sz="1200" dirty="0" err="1">
                <a:solidFill>
                  <a:srgbClr val="FF0000"/>
                </a:solidFill>
                <a:latin typeface="Lucida Console" panose="020B0609040504020204" pitchFamily="49" charset="0"/>
              </a:rPr>
              <a:t>i</a:t>
            </a:r>
            <a:r>
              <a:rPr lang="en-US" sz="1200" dirty="0">
                <a:solidFill>
                  <a:srgbClr val="FF0000"/>
                </a:solidFill>
                <a:latin typeface="Lucida Console" panose="020B0609040504020204" pitchFamily="49" charset="0"/>
              </a:rPr>
              <a:t> &lt; M; ++</a:t>
            </a:r>
            <a:r>
              <a:rPr lang="en-US" sz="1200" dirty="0" err="1">
                <a:solidFill>
                  <a:srgbClr val="FF0000"/>
                </a:solidFill>
                <a:latin typeface="Lucida Console" panose="020B0609040504020204" pitchFamily="49" charset="0"/>
              </a:rPr>
              <a:t>i</a:t>
            </a:r>
            <a:r>
              <a:rPr lang="en-US" sz="1200" dirty="0">
                <a:solidFill>
                  <a:srgbClr val="FF0000"/>
                </a:solidFill>
                <a:latin typeface="Lucida Console" panose="020B0609040504020204" pitchFamily="49" charset="0"/>
              </a:rPr>
              <a:t>) {</a:t>
            </a:r>
          </a:p>
          <a:p>
            <a:pPr>
              <a:lnSpc>
                <a:spcPct val="100000"/>
              </a:lnSpc>
              <a:spcBef>
                <a:spcPts val="0"/>
              </a:spcBef>
              <a:spcAft>
                <a:spcPts val="0"/>
              </a:spcAft>
            </a:pPr>
            <a:r>
              <a:rPr lang="en-US" sz="1200" dirty="0">
                <a:solidFill>
                  <a:srgbClr val="FF0000"/>
                </a:solidFill>
                <a:latin typeface="Lucida Console" panose="020B0609040504020204" pitchFamily="49" charset="0"/>
              </a:rPr>
              <a:t>      for (int j = 0; j &lt; N; ++j) {</a:t>
            </a:r>
          </a:p>
          <a:p>
            <a:pPr>
              <a:lnSpc>
                <a:spcPct val="100000"/>
              </a:lnSpc>
              <a:spcBef>
                <a:spcPts val="0"/>
              </a:spcBef>
              <a:spcAft>
                <a:spcPts val="0"/>
              </a:spcAft>
            </a:pPr>
            <a:r>
              <a:rPr lang="en-US" sz="1200" dirty="0">
                <a:solidFill>
                  <a:srgbClr val="FF0000"/>
                </a:solidFill>
                <a:latin typeface="Lucida Console" panose="020B0609040504020204" pitchFamily="49" charset="0"/>
              </a:rPr>
              <a:t>        data[</a:t>
            </a:r>
            <a:r>
              <a:rPr lang="en-US" sz="1200" dirty="0" err="1">
                <a:solidFill>
                  <a:srgbClr val="FF0000"/>
                </a:solidFill>
                <a:latin typeface="Lucida Console" panose="020B0609040504020204" pitchFamily="49" charset="0"/>
              </a:rPr>
              <a:t>i</a:t>
            </a:r>
            <a:r>
              <a:rPr lang="en-US" sz="1200" dirty="0">
                <a:solidFill>
                  <a:srgbClr val="FF0000"/>
                </a:solidFill>
                <a:latin typeface="Lucida Console" panose="020B0609040504020204" pitchFamily="49" charset="0"/>
              </a:rPr>
              <a:t>*N + j] = temp[</a:t>
            </a:r>
            <a:r>
              <a:rPr lang="en-US" sz="1200" dirty="0" err="1">
                <a:solidFill>
                  <a:srgbClr val="FF0000"/>
                </a:solidFill>
                <a:latin typeface="Lucida Console" panose="020B0609040504020204" pitchFamily="49" charset="0"/>
              </a:rPr>
              <a:t>i</a:t>
            </a:r>
            <a:r>
              <a:rPr lang="en-US" sz="1200" dirty="0">
                <a:solidFill>
                  <a:srgbClr val="FF0000"/>
                </a:solidFill>
                <a:latin typeface="Lucida Console" panose="020B0609040504020204" pitchFamily="49" charset="0"/>
              </a:rPr>
              <a:t>*N + j];</a:t>
            </a:r>
          </a:p>
          <a:p>
            <a:pPr>
              <a:lnSpc>
                <a:spcPct val="100000"/>
              </a:lnSpc>
              <a:spcBef>
                <a:spcPts val="0"/>
              </a:spcBef>
              <a:spcAft>
                <a:spcPts val="0"/>
              </a:spcAft>
            </a:pPr>
            <a:r>
              <a:rPr lang="en-US" sz="1200" dirty="0">
                <a:solidFill>
                  <a:srgbClr val="FF0000"/>
                </a:solidFill>
                <a:latin typeface="Lucida Console" panose="020B0609040504020204" pitchFamily="49" charset="0"/>
              </a:rPr>
              <a:t>      }</a:t>
            </a:r>
          </a:p>
          <a:p>
            <a:pPr>
              <a:lnSpc>
                <a:spcPct val="100000"/>
              </a:lnSpc>
              <a:spcBef>
                <a:spcPts val="0"/>
              </a:spcBef>
              <a:spcAft>
                <a:spcPts val="0"/>
              </a:spcAft>
            </a:pPr>
            <a:r>
              <a:rPr lang="en-US" sz="1200" dirty="0">
                <a:solidFill>
                  <a:srgbClr val="FF0000"/>
                </a:solidFill>
                <a:latin typeface="Lucida Console" panose="020B0609040504020204" pitchFamily="49" charset="0"/>
              </a:rPr>
              <a:t>    }</a:t>
            </a:r>
          </a:p>
          <a:p>
            <a:pPr>
              <a:lnSpc>
                <a:spcPct val="100000"/>
              </a:lnSpc>
              <a:spcBef>
                <a:spcPts val="0"/>
              </a:spcBef>
              <a:spcAft>
                <a:spcPts val="0"/>
              </a:spcAft>
            </a:pPr>
            <a:r>
              <a:rPr lang="en-US" sz="1200" dirty="0">
                <a:solidFill>
                  <a:srgbClr val="FF0000"/>
                </a:solidFill>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delete[] temp;</a:t>
            </a:r>
          </a:p>
          <a:p>
            <a:pPr>
              <a:lnSpc>
                <a:spcPct val="100000"/>
              </a:lnSpc>
              <a:spcBef>
                <a:spcPts val="0"/>
              </a:spcBef>
              <a:spcAft>
                <a:spcPts val="0"/>
              </a:spcAft>
            </a:pPr>
            <a:r>
              <a:rPr lang="en-US" sz="1200" dirty="0">
                <a:latin typeface="Lucida Console" panose="020B0609040504020204" pitchFamily="49" charset="0"/>
              </a:rPr>
              <a:t>  return iterations;</a:t>
            </a:r>
          </a:p>
          <a:p>
            <a:pPr>
              <a:lnSpc>
                <a:spcPct val="100000"/>
              </a:lnSpc>
              <a:spcBef>
                <a:spcPts val="0"/>
              </a:spcBef>
              <a:spcAft>
                <a:spcPts val="0"/>
              </a:spcAft>
            </a:pPr>
            <a:r>
              <a:rPr lang="en-US" sz="1200" dirty="0">
                <a:latin typeface="Lucida Console" panose="020B0609040504020204" pitchFamily="49" charset="0"/>
              </a:rPr>
              <a:t>}</a:t>
            </a:r>
          </a:p>
        </p:txBody>
      </p:sp>
      <p:sp>
        <p:nvSpPr>
          <p:cNvPr id="4" name="Text Placeholder 3">
            <a:extLst>
              <a:ext uri="{FF2B5EF4-FFF2-40B4-BE49-F238E27FC236}">
                <a16:creationId xmlns:a16="http://schemas.microsoft.com/office/drawing/2014/main" id="{075E6E56-5620-4570-9EA0-257C747EFC44}"/>
              </a:ext>
            </a:extLst>
          </p:cNvPr>
          <p:cNvSpPr>
            <a:spLocks noGrp="1"/>
          </p:cNvSpPr>
          <p:nvPr>
            <p:ph type="body" sz="quarter" idx="10"/>
          </p:nvPr>
        </p:nvSpPr>
        <p:spPr/>
        <p:txBody>
          <a:bodyPr/>
          <a:lstStyle/>
          <a:p>
            <a:r>
              <a:rPr lang="en-US" dirty="0"/>
              <a:t>Sequential code</a:t>
            </a:r>
          </a:p>
        </p:txBody>
      </p:sp>
      <p:cxnSp>
        <p:nvCxnSpPr>
          <p:cNvPr id="6" name="Straight Connector 5">
            <a:extLst>
              <a:ext uri="{FF2B5EF4-FFF2-40B4-BE49-F238E27FC236}">
                <a16:creationId xmlns:a16="http://schemas.microsoft.com/office/drawing/2014/main" id="{31B73B43-B21E-49F2-9E39-38578D186FD9}"/>
              </a:ext>
            </a:extLst>
          </p:cNvPr>
          <p:cNvCxnSpPr>
            <a:stCxn id="3" idx="0"/>
            <a:endCxn id="3" idx="2"/>
          </p:cNvCxnSpPr>
          <p:nvPr/>
        </p:nvCxnSpPr>
        <p:spPr>
          <a:xfrm>
            <a:off x="5491086" y="2103035"/>
            <a:ext cx="0" cy="3718925"/>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39680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B284-7D6E-4D32-9F27-04387616781D}"/>
              </a:ext>
            </a:extLst>
          </p:cNvPr>
          <p:cNvSpPr>
            <a:spLocks noGrp="1"/>
          </p:cNvSpPr>
          <p:nvPr>
            <p:ph type="title"/>
          </p:nvPr>
        </p:nvSpPr>
        <p:spPr/>
        <p:txBody>
          <a:bodyPr/>
          <a:lstStyle/>
          <a:p>
            <a:r>
              <a:rPr lang="en-US" dirty="0"/>
              <a:t>Jacobi </a:t>
            </a:r>
            <a:r>
              <a:rPr lang="en-US" dirty="0" err="1"/>
              <a:t>laplace</a:t>
            </a:r>
            <a:endParaRPr lang="en-US" dirty="0"/>
          </a:p>
        </p:txBody>
      </p:sp>
      <p:sp>
        <p:nvSpPr>
          <p:cNvPr id="3" name="Content Placeholder 2">
            <a:extLst>
              <a:ext uri="{FF2B5EF4-FFF2-40B4-BE49-F238E27FC236}">
                <a16:creationId xmlns:a16="http://schemas.microsoft.com/office/drawing/2014/main" id="{19C8BDF9-5D42-4796-8F36-ED07A3FCE82D}"/>
              </a:ext>
            </a:extLst>
          </p:cNvPr>
          <p:cNvSpPr>
            <a:spLocks noGrp="1"/>
          </p:cNvSpPr>
          <p:nvPr>
            <p:ph idx="1"/>
          </p:nvPr>
        </p:nvSpPr>
        <p:spPr/>
        <p:txBody>
          <a:bodyPr numCol="2"/>
          <a:lstStyle/>
          <a:p>
            <a:pPr>
              <a:lnSpc>
                <a:spcPct val="100000"/>
              </a:lnSpc>
              <a:spcBef>
                <a:spcPts val="0"/>
              </a:spcBef>
              <a:spcAft>
                <a:spcPts val="0"/>
              </a:spcAft>
            </a:pPr>
            <a:r>
              <a:rPr lang="en-US" sz="1200" dirty="0">
                <a:latin typeface="Lucida Console" panose="020B0609040504020204" pitchFamily="49" charset="0"/>
              </a:rPr>
              <a:t>int </a:t>
            </a:r>
            <a:r>
              <a:rPr lang="en-US" sz="1200" dirty="0" err="1">
                <a:latin typeface="Lucida Console" panose="020B0609040504020204" pitchFamily="49" charset="0"/>
              </a:rPr>
              <a:t>jacobi_solver</a:t>
            </a:r>
            <a:r>
              <a:rPr lang="en-US" sz="1200" dirty="0">
                <a:latin typeface="Lucida Console" panose="020B0609040504020204" pitchFamily="49" charset="0"/>
              </a:rPr>
              <a:t>(float* data, int M, int N,</a:t>
            </a:r>
          </a:p>
          <a:p>
            <a:pPr>
              <a:lnSpc>
                <a:spcPct val="100000"/>
              </a:lnSpc>
              <a:spcBef>
                <a:spcPts val="0"/>
              </a:spcBef>
              <a:spcAft>
                <a:spcPts val="0"/>
              </a:spcAft>
            </a:pPr>
            <a:r>
              <a:rPr lang="en-US" sz="1200" dirty="0">
                <a:latin typeface="Lucida Console" panose="020B0609040504020204" pitchFamily="49" charset="0"/>
              </a:rPr>
              <a:t>                  float </a:t>
            </a:r>
            <a:r>
              <a:rPr lang="en-US" sz="1200" dirty="0" err="1">
                <a:latin typeface="Lucida Console" panose="020B0609040504020204" pitchFamily="49" charset="0"/>
              </a:rPr>
              <a:t>max_diff</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float* temp = new float[M * N];</a:t>
            </a:r>
          </a:p>
          <a:p>
            <a:pPr>
              <a:lnSpc>
                <a:spcPct val="100000"/>
              </a:lnSpc>
              <a:spcBef>
                <a:spcPts val="0"/>
              </a:spcBef>
              <a:spcAft>
                <a:spcPts val="0"/>
              </a:spcAft>
            </a:pPr>
            <a:r>
              <a:rPr lang="en-US" sz="1200" dirty="0">
                <a:latin typeface="Lucida Console" panose="020B0609040504020204" pitchFamily="49" charset="0"/>
              </a:rPr>
              <a:t>  for (int </a:t>
            </a:r>
            <a:r>
              <a:rPr lang="en-US" sz="1200" dirty="0" err="1">
                <a:latin typeface="Lucida Console" panose="020B0609040504020204" pitchFamily="49" charset="0"/>
              </a:rPr>
              <a:t>i</a:t>
            </a:r>
            <a:r>
              <a:rPr lang="en-US" sz="1200" dirty="0">
                <a:latin typeface="Lucida Console" panose="020B0609040504020204" pitchFamily="49" charset="0"/>
              </a:rPr>
              <a:t> = 0; </a:t>
            </a:r>
            <a:r>
              <a:rPr lang="en-US" sz="1200" dirty="0" err="1">
                <a:latin typeface="Lucida Console" panose="020B0609040504020204" pitchFamily="49" charset="0"/>
              </a:rPr>
              <a:t>i</a:t>
            </a:r>
            <a:r>
              <a:rPr lang="en-US" sz="1200" dirty="0">
                <a:latin typeface="Lucida Console" panose="020B0609040504020204" pitchFamily="49" charset="0"/>
              </a:rPr>
              <a:t> &lt; M; ++</a:t>
            </a:r>
            <a:r>
              <a:rPr lang="en-US" sz="1200" dirty="0" err="1">
                <a:latin typeface="Lucida Console" panose="020B0609040504020204" pitchFamily="49" charset="0"/>
              </a:rPr>
              <a:t>i</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for (int j = 0; j &lt; N; ++j) {</a:t>
            </a:r>
          </a:p>
          <a:p>
            <a:pPr>
              <a:lnSpc>
                <a:spcPct val="100000"/>
              </a:lnSpc>
              <a:spcBef>
                <a:spcPts val="0"/>
              </a:spcBef>
              <a:spcAft>
                <a:spcPts val="0"/>
              </a:spcAft>
            </a:pPr>
            <a:r>
              <a:rPr lang="en-US" sz="1200" dirty="0">
                <a:latin typeface="Lucida Console" panose="020B0609040504020204" pitchFamily="49" charset="0"/>
              </a:rPr>
              <a:t>      temp[</a:t>
            </a:r>
            <a:r>
              <a:rPr lang="en-US" sz="1200" dirty="0" err="1">
                <a:latin typeface="Lucida Console" panose="020B0609040504020204" pitchFamily="49" charset="0"/>
              </a:rPr>
              <a:t>i</a:t>
            </a:r>
            <a:r>
              <a:rPr lang="en-US" sz="1200" dirty="0">
                <a:latin typeface="Lucida Console" panose="020B0609040504020204" pitchFamily="49" charset="0"/>
              </a:rPr>
              <a:t>*N + j] = data[</a:t>
            </a:r>
            <a:r>
              <a:rPr lang="en-US" sz="1200" dirty="0" err="1">
                <a:latin typeface="Lucida Console" panose="020B0609040504020204" pitchFamily="49" charset="0"/>
              </a:rPr>
              <a:t>i</a:t>
            </a:r>
            <a:r>
              <a:rPr lang="en-US" sz="1200" dirty="0">
                <a:latin typeface="Lucida Console" panose="020B0609040504020204" pitchFamily="49" charset="0"/>
              </a:rPr>
              <a:t>*N + j];</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int iterations = 0;</a:t>
            </a:r>
          </a:p>
          <a:p>
            <a:pPr>
              <a:lnSpc>
                <a:spcPct val="100000"/>
              </a:lnSpc>
              <a:spcBef>
                <a:spcPts val="0"/>
              </a:spcBef>
              <a:spcAft>
                <a:spcPts val="0"/>
              </a:spcAft>
            </a:pPr>
            <a:r>
              <a:rPr lang="en-US" sz="1200" dirty="0">
                <a:latin typeface="Lucida Console" panose="020B0609040504020204" pitchFamily="49" charset="0"/>
              </a:rPr>
              <a:t>  bool </a:t>
            </a:r>
            <a:r>
              <a:rPr lang="en-US" sz="1200" dirty="0" err="1">
                <a:latin typeface="Lucida Console" panose="020B0609040504020204" pitchFamily="49" charset="0"/>
              </a:rPr>
              <a:t>keep_going</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float* from = data;</a:t>
            </a:r>
          </a:p>
          <a:p>
            <a:pPr>
              <a:lnSpc>
                <a:spcPct val="100000"/>
              </a:lnSpc>
              <a:spcBef>
                <a:spcPts val="0"/>
              </a:spcBef>
              <a:spcAft>
                <a:spcPts val="0"/>
              </a:spcAft>
            </a:pPr>
            <a:r>
              <a:rPr lang="en-US" sz="1200" dirty="0">
                <a:latin typeface="Lucida Console" panose="020B0609040504020204" pitchFamily="49" charset="0"/>
              </a:rPr>
              <a:t>  float* to = temp;</a:t>
            </a:r>
          </a:p>
          <a:p>
            <a:pPr>
              <a:lnSpc>
                <a:spcPct val="100000"/>
              </a:lnSpc>
              <a:spcBef>
                <a:spcPts val="0"/>
              </a:spcBef>
              <a:spcAft>
                <a:spcPts val="0"/>
              </a:spcAft>
            </a:pPr>
            <a:r>
              <a:rPr lang="en-US" sz="1200" dirty="0">
                <a:latin typeface="Lucida Console" panose="020B0609040504020204" pitchFamily="49" charset="0"/>
              </a:rPr>
              <a:t>  do {</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keep_going</a:t>
            </a:r>
            <a:r>
              <a:rPr lang="en-US" sz="1200" dirty="0">
                <a:latin typeface="Lucida Console" panose="020B0609040504020204" pitchFamily="49" charset="0"/>
              </a:rPr>
              <a:t> = false;</a:t>
            </a:r>
          </a:p>
          <a:p>
            <a:pPr>
              <a:lnSpc>
                <a:spcPct val="100000"/>
              </a:lnSpc>
              <a:spcBef>
                <a:spcPts val="0"/>
              </a:spcBef>
              <a:spcAft>
                <a:spcPts val="0"/>
              </a:spcAft>
            </a:pPr>
            <a:r>
              <a:rPr lang="en-US" sz="1200" dirty="0">
                <a:latin typeface="Lucida Console" panose="020B0609040504020204" pitchFamily="49" charset="0"/>
              </a:rPr>
              <a:t>    ++iterations;</a:t>
            </a:r>
          </a:p>
          <a:p>
            <a:pPr>
              <a:lnSpc>
                <a:spcPct val="100000"/>
              </a:lnSpc>
              <a:spcBef>
                <a:spcPts val="0"/>
              </a:spcBef>
              <a:spcAft>
                <a:spcPts val="0"/>
              </a:spcAft>
            </a:pPr>
            <a:r>
              <a:rPr lang="en-US" sz="1200" dirty="0">
                <a:latin typeface="Lucida Console" panose="020B0609040504020204" pitchFamily="49" charset="0"/>
              </a:rPr>
              <a:t>    for (int </a:t>
            </a:r>
            <a:r>
              <a:rPr lang="en-US" sz="1200" dirty="0" err="1">
                <a:latin typeface="Lucida Console" panose="020B0609040504020204" pitchFamily="49" charset="0"/>
              </a:rPr>
              <a:t>i</a:t>
            </a:r>
            <a:r>
              <a:rPr lang="en-US" sz="1200" dirty="0">
                <a:latin typeface="Lucida Console" panose="020B0609040504020204" pitchFamily="49" charset="0"/>
              </a:rPr>
              <a:t> = 1; </a:t>
            </a:r>
            <a:r>
              <a:rPr lang="en-US" sz="1200" dirty="0" err="1">
                <a:latin typeface="Lucida Console" panose="020B0609040504020204" pitchFamily="49" charset="0"/>
              </a:rPr>
              <a:t>i</a:t>
            </a:r>
            <a:r>
              <a:rPr lang="en-US" sz="1200" dirty="0">
                <a:latin typeface="Lucida Console" panose="020B0609040504020204" pitchFamily="49" charset="0"/>
              </a:rPr>
              <a:t> &lt; M-1; ++</a:t>
            </a:r>
            <a:r>
              <a:rPr lang="en-US" sz="1200" dirty="0" err="1">
                <a:latin typeface="Lucida Console" panose="020B0609040504020204" pitchFamily="49" charset="0"/>
              </a:rPr>
              <a:t>i</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for (int j = 1; j &lt; N-1; ++j) {</a:t>
            </a:r>
          </a:p>
          <a:p>
            <a:pPr>
              <a:lnSpc>
                <a:spcPct val="100000"/>
              </a:lnSpc>
              <a:spcBef>
                <a:spcPts val="0"/>
              </a:spcBef>
              <a:spcAft>
                <a:spcPts val="0"/>
              </a:spcAft>
            </a:pPr>
            <a:r>
              <a:rPr lang="en-US" sz="1200" dirty="0">
                <a:latin typeface="Lucida Console" panose="020B0609040504020204" pitchFamily="49" charset="0"/>
              </a:rPr>
              <a:t>        to[</a:t>
            </a:r>
            <a:r>
              <a:rPr lang="en-US" sz="1200" dirty="0" err="1">
                <a:latin typeface="Lucida Console" panose="020B0609040504020204" pitchFamily="49" charset="0"/>
              </a:rPr>
              <a:t>i</a:t>
            </a:r>
            <a:r>
              <a:rPr lang="en-US" sz="1200" dirty="0">
                <a:latin typeface="Lucida Console" panose="020B0609040504020204" pitchFamily="49" charset="0"/>
              </a:rPr>
              <a:t>*N + j] = 0.25f *</a:t>
            </a:r>
          </a:p>
          <a:p>
            <a:pPr>
              <a:lnSpc>
                <a:spcPct val="100000"/>
              </a:lnSpc>
              <a:spcBef>
                <a:spcPts val="0"/>
              </a:spcBef>
              <a:spcAft>
                <a:spcPts val="0"/>
              </a:spcAft>
            </a:pPr>
            <a:r>
              <a:rPr lang="en-US" sz="1200" dirty="0">
                <a:latin typeface="Lucida Console" panose="020B0609040504020204" pitchFamily="49" charset="0"/>
              </a:rPr>
              <a:t>            (from[(i-1)*N + j] + from[(i+1)*N + j] +</a:t>
            </a:r>
          </a:p>
          <a:p>
            <a:pPr>
              <a:lnSpc>
                <a:spcPct val="100000"/>
              </a:lnSpc>
              <a:spcBef>
                <a:spcPts val="0"/>
              </a:spcBef>
              <a:spcAft>
                <a:spcPts val="0"/>
              </a:spcAft>
            </a:pPr>
            <a:r>
              <a:rPr lang="en-US" sz="1200" dirty="0">
                <a:latin typeface="Lucida Console" panose="020B0609040504020204" pitchFamily="49" charset="0"/>
              </a:rPr>
              <a:t>             from[</a:t>
            </a:r>
            <a:r>
              <a:rPr lang="en-US" sz="1200" dirty="0" err="1">
                <a:latin typeface="Lucida Console" panose="020B0609040504020204" pitchFamily="49" charset="0"/>
              </a:rPr>
              <a:t>i</a:t>
            </a:r>
            <a:r>
              <a:rPr lang="en-US" sz="1200" dirty="0">
                <a:latin typeface="Lucida Console" panose="020B0609040504020204" pitchFamily="49" charset="0"/>
              </a:rPr>
              <a:t>*N + j-1] + from[</a:t>
            </a:r>
            <a:r>
              <a:rPr lang="en-US" sz="1200" dirty="0" err="1">
                <a:latin typeface="Lucida Console" panose="020B0609040504020204" pitchFamily="49" charset="0"/>
              </a:rPr>
              <a:t>i</a:t>
            </a:r>
            <a:r>
              <a:rPr lang="en-US" sz="1200" dirty="0">
                <a:latin typeface="Lucida Console" panose="020B0609040504020204" pitchFamily="49" charset="0"/>
              </a:rPr>
              <a:t>*N + j+1]);</a:t>
            </a:r>
          </a:p>
          <a:p>
            <a:pPr>
              <a:lnSpc>
                <a:spcPct val="100000"/>
              </a:lnSpc>
              <a:spcBef>
                <a:spcPts val="0"/>
              </a:spcBef>
              <a:spcAft>
                <a:spcPts val="0"/>
              </a:spcAft>
            </a:pPr>
            <a:r>
              <a:rPr lang="en-US" sz="1200" dirty="0">
                <a:latin typeface="Lucida Console" panose="020B0609040504020204" pitchFamily="49" charset="0"/>
              </a:rPr>
              <a:t>        if (!</a:t>
            </a:r>
            <a:r>
              <a:rPr lang="en-US" sz="1200" dirty="0" err="1">
                <a:latin typeface="Lucida Console" panose="020B0609040504020204" pitchFamily="49" charset="0"/>
              </a:rPr>
              <a:t>keep_going</a:t>
            </a:r>
            <a:r>
              <a:rPr lang="en-US" sz="1200" dirty="0">
                <a:latin typeface="Lucida Console" panose="020B0609040504020204" pitchFamily="49" charset="0"/>
              </a:rPr>
              <a:t> &amp;&amp;</a:t>
            </a:r>
          </a:p>
          <a:p>
            <a:pPr>
              <a:lnSpc>
                <a:spcPct val="100000"/>
              </a:lnSpc>
              <a:spcBef>
                <a:spcPts val="0"/>
              </a:spcBef>
              <a:spcAft>
                <a:spcPts val="0"/>
              </a:spcAft>
            </a:pPr>
            <a:r>
              <a:rPr lang="en-US" sz="1200" dirty="0">
                <a:latin typeface="Lucida Console" panose="020B0609040504020204" pitchFamily="49" charset="0"/>
              </a:rPr>
              <a:t>            std::fabs(to[</a:t>
            </a:r>
            <a:r>
              <a:rPr lang="en-US" sz="1200" dirty="0" err="1">
                <a:latin typeface="Lucida Console" panose="020B0609040504020204" pitchFamily="49" charset="0"/>
              </a:rPr>
              <a:t>i</a:t>
            </a:r>
            <a:r>
              <a:rPr lang="en-US" sz="1200" dirty="0">
                <a:latin typeface="Lucida Console" panose="020B0609040504020204" pitchFamily="49" charset="0"/>
              </a:rPr>
              <a:t>*N + j] - from[</a:t>
            </a:r>
            <a:r>
              <a:rPr lang="en-US" sz="1200" dirty="0" err="1">
                <a:latin typeface="Lucida Console" panose="020B0609040504020204" pitchFamily="49" charset="0"/>
              </a:rPr>
              <a:t>i</a:t>
            </a:r>
            <a:r>
              <a:rPr lang="en-US" sz="1200" dirty="0">
                <a:latin typeface="Lucida Console" panose="020B0609040504020204" pitchFamily="49" charset="0"/>
              </a:rPr>
              <a:t>*N + j])</a:t>
            </a:r>
          </a:p>
          <a:p>
            <a:pPr>
              <a:lnSpc>
                <a:spcPct val="100000"/>
              </a:lnSpc>
              <a:spcBef>
                <a:spcPts val="0"/>
              </a:spcBef>
              <a:spcAft>
                <a:spcPts val="0"/>
              </a:spcAft>
            </a:pPr>
            <a:r>
              <a:rPr lang="en-US" sz="1200" dirty="0">
                <a:latin typeface="Lucida Console" panose="020B0609040504020204" pitchFamily="49" charset="0"/>
              </a:rPr>
              <a:t>                                        &gt; </a:t>
            </a:r>
            <a:r>
              <a:rPr lang="en-US" sz="1200" dirty="0" err="1">
                <a:latin typeface="Lucida Console" panose="020B0609040504020204" pitchFamily="49" charset="0"/>
              </a:rPr>
              <a:t>max_diff</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keep_going</a:t>
            </a:r>
            <a:r>
              <a:rPr lang="en-US" sz="1200" dirty="0">
                <a:latin typeface="Lucida Console" panose="020B0609040504020204" pitchFamily="49" charset="0"/>
              </a:rPr>
              <a:t> = true;</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std::swap(from, to);</a:t>
            </a:r>
          </a:p>
          <a:p>
            <a:pPr>
              <a:lnSpc>
                <a:spcPct val="100000"/>
              </a:lnSpc>
              <a:spcBef>
                <a:spcPts val="0"/>
              </a:spcBef>
              <a:spcAft>
                <a:spcPts val="0"/>
              </a:spcAft>
            </a:pPr>
            <a:r>
              <a:rPr lang="en-US" sz="1200" dirty="0">
                <a:latin typeface="Lucida Console" panose="020B0609040504020204" pitchFamily="49" charset="0"/>
              </a:rPr>
              <a:t>  } while (</a:t>
            </a:r>
            <a:r>
              <a:rPr lang="en-US" sz="1200" dirty="0" err="1">
                <a:latin typeface="Lucida Console" panose="020B0609040504020204" pitchFamily="49" charset="0"/>
              </a:rPr>
              <a:t>keep_going</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if (to == data) {</a:t>
            </a:r>
          </a:p>
          <a:p>
            <a:pPr>
              <a:lnSpc>
                <a:spcPct val="100000"/>
              </a:lnSpc>
              <a:spcBef>
                <a:spcPts val="0"/>
              </a:spcBef>
              <a:spcAft>
                <a:spcPts val="0"/>
              </a:spcAft>
            </a:pPr>
            <a:r>
              <a:rPr lang="en-US" sz="1200" dirty="0">
                <a:latin typeface="Lucida Console" panose="020B0609040504020204" pitchFamily="49" charset="0"/>
              </a:rPr>
              <a:t>    for (int </a:t>
            </a:r>
            <a:r>
              <a:rPr lang="en-US" sz="1200" dirty="0" err="1">
                <a:latin typeface="Lucida Console" panose="020B0609040504020204" pitchFamily="49" charset="0"/>
              </a:rPr>
              <a:t>i</a:t>
            </a:r>
            <a:r>
              <a:rPr lang="en-US" sz="1200" dirty="0">
                <a:latin typeface="Lucida Console" panose="020B0609040504020204" pitchFamily="49" charset="0"/>
              </a:rPr>
              <a:t> = 0; </a:t>
            </a:r>
            <a:r>
              <a:rPr lang="en-US" sz="1200" dirty="0" err="1">
                <a:latin typeface="Lucida Console" panose="020B0609040504020204" pitchFamily="49" charset="0"/>
              </a:rPr>
              <a:t>i</a:t>
            </a:r>
            <a:r>
              <a:rPr lang="en-US" sz="1200" dirty="0">
                <a:latin typeface="Lucida Console" panose="020B0609040504020204" pitchFamily="49" charset="0"/>
              </a:rPr>
              <a:t> &lt; M; ++</a:t>
            </a:r>
            <a:r>
              <a:rPr lang="en-US" sz="1200" dirty="0" err="1">
                <a:latin typeface="Lucida Console" panose="020B0609040504020204" pitchFamily="49" charset="0"/>
              </a:rPr>
              <a:t>i</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for (int j = 0; j &lt; N; ++j) {</a:t>
            </a:r>
          </a:p>
          <a:p>
            <a:pPr>
              <a:lnSpc>
                <a:spcPct val="100000"/>
              </a:lnSpc>
              <a:spcBef>
                <a:spcPts val="0"/>
              </a:spcBef>
              <a:spcAft>
                <a:spcPts val="0"/>
              </a:spcAft>
            </a:pPr>
            <a:r>
              <a:rPr lang="en-US" sz="1200" dirty="0">
                <a:latin typeface="Lucida Console" panose="020B0609040504020204" pitchFamily="49" charset="0"/>
              </a:rPr>
              <a:t>        data[</a:t>
            </a:r>
            <a:r>
              <a:rPr lang="en-US" sz="1200" dirty="0" err="1">
                <a:latin typeface="Lucida Console" panose="020B0609040504020204" pitchFamily="49" charset="0"/>
              </a:rPr>
              <a:t>i</a:t>
            </a:r>
            <a:r>
              <a:rPr lang="en-US" sz="1200" dirty="0">
                <a:latin typeface="Lucida Console" panose="020B0609040504020204" pitchFamily="49" charset="0"/>
              </a:rPr>
              <a:t>*N + j] = temp[</a:t>
            </a:r>
            <a:r>
              <a:rPr lang="en-US" sz="1200" dirty="0" err="1">
                <a:latin typeface="Lucida Console" panose="020B0609040504020204" pitchFamily="49" charset="0"/>
              </a:rPr>
              <a:t>i</a:t>
            </a:r>
            <a:r>
              <a:rPr lang="en-US" sz="1200" dirty="0">
                <a:latin typeface="Lucida Console" panose="020B0609040504020204" pitchFamily="49" charset="0"/>
              </a:rPr>
              <a:t>*N + j];</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delete[] temp;</a:t>
            </a:r>
          </a:p>
          <a:p>
            <a:pPr>
              <a:lnSpc>
                <a:spcPct val="100000"/>
              </a:lnSpc>
              <a:spcBef>
                <a:spcPts val="0"/>
              </a:spcBef>
              <a:spcAft>
                <a:spcPts val="0"/>
              </a:spcAft>
            </a:pPr>
            <a:r>
              <a:rPr lang="en-US" sz="1200" dirty="0">
                <a:latin typeface="Lucida Console" panose="020B0609040504020204" pitchFamily="49" charset="0"/>
              </a:rPr>
              <a:t>  return iterations;</a:t>
            </a:r>
          </a:p>
          <a:p>
            <a:pPr>
              <a:lnSpc>
                <a:spcPct val="100000"/>
              </a:lnSpc>
              <a:spcBef>
                <a:spcPts val="0"/>
              </a:spcBef>
              <a:spcAft>
                <a:spcPts val="0"/>
              </a:spcAft>
            </a:pPr>
            <a:r>
              <a:rPr lang="en-US" sz="1200" dirty="0">
                <a:latin typeface="Lucida Console" panose="020B0609040504020204" pitchFamily="49" charset="0"/>
              </a:rPr>
              <a:t>}</a:t>
            </a:r>
          </a:p>
        </p:txBody>
      </p:sp>
      <p:sp>
        <p:nvSpPr>
          <p:cNvPr id="4" name="Text Placeholder 3">
            <a:extLst>
              <a:ext uri="{FF2B5EF4-FFF2-40B4-BE49-F238E27FC236}">
                <a16:creationId xmlns:a16="http://schemas.microsoft.com/office/drawing/2014/main" id="{075E6E56-5620-4570-9EA0-257C747EFC44}"/>
              </a:ext>
            </a:extLst>
          </p:cNvPr>
          <p:cNvSpPr>
            <a:spLocks noGrp="1"/>
          </p:cNvSpPr>
          <p:nvPr>
            <p:ph type="body" sz="quarter" idx="10"/>
          </p:nvPr>
        </p:nvSpPr>
        <p:spPr/>
        <p:txBody>
          <a:bodyPr/>
          <a:lstStyle/>
          <a:p>
            <a:r>
              <a:rPr lang="en-US" dirty="0"/>
              <a:t>Sequential code</a:t>
            </a:r>
          </a:p>
        </p:txBody>
      </p:sp>
      <p:cxnSp>
        <p:nvCxnSpPr>
          <p:cNvPr id="6" name="Straight Connector 5">
            <a:extLst>
              <a:ext uri="{FF2B5EF4-FFF2-40B4-BE49-F238E27FC236}">
                <a16:creationId xmlns:a16="http://schemas.microsoft.com/office/drawing/2014/main" id="{31B73B43-B21E-49F2-9E39-38578D186FD9}"/>
              </a:ext>
            </a:extLst>
          </p:cNvPr>
          <p:cNvCxnSpPr>
            <a:stCxn id="3" idx="0"/>
            <a:endCxn id="3" idx="2"/>
          </p:cNvCxnSpPr>
          <p:nvPr/>
        </p:nvCxnSpPr>
        <p:spPr>
          <a:xfrm>
            <a:off x="5491086" y="2103035"/>
            <a:ext cx="0" cy="3718925"/>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06173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B284-7D6E-4D32-9F27-04387616781D}"/>
              </a:ext>
            </a:extLst>
          </p:cNvPr>
          <p:cNvSpPr>
            <a:spLocks noGrp="1"/>
          </p:cNvSpPr>
          <p:nvPr>
            <p:ph type="title"/>
          </p:nvPr>
        </p:nvSpPr>
        <p:spPr/>
        <p:txBody>
          <a:bodyPr/>
          <a:lstStyle/>
          <a:p>
            <a:r>
              <a:rPr lang="en-US" dirty="0"/>
              <a:t>Jacobi </a:t>
            </a:r>
            <a:r>
              <a:rPr lang="en-US" dirty="0" err="1"/>
              <a:t>laplace</a:t>
            </a:r>
            <a:endParaRPr lang="en-US" dirty="0"/>
          </a:p>
        </p:txBody>
      </p:sp>
      <p:sp>
        <p:nvSpPr>
          <p:cNvPr id="3" name="Content Placeholder 2">
            <a:extLst>
              <a:ext uri="{FF2B5EF4-FFF2-40B4-BE49-F238E27FC236}">
                <a16:creationId xmlns:a16="http://schemas.microsoft.com/office/drawing/2014/main" id="{19C8BDF9-5D42-4796-8F36-ED07A3FCE82D}"/>
              </a:ext>
            </a:extLst>
          </p:cNvPr>
          <p:cNvSpPr>
            <a:spLocks noGrp="1"/>
          </p:cNvSpPr>
          <p:nvPr>
            <p:ph idx="1"/>
          </p:nvPr>
        </p:nvSpPr>
        <p:spPr/>
        <p:txBody>
          <a:bodyPr numCol="2"/>
          <a:lstStyle/>
          <a:p>
            <a:pPr>
              <a:lnSpc>
                <a:spcPct val="100000"/>
              </a:lnSpc>
              <a:spcBef>
                <a:spcPts val="0"/>
              </a:spcBef>
              <a:spcAft>
                <a:spcPts val="0"/>
              </a:spcAft>
            </a:pPr>
            <a:r>
              <a:rPr lang="en-US" sz="1200" dirty="0">
                <a:latin typeface="Lucida Console" panose="020B0609040504020204" pitchFamily="49" charset="0"/>
              </a:rPr>
              <a:t>int </a:t>
            </a:r>
            <a:r>
              <a:rPr lang="en-US" sz="1200" dirty="0" err="1">
                <a:latin typeface="Lucida Console" panose="020B0609040504020204" pitchFamily="49" charset="0"/>
              </a:rPr>
              <a:t>jacobi_solver</a:t>
            </a:r>
            <a:r>
              <a:rPr lang="en-US" sz="1200" dirty="0">
                <a:latin typeface="Lucida Console" panose="020B0609040504020204" pitchFamily="49" charset="0"/>
              </a:rPr>
              <a:t>(float* data, int M, int N,</a:t>
            </a:r>
          </a:p>
          <a:p>
            <a:pPr>
              <a:lnSpc>
                <a:spcPct val="100000"/>
              </a:lnSpc>
              <a:spcBef>
                <a:spcPts val="0"/>
              </a:spcBef>
              <a:spcAft>
                <a:spcPts val="0"/>
              </a:spcAft>
            </a:pPr>
            <a:r>
              <a:rPr lang="en-US" sz="1200" dirty="0">
                <a:latin typeface="Lucida Console" panose="020B0609040504020204" pitchFamily="49" charset="0"/>
              </a:rPr>
              <a:t>                  float </a:t>
            </a:r>
            <a:r>
              <a:rPr lang="en-US" sz="1200" dirty="0" err="1">
                <a:latin typeface="Lucida Console" panose="020B0609040504020204" pitchFamily="49" charset="0"/>
              </a:rPr>
              <a:t>max_diff</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float* temp = new float[M * N];</a:t>
            </a:r>
          </a:p>
          <a:p>
            <a:pPr>
              <a:lnSpc>
                <a:spcPct val="100000"/>
              </a:lnSpc>
              <a:spcBef>
                <a:spcPts val="0"/>
              </a:spcBef>
              <a:spcAft>
                <a:spcPts val="0"/>
              </a:spcAft>
            </a:pPr>
            <a:r>
              <a:rPr lang="en-US" sz="1200" dirty="0">
                <a:latin typeface="Lucida Console" panose="020B0609040504020204" pitchFamily="49" charset="0"/>
              </a:rPr>
              <a:t>  for (int </a:t>
            </a:r>
            <a:r>
              <a:rPr lang="en-US" sz="1200" dirty="0" err="1">
                <a:latin typeface="Lucida Console" panose="020B0609040504020204" pitchFamily="49" charset="0"/>
              </a:rPr>
              <a:t>i</a:t>
            </a:r>
            <a:r>
              <a:rPr lang="en-US" sz="1200" dirty="0">
                <a:latin typeface="Lucida Console" panose="020B0609040504020204" pitchFamily="49" charset="0"/>
              </a:rPr>
              <a:t> = 0; </a:t>
            </a:r>
            <a:r>
              <a:rPr lang="en-US" sz="1200" dirty="0" err="1">
                <a:latin typeface="Lucida Console" panose="020B0609040504020204" pitchFamily="49" charset="0"/>
              </a:rPr>
              <a:t>i</a:t>
            </a:r>
            <a:r>
              <a:rPr lang="en-US" sz="1200" dirty="0">
                <a:latin typeface="Lucida Console" panose="020B0609040504020204" pitchFamily="49" charset="0"/>
              </a:rPr>
              <a:t> &lt; M; ++</a:t>
            </a:r>
            <a:r>
              <a:rPr lang="en-US" sz="1200" dirty="0" err="1">
                <a:latin typeface="Lucida Console" panose="020B0609040504020204" pitchFamily="49" charset="0"/>
              </a:rPr>
              <a:t>i</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for (int j = 0; j &lt; N; ++j) {</a:t>
            </a:r>
          </a:p>
          <a:p>
            <a:pPr>
              <a:lnSpc>
                <a:spcPct val="100000"/>
              </a:lnSpc>
              <a:spcBef>
                <a:spcPts val="0"/>
              </a:spcBef>
              <a:spcAft>
                <a:spcPts val="0"/>
              </a:spcAft>
            </a:pPr>
            <a:r>
              <a:rPr lang="en-US" sz="1200" dirty="0">
                <a:latin typeface="Lucida Console" panose="020B0609040504020204" pitchFamily="49" charset="0"/>
              </a:rPr>
              <a:t>      temp[</a:t>
            </a:r>
            <a:r>
              <a:rPr lang="en-US" sz="1200" dirty="0" err="1">
                <a:latin typeface="Lucida Console" panose="020B0609040504020204" pitchFamily="49" charset="0"/>
              </a:rPr>
              <a:t>i</a:t>
            </a:r>
            <a:r>
              <a:rPr lang="en-US" sz="1200" dirty="0">
                <a:latin typeface="Lucida Console" panose="020B0609040504020204" pitchFamily="49" charset="0"/>
              </a:rPr>
              <a:t>*N + j] = data[</a:t>
            </a:r>
            <a:r>
              <a:rPr lang="en-US" sz="1200" dirty="0" err="1">
                <a:latin typeface="Lucida Console" panose="020B0609040504020204" pitchFamily="49" charset="0"/>
              </a:rPr>
              <a:t>i</a:t>
            </a:r>
            <a:r>
              <a:rPr lang="en-US" sz="1200" dirty="0">
                <a:latin typeface="Lucida Console" panose="020B0609040504020204" pitchFamily="49" charset="0"/>
              </a:rPr>
              <a:t>*N + j];</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int iterations = 0;</a:t>
            </a:r>
          </a:p>
          <a:p>
            <a:pPr>
              <a:lnSpc>
                <a:spcPct val="100000"/>
              </a:lnSpc>
              <a:spcBef>
                <a:spcPts val="0"/>
              </a:spcBef>
              <a:spcAft>
                <a:spcPts val="0"/>
              </a:spcAft>
            </a:pPr>
            <a:r>
              <a:rPr lang="en-US" sz="1200" dirty="0">
                <a:latin typeface="Lucida Console" panose="020B0609040504020204" pitchFamily="49" charset="0"/>
              </a:rPr>
              <a:t>  bool </a:t>
            </a:r>
            <a:r>
              <a:rPr lang="en-US" sz="1200" dirty="0" err="1">
                <a:latin typeface="Lucida Console" panose="020B0609040504020204" pitchFamily="49" charset="0"/>
              </a:rPr>
              <a:t>keep_going</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float* from = data;</a:t>
            </a:r>
          </a:p>
          <a:p>
            <a:pPr>
              <a:lnSpc>
                <a:spcPct val="100000"/>
              </a:lnSpc>
              <a:spcBef>
                <a:spcPts val="0"/>
              </a:spcBef>
              <a:spcAft>
                <a:spcPts val="0"/>
              </a:spcAft>
            </a:pPr>
            <a:r>
              <a:rPr lang="en-US" sz="1200" dirty="0">
                <a:latin typeface="Lucida Console" panose="020B0609040504020204" pitchFamily="49" charset="0"/>
              </a:rPr>
              <a:t>  float* to = temp;</a:t>
            </a:r>
          </a:p>
          <a:p>
            <a:pPr>
              <a:lnSpc>
                <a:spcPct val="100000"/>
              </a:lnSpc>
              <a:spcBef>
                <a:spcPts val="0"/>
              </a:spcBef>
              <a:spcAft>
                <a:spcPts val="0"/>
              </a:spcAft>
            </a:pPr>
            <a:r>
              <a:rPr lang="en-US" sz="1200" dirty="0">
                <a:latin typeface="Lucida Console" panose="020B0609040504020204" pitchFamily="49" charset="0"/>
              </a:rPr>
              <a:t>  do {</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keep_going</a:t>
            </a:r>
            <a:r>
              <a:rPr lang="en-US" sz="1200" dirty="0">
                <a:latin typeface="Lucida Console" panose="020B0609040504020204" pitchFamily="49" charset="0"/>
              </a:rPr>
              <a:t> = false;</a:t>
            </a:r>
          </a:p>
          <a:p>
            <a:pPr>
              <a:lnSpc>
                <a:spcPct val="100000"/>
              </a:lnSpc>
              <a:spcBef>
                <a:spcPts val="0"/>
              </a:spcBef>
              <a:spcAft>
                <a:spcPts val="0"/>
              </a:spcAft>
            </a:pPr>
            <a:r>
              <a:rPr lang="en-US" sz="1200" dirty="0">
                <a:latin typeface="Lucida Console" panose="020B0609040504020204" pitchFamily="49" charset="0"/>
              </a:rPr>
              <a:t>    ++iterations;</a:t>
            </a:r>
          </a:p>
          <a:p>
            <a:pPr>
              <a:lnSpc>
                <a:spcPct val="100000"/>
              </a:lnSpc>
              <a:spcBef>
                <a:spcPts val="0"/>
              </a:spcBef>
              <a:spcAft>
                <a:spcPts val="0"/>
              </a:spcAft>
            </a:pPr>
            <a:r>
              <a:rPr lang="en-US" sz="1200" dirty="0">
                <a:latin typeface="Lucida Console" panose="020B0609040504020204" pitchFamily="49" charset="0"/>
              </a:rPr>
              <a:t>    for (int </a:t>
            </a:r>
            <a:r>
              <a:rPr lang="en-US" sz="1200" dirty="0" err="1">
                <a:latin typeface="Lucida Console" panose="020B0609040504020204" pitchFamily="49" charset="0"/>
              </a:rPr>
              <a:t>i</a:t>
            </a:r>
            <a:r>
              <a:rPr lang="en-US" sz="1200" dirty="0">
                <a:latin typeface="Lucida Console" panose="020B0609040504020204" pitchFamily="49" charset="0"/>
              </a:rPr>
              <a:t> = 1; </a:t>
            </a:r>
            <a:r>
              <a:rPr lang="en-US" sz="1200" dirty="0" err="1">
                <a:latin typeface="Lucida Console" panose="020B0609040504020204" pitchFamily="49" charset="0"/>
              </a:rPr>
              <a:t>i</a:t>
            </a:r>
            <a:r>
              <a:rPr lang="en-US" sz="1200" dirty="0">
                <a:latin typeface="Lucida Console" panose="020B0609040504020204" pitchFamily="49" charset="0"/>
              </a:rPr>
              <a:t> &lt; M-1; ++</a:t>
            </a:r>
            <a:r>
              <a:rPr lang="en-US" sz="1200" dirty="0" err="1">
                <a:latin typeface="Lucida Console" panose="020B0609040504020204" pitchFamily="49" charset="0"/>
              </a:rPr>
              <a:t>i</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for (int j = 1; j &lt; N-1; ++j) {</a:t>
            </a:r>
          </a:p>
          <a:p>
            <a:pPr>
              <a:lnSpc>
                <a:spcPct val="100000"/>
              </a:lnSpc>
              <a:spcBef>
                <a:spcPts val="0"/>
              </a:spcBef>
              <a:spcAft>
                <a:spcPts val="0"/>
              </a:spcAft>
            </a:pPr>
            <a:r>
              <a:rPr lang="en-US" sz="1200" dirty="0">
                <a:latin typeface="Lucida Console" panose="020B0609040504020204" pitchFamily="49" charset="0"/>
              </a:rPr>
              <a:t>        to[</a:t>
            </a:r>
            <a:r>
              <a:rPr lang="en-US" sz="1200" dirty="0" err="1">
                <a:latin typeface="Lucida Console" panose="020B0609040504020204" pitchFamily="49" charset="0"/>
              </a:rPr>
              <a:t>i</a:t>
            </a:r>
            <a:r>
              <a:rPr lang="en-US" sz="1200" dirty="0">
                <a:latin typeface="Lucida Console" panose="020B0609040504020204" pitchFamily="49" charset="0"/>
              </a:rPr>
              <a:t>*N + j] = 0.25f *</a:t>
            </a:r>
          </a:p>
          <a:p>
            <a:pPr>
              <a:lnSpc>
                <a:spcPct val="100000"/>
              </a:lnSpc>
              <a:spcBef>
                <a:spcPts val="0"/>
              </a:spcBef>
              <a:spcAft>
                <a:spcPts val="0"/>
              </a:spcAft>
            </a:pPr>
            <a:r>
              <a:rPr lang="en-US" sz="1200" dirty="0">
                <a:latin typeface="Lucida Console" panose="020B0609040504020204" pitchFamily="49" charset="0"/>
              </a:rPr>
              <a:t>            (from[(i-1)*N + j] + from[(i+1)*N + j] +</a:t>
            </a:r>
          </a:p>
          <a:p>
            <a:pPr>
              <a:lnSpc>
                <a:spcPct val="100000"/>
              </a:lnSpc>
              <a:spcBef>
                <a:spcPts val="0"/>
              </a:spcBef>
              <a:spcAft>
                <a:spcPts val="0"/>
              </a:spcAft>
            </a:pPr>
            <a:r>
              <a:rPr lang="en-US" sz="1200" dirty="0">
                <a:latin typeface="Lucida Console" panose="020B0609040504020204" pitchFamily="49" charset="0"/>
              </a:rPr>
              <a:t>             from[</a:t>
            </a:r>
            <a:r>
              <a:rPr lang="en-US" sz="1200" dirty="0" err="1">
                <a:latin typeface="Lucida Console" panose="020B0609040504020204" pitchFamily="49" charset="0"/>
              </a:rPr>
              <a:t>i</a:t>
            </a:r>
            <a:r>
              <a:rPr lang="en-US" sz="1200" dirty="0">
                <a:latin typeface="Lucida Console" panose="020B0609040504020204" pitchFamily="49" charset="0"/>
              </a:rPr>
              <a:t>*N + j-1] + from[</a:t>
            </a:r>
            <a:r>
              <a:rPr lang="en-US" sz="1200" dirty="0" err="1">
                <a:latin typeface="Lucida Console" panose="020B0609040504020204" pitchFamily="49" charset="0"/>
              </a:rPr>
              <a:t>i</a:t>
            </a:r>
            <a:r>
              <a:rPr lang="en-US" sz="1200" dirty="0">
                <a:latin typeface="Lucida Console" panose="020B0609040504020204" pitchFamily="49" charset="0"/>
              </a:rPr>
              <a:t>*N + j+1]);</a:t>
            </a:r>
          </a:p>
          <a:p>
            <a:pPr>
              <a:lnSpc>
                <a:spcPct val="100000"/>
              </a:lnSpc>
              <a:spcBef>
                <a:spcPts val="0"/>
              </a:spcBef>
              <a:spcAft>
                <a:spcPts val="0"/>
              </a:spcAft>
            </a:pPr>
            <a:r>
              <a:rPr lang="en-US" sz="1200" dirty="0">
                <a:latin typeface="Lucida Console" panose="020B0609040504020204" pitchFamily="49" charset="0"/>
              </a:rPr>
              <a:t>        </a:t>
            </a:r>
            <a:r>
              <a:rPr lang="en-US" sz="1200" dirty="0">
                <a:solidFill>
                  <a:srgbClr val="FF0000"/>
                </a:solidFill>
                <a:latin typeface="Lucida Console" panose="020B0609040504020204" pitchFamily="49" charset="0"/>
              </a:rPr>
              <a:t>if (!</a:t>
            </a:r>
            <a:r>
              <a:rPr lang="en-US" sz="1200" dirty="0" err="1">
                <a:solidFill>
                  <a:srgbClr val="FF0000"/>
                </a:solidFill>
                <a:latin typeface="Lucida Console" panose="020B0609040504020204" pitchFamily="49" charset="0"/>
              </a:rPr>
              <a:t>keep_going</a:t>
            </a:r>
            <a:r>
              <a:rPr lang="en-US" sz="1200" dirty="0">
                <a:solidFill>
                  <a:srgbClr val="FF0000"/>
                </a:solidFill>
                <a:latin typeface="Lucida Console" panose="020B0609040504020204" pitchFamily="49" charset="0"/>
              </a:rPr>
              <a:t> &amp;&amp;</a:t>
            </a:r>
          </a:p>
          <a:p>
            <a:pPr>
              <a:lnSpc>
                <a:spcPct val="100000"/>
              </a:lnSpc>
              <a:spcBef>
                <a:spcPts val="0"/>
              </a:spcBef>
              <a:spcAft>
                <a:spcPts val="0"/>
              </a:spcAft>
            </a:pPr>
            <a:r>
              <a:rPr lang="en-US" sz="1200" dirty="0">
                <a:solidFill>
                  <a:srgbClr val="FF0000"/>
                </a:solidFill>
                <a:latin typeface="Lucida Console" panose="020B0609040504020204" pitchFamily="49" charset="0"/>
              </a:rPr>
              <a:t>            std::fabs(to[</a:t>
            </a:r>
            <a:r>
              <a:rPr lang="en-US" sz="1200" dirty="0" err="1">
                <a:solidFill>
                  <a:srgbClr val="FF0000"/>
                </a:solidFill>
                <a:latin typeface="Lucida Console" panose="020B0609040504020204" pitchFamily="49" charset="0"/>
              </a:rPr>
              <a:t>i</a:t>
            </a:r>
            <a:r>
              <a:rPr lang="en-US" sz="1200" dirty="0">
                <a:solidFill>
                  <a:srgbClr val="FF0000"/>
                </a:solidFill>
                <a:latin typeface="Lucida Console" panose="020B0609040504020204" pitchFamily="49" charset="0"/>
              </a:rPr>
              <a:t>*N + j] - from[</a:t>
            </a:r>
            <a:r>
              <a:rPr lang="en-US" sz="1200" dirty="0" err="1">
                <a:solidFill>
                  <a:srgbClr val="FF0000"/>
                </a:solidFill>
                <a:latin typeface="Lucida Console" panose="020B0609040504020204" pitchFamily="49" charset="0"/>
              </a:rPr>
              <a:t>i</a:t>
            </a:r>
            <a:r>
              <a:rPr lang="en-US" sz="1200" dirty="0">
                <a:solidFill>
                  <a:srgbClr val="FF0000"/>
                </a:solidFill>
                <a:latin typeface="Lucida Console" panose="020B0609040504020204" pitchFamily="49" charset="0"/>
              </a:rPr>
              <a:t>*N + j])</a:t>
            </a:r>
          </a:p>
          <a:p>
            <a:pPr>
              <a:lnSpc>
                <a:spcPct val="100000"/>
              </a:lnSpc>
              <a:spcBef>
                <a:spcPts val="0"/>
              </a:spcBef>
              <a:spcAft>
                <a:spcPts val="0"/>
              </a:spcAft>
            </a:pPr>
            <a:r>
              <a:rPr lang="en-US" sz="1200" dirty="0">
                <a:solidFill>
                  <a:srgbClr val="FF0000"/>
                </a:solidFill>
                <a:latin typeface="Lucida Console" panose="020B0609040504020204" pitchFamily="49" charset="0"/>
              </a:rPr>
              <a:t>                                        &gt; </a:t>
            </a:r>
            <a:r>
              <a:rPr lang="en-US" sz="1200" dirty="0" err="1">
                <a:solidFill>
                  <a:srgbClr val="FF0000"/>
                </a:solidFill>
                <a:latin typeface="Lucida Console" panose="020B0609040504020204" pitchFamily="49" charset="0"/>
              </a:rPr>
              <a:t>max_diff</a:t>
            </a:r>
            <a:r>
              <a:rPr lang="en-US" sz="1200" dirty="0">
                <a:solidFill>
                  <a:srgbClr val="FF0000"/>
                </a:solidFill>
                <a:latin typeface="Lucida Console" panose="020B0609040504020204" pitchFamily="49" charset="0"/>
              </a:rPr>
              <a:t>)</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keep_going</a:t>
            </a:r>
            <a:r>
              <a:rPr lang="en-US" sz="1200" dirty="0">
                <a:latin typeface="Lucida Console" panose="020B0609040504020204" pitchFamily="49" charset="0"/>
              </a:rPr>
              <a:t> = true;</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std::swap(from, to);</a:t>
            </a:r>
          </a:p>
          <a:p>
            <a:pPr>
              <a:lnSpc>
                <a:spcPct val="100000"/>
              </a:lnSpc>
              <a:spcBef>
                <a:spcPts val="0"/>
              </a:spcBef>
              <a:spcAft>
                <a:spcPts val="0"/>
              </a:spcAft>
            </a:pPr>
            <a:r>
              <a:rPr lang="en-US" sz="1200" dirty="0">
                <a:latin typeface="Lucida Console" panose="020B0609040504020204" pitchFamily="49" charset="0"/>
              </a:rPr>
              <a:t>  } while (</a:t>
            </a:r>
            <a:r>
              <a:rPr lang="en-US" sz="1200" dirty="0" err="1">
                <a:latin typeface="Lucida Console" panose="020B0609040504020204" pitchFamily="49" charset="0"/>
              </a:rPr>
              <a:t>keep_going</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if (to == data) {</a:t>
            </a:r>
          </a:p>
          <a:p>
            <a:pPr>
              <a:lnSpc>
                <a:spcPct val="100000"/>
              </a:lnSpc>
              <a:spcBef>
                <a:spcPts val="0"/>
              </a:spcBef>
              <a:spcAft>
                <a:spcPts val="0"/>
              </a:spcAft>
            </a:pPr>
            <a:r>
              <a:rPr lang="en-US" sz="1200" dirty="0">
                <a:latin typeface="Lucida Console" panose="020B0609040504020204" pitchFamily="49" charset="0"/>
              </a:rPr>
              <a:t>    for (int </a:t>
            </a:r>
            <a:r>
              <a:rPr lang="en-US" sz="1200" dirty="0" err="1">
                <a:latin typeface="Lucida Console" panose="020B0609040504020204" pitchFamily="49" charset="0"/>
              </a:rPr>
              <a:t>i</a:t>
            </a:r>
            <a:r>
              <a:rPr lang="en-US" sz="1200" dirty="0">
                <a:latin typeface="Lucida Console" panose="020B0609040504020204" pitchFamily="49" charset="0"/>
              </a:rPr>
              <a:t> = 0; </a:t>
            </a:r>
            <a:r>
              <a:rPr lang="en-US" sz="1200" dirty="0" err="1">
                <a:latin typeface="Lucida Console" panose="020B0609040504020204" pitchFamily="49" charset="0"/>
              </a:rPr>
              <a:t>i</a:t>
            </a:r>
            <a:r>
              <a:rPr lang="en-US" sz="1200" dirty="0">
                <a:latin typeface="Lucida Console" panose="020B0609040504020204" pitchFamily="49" charset="0"/>
              </a:rPr>
              <a:t> &lt; M; ++</a:t>
            </a:r>
            <a:r>
              <a:rPr lang="en-US" sz="1200" dirty="0" err="1">
                <a:latin typeface="Lucida Console" panose="020B0609040504020204" pitchFamily="49" charset="0"/>
              </a:rPr>
              <a:t>i</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for (int j = 0; j &lt; N; ++j) {</a:t>
            </a:r>
          </a:p>
          <a:p>
            <a:pPr>
              <a:lnSpc>
                <a:spcPct val="100000"/>
              </a:lnSpc>
              <a:spcBef>
                <a:spcPts val="0"/>
              </a:spcBef>
              <a:spcAft>
                <a:spcPts val="0"/>
              </a:spcAft>
            </a:pPr>
            <a:r>
              <a:rPr lang="en-US" sz="1200" dirty="0">
                <a:latin typeface="Lucida Console" panose="020B0609040504020204" pitchFamily="49" charset="0"/>
              </a:rPr>
              <a:t>        data[</a:t>
            </a:r>
            <a:r>
              <a:rPr lang="en-US" sz="1200" dirty="0" err="1">
                <a:latin typeface="Lucida Console" panose="020B0609040504020204" pitchFamily="49" charset="0"/>
              </a:rPr>
              <a:t>i</a:t>
            </a:r>
            <a:r>
              <a:rPr lang="en-US" sz="1200" dirty="0">
                <a:latin typeface="Lucida Console" panose="020B0609040504020204" pitchFamily="49" charset="0"/>
              </a:rPr>
              <a:t>*N + j] = temp[</a:t>
            </a:r>
            <a:r>
              <a:rPr lang="en-US" sz="1200" dirty="0" err="1">
                <a:latin typeface="Lucida Console" panose="020B0609040504020204" pitchFamily="49" charset="0"/>
              </a:rPr>
              <a:t>i</a:t>
            </a:r>
            <a:r>
              <a:rPr lang="en-US" sz="1200" dirty="0">
                <a:latin typeface="Lucida Console" panose="020B0609040504020204" pitchFamily="49" charset="0"/>
              </a:rPr>
              <a:t>*N + j];</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delete[] temp;</a:t>
            </a:r>
          </a:p>
          <a:p>
            <a:pPr>
              <a:lnSpc>
                <a:spcPct val="100000"/>
              </a:lnSpc>
              <a:spcBef>
                <a:spcPts val="0"/>
              </a:spcBef>
              <a:spcAft>
                <a:spcPts val="0"/>
              </a:spcAft>
            </a:pPr>
            <a:r>
              <a:rPr lang="en-US" sz="1200" dirty="0">
                <a:latin typeface="Lucida Console" panose="020B0609040504020204" pitchFamily="49" charset="0"/>
              </a:rPr>
              <a:t>  return iterations;</a:t>
            </a:r>
          </a:p>
          <a:p>
            <a:pPr>
              <a:lnSpc>
                <a:spcPct val="100000"/>
              </a:lnSpc>
              <a:spcBef>
                <a:spcPts val="0"/>
              </a:spcBef>
              <a:spcAft>
                <a:spcPts val="0"/>
              </a:spcAft>
            </a:pPr>
            <a:r>
              <a:rPr lang="en-US" sz="1200" dirty="0">
                <a:latin typeface="Lucida Console" panose="020B0609040504020204" pitchFamily="49" charset="0"/>
              </a:rPr>
              <a:t>}</a:t>
            </a:r>
          </a:p>
        </p:txBody>
      </p:sp>
      <p:sp>
        <p:nvSpPr>
          <p:cNvPr id="4" name="Text Placeholder 3">
            <a:extLst>
              <a:ext uri="{FF2B5EF4-FFF2-40B4-BE49-F238E27FC236}">
                <a16:creationId xmlns:a16="http://schemas.microsoft.com/office/drawing/2014/main" id="{075E6E56-5620-4570-9EA0-257C747EFC44}"/>
              </a:ext>
            </a:extLst>
          </p:cNvPr>
          <p:cNvSpPr>
            <a:spLocks noGrp="1"/>
          </p:cNvSpPr>
          <p:nvPr>
            <p:ph type="body" sz="quarter" idx="10"/>
          </p:nvPr>
        </p:nvSpPr>
        <p:spPr/>
        <p:txBody>
          <a:bodyPr/>
          <a:lstStyle/>
          <a:p>
            <a:r>
              <a:rPr lang="en-US" dirty="0"/>
              <a:t>Sequential code</a:t>
            </a:r>
          </a:p>
        </p:txBody>
      </p:sp>
      <p:cxnSp>
        <p:nvCxnSpPr>
          <p:cNvPr id="6" name="Straight Connector 5">
            <a:extLst>
              <a:ext uri="{FF2B5EF4-FFF2-40B4-BE49-F238E27FC236}">
                <a16:creationId xmlns:a16="http://schemas.microsoft.com/office/drawing/2014/main" id="{31B73B43-B21E-49F2-9E39-38578D186FD9}"/>
              </a:ext>
            </a:extLst>
          </p:cNvPr>
          <p:cNvCxnSpPr>
            <a:stCxn id="3" idx="0"/>
            <a:endCxn id="3" idx="2"/>
          </p:cNvCxnSpPr>
          <p:nvPr/>
        </p:nvCxnSpPr>
        <p:spPr>
          <a:xfrm>
            <a:off x="5491086" y="2103035"/>
            <a:ext cx="0" cy="3718925"/>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3234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B284-7D6E-4D32-9F27-04387616781D}"/>
              </a:ext>
            </a:extLst>
          </p:cNvPr>
          <p:cNvSpPr>
            <a:spLocks noGrp="1"/>
          </p:cNvSpPr>
          <p:nvPr>
            <p:ph type="title"/>
          </p:nvPr>
        </p:nvSpPr>
        <p:spPr/>
        <p:txBody>
          <a:bodyPr/>
          <a:lstStyle/>
          <a:p>
            <a:r>
              <a:rPr lang="en-US" dirty="0"/>
              <a:t>Jacobi </a:t>
            </a:r>
            <a:r>
              <a:rPr lang="en-US" dirty="0" err="1"/>
              <a:t>laplace</a:t>
            </a:r>
            <a:endParaRPr lang="en-US" dirty="0"/>
          </a:p>
        </p:txBody>
      </p:sp>
      <p:sp>
        <p:nvSpPr>
          <p:cNvPr id="3" name="Content Placeholder 2">
            <a:extLst>
              <a:ext uri="{FF2B5EF4-FFF2-40B4-BE49-F238E27FC236}">
                <a16:creationId xmlns:a16="http://schemas.microsoft.com/office/drawing/2014/main" id="{19C8BDF9-5D42-4796-8F36-ED07A3FCE82D}"/>
              </a:ext>
            </a:extLst>
          </p:cNvPr>
          <p:cNvSpPr>
            <a:spLocks noGrp="1"/>
          </p:cNvSpPr>
          <p:nvPr>
            <p:ph idx="1"/>
          </p:nvPr>
        </p:nvSpPr>
        <p:spPr>
          <a:xfrm>
            <a:off x="516750" y="2103035"/>
            <a:ext cx="9948672" cy="3607101"/>
          </a:xfrm>
        </p:spPr>
        <p:txBody>
          <a:bodyPr numCol="2"/>
          <a:lstStyle/>
          <a:p>
            <a:pPr>
              <a:lnSpc>
                <a:spcPct val="100000"/>
              </a:lnSpc>
              <a:spcBef>
                <a:spcPts val="0"/>
              </a:spcBef>
              <a:spcAft>
                <a:spcPts val="0"/>
              </a:spcAft>
            </a:pPr>
            <a:r>
              <a:rPr lang="en-US" sz="1200" dirty="0">
                <a:latin typeface="Lucida Console" panose="020B0609040504020204" pitchFamily="49" charset="0"/>
              </a:rPr>
              <a:t>int </a:t>
            </a:r>
            <a:r>
              <a:rPr lang="en-US" sz="1200" dirty="0" err="1">
                <a:latin typeface="Lucida Console" panose="020B0609040504020204" pitchFamily="49" charset="0"/>
              </a:rPr>
              <a:t>jacobi_solver</a:t>
            </a:r>
            <a:r>
              <a:rPr lang="en-US" sz="1200" dirty="0">
                <a:latin typeface="Lucida Console" panose="020B0609040504020204" pitchFamily="49" charset="0"/>
              </a:rPr>
              <a:t>(float* data, int M, int N,</a:t>
            </a:r>
          </a:p>
          <a:p>
            <a:pPr>
              <a:lnSpc>
                <a:spcPct val="100000"/>
              </a:lnSpc>
              <a:spcBef>
                <a:spcPts val="0"/>
              </a:spcBef>
              <a:spcAft>
                <a:spcPts val="0"/>
              </a:spcAft>
            </a:pPr>
            <a:r>
              <a:rPr lang="en-US" sz="1200" dirty="0">
                <a:latin typeface="Lucida Console" panose="020B0609040504020204" pitchFamily="49" charset="0"/>
              </a:rPr>
              <a:t>                  float </a:t>
            </a:r>
            <a:r>
              <a:rPr lang="en-US" sz="1200" dirty="0" err="1">
                <a:latin typeface="Lucida Console" panose="020B0609040504020204" pitchFamily="49" charset="0"/>
              </a:rPr>
              <a:t>max_diff</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float* temp = new float[M * N];</a:t>
            </a:r>
          </a:p>
          <a:p>
            <a:pPr>
              <a:lnSpc>
                <a:spcPct val="100000"/>
              </a:lnSpc>
              <a:spcBef>
                <a:spcPts val="0"/>
              </a:spcBef>
              <a:spcAft>
                <a:spcPts val="0"/>
              </a:spcAft>
            </a:pPr>
            <a:r>
              <a:rPr lang="en-US" sz="1200" dirty="0">
                <a:latin typeface="Lucida Console" panose="020B0609040504020204" pitchFamily="49" charset="0"/>
              </a:rPr>
              <a:t>  for (int </a:t>
            </a:r>
            <a:r>
              <a:rPr lang="en-US" sz="1200" dirty="0" err="1">
                <a:latin typeface="Lucida Console" panose="020B0609040504020204" pitchFamily="49" charset="0"/>
              </a:rPr>
              <a:t>i</a:t>
            </a:r>
            <a:r>
              <a:rPr lang="en-US" sz="1200" dirty="0">
                <a:latin typeface="Lucida Console" panose="020B0609040504020204" pitchFamily="49" charset="0"/>
              </a:rPr>
              <a:t> = 0; </a:t>
            </a:r>
            <a:r>
              <a:rPr lang="en-US" sz="1200" dirty="0" err="1">
                <a:latin typeface="Lucida Console" panose="020B0609040504020204" pitchFamily="49" charset="0"/>
              </a:rPr>
              <a:t>i</a:t>
            </a:r>
            <a:r>
              <a:rPr lang="en-US" sz="1200" dirty="0">
                <a:latin typeface="Lucida Console" panose="020B0609040504020204" pitchFamily="49" charset="0"/>
              </a:rPr>
              <a:t> &lt; M; ++</a:t>
            </a:r>
            <a:r>
              <a:rPr lang="en-US" sz="1200" dirty="0" err="1">
                <a:latin typeface="Lucida Console" panose="020B0609040504020204" pitchFamily="49" charset="0"/>
              </a:rPr>
              <a:t>i</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for (int j = 0; j &lt; N; ++j)</a:t>
            </a:r>
          </a:p>
          <a:p>
            <a:pPr>
              <a:lnSpc>
                <a:spcPct val="100000"/>
              </a:lnSpc>
              <a:spcBef>
                <a:spcPts val="0"/>
              </a:spcBef>
              <a:spcAft>
                <a:spcPts val="0"/>
              </a:spcAft>
            </a:pPr>
            <a:r>
              <a:rPr lang="en-US" sz="1200" dirty="0">
                <a:latin typeface="Lucida Console" panose="020B0609040504020204" pitchFamily="49" charset="0"/>
              </a:rPr>
              <a:t>      temp[</a:t>
            </a:r>
            <a:r>
              <a:rPr lang="en-US" sz="1200" dirty="0" err="1">
                <a:latin typeface="Lucida Console" panose="020B0609040504020204" pitchFamily="49" charset="0"/>
              </a:rPr>
              <a:t>i</a:t>
            </a:r>
            <a:r>
              <a:rPr lang="en-US" sz="1200" dirty="0">
                <a:latin typeface="Lucida Console" panose="020B0609040504020204" pitchFamily="49" charset="0"/>
              </a:rPr>
              <a:t>*N + j] = data[</a:t>
            </a:r>
            <a:r>
              <a:rPr lang="en-US" sz="1200" dirty="0" err="1">
                <a:latin typeface="Lucida Console" panose="020B0609040504020204" pitchFamily="49" charset="0"/>
              </a:rPr>
              <a:t>i</a:t>
            </a:r>
            <a:r>
              <a:rPr lang="en-US" sz="1200" dirty="0">
                <a:latin typeface="Lucida Console" panose="020B0609040504020204" pitchFamily="49" charset="0"/>
              </a:rPr>
              <a:t>*N + j];</a:t>
            </a:r>
          </a:p>
          <a:p>
            <a:pPr>
              <a:lnSpc>
                <a:spcPct val="100000"/>
              </a:lnSpc>
              <a:spcBef>
                <a:spcPts val="0"/>
              </a:spcBef>
              <a:spcAft>
                <a:spcPts val="0"/>
              </a:spcAft>
            </a:pPr>
            <a:r>
              <a:rPr lang="en-US" sz="1200" dirty="0">
                <a:latin typeface="Lucida Console" panose="020B0609040504020204" pitchFamily="49" charset="0"/>
              </a:rPr>
              <a:t>  int iterations = 0;</a:t>
            </a:r>
          </a:p>
          <a:p>
            <a:pPr>
              <a:lnSpc>
                <a:spcPct val="100000"/>
              </a:lnSpc>
              <a:spcBef>
                <a:spcPts val="0"/>
              </a:spcBef>
              <a:spcAft>
                <a:spcPts val="0"/>
              </a:spcAft>
            </a:pPr>
            <a:r>
              <a:rPr lang="en-US" sz="1200" dirty="0">
                <a:latin typeface="Lucida Console" panose="020B0609040504020204" pitchFamily="49" charset="0"/>
              </a:rPr>
              <a:t>  bool </a:t>
            </a:r>
            <a:r>
              <a:rPr lang="en-US" sz="1200" dirty="0" err="1">
                <a:latin typeface="Lucida Console" panose="020B0609040504020204" pitchFamily="49" charset="0"/>
              </a:rPr>
              <a:t>keep_going</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float* from = data;</a:t>
            </a:r>
          </a:p>
          <a:p>
            <a:pPr>
              <a:lnSpc>
                <a:spcPct val="100000"/>
              </a:lnSpc>
              <a:spcBef>
                <a:spcPts val="0"/>
              </a:spcBef>
              <a:spcAft>
                <a:spcPts val="0"/>
              </a:spcAft>
            </a:pPr>
            <a:r>
              <a:rPr lang="en-US" sz="1200" dirty="0">
                <a:latin typeface="Lucida Console" panose="020B0609040504020204" pitchFamily="49" charset="0"/>
              </a:rPr>
              <a:t>  float* to = temp;</a:t>
            </a:r>
          </a:p>
          <a:p>
            <a:pPr>
              <a:lnSpc>
                <a:spcPct val="100000"/>
              </a:lnSpc>
              <a:spcBef>
                <a:spcPts val="0"/>
              </a:spcBef>
              <a:spcAft>
                <a:spcPts val="0"/>
              </a:spcAft>
            </a:pPr>
            <a:r>
              <a:rPr lang="en-US" sz="1200" dirty="0">
                <a:latin typeface="Lucida Console" panose="020B0609040504020204" pitchFamily="49" charset="0"/>
              </a:rPr>
              <a:t>  do {</a:t>
            </a:r>
          </a:p>
          <a:p>
            <a:pPr>
              <a:lnSpc>
                <a:spcPct val="100000"/>
              </a:lnSpc>
              <a:spcBef>
                <a:spcPts val="0"/>
              </a:spcBef>
              <a:spcAft>
                <a:spcPts val="0"/>
              </a:spcAft>
            </a:pPr>
            <a:r>
              <a:rPr lang="en-US" sz="1200" dirty="0">
                <a:latin typeface="Lucida Console" panose="020B0609040504020204" pitchFamily="49" charset="0"/>
              </a:rPr>
              <a:t>    ++iterations;</a:t>
            </a:r>
          </a:p>
          <a:p>
            <a:pPr>
              <a:lnSpc>
                <a:spcPct val="100000"/>
              </a:lnSpc>
              <a:spcBef>
                <a:spcPts val="0"/>
              </a:spcBef>
              <a:spcAft>
                <a:spcPts val="0"/>
              </a:spcAft>
            </a:pPr>
            <a:r>
              <a:rPr lang="en-US" sz="1200" dirty="0">
                <a:latin typeface="Lucida Console" panose="020B0609040504020204" pitchFamily="49" charset="0"/>
              </a:rPr>
              <a:t>    </a:t>
            </a:r>
            <a:r>
              <a:rPr lang="en-US" sz="1200" dirty="0">
                <a:solidFill>
                  <a:srgbClr val="FF0000"/>
                </a:solidFill>
                <a:latin typeface="Lucida Console" panose="020B0609040504020204" pitchFamily="49" charset="0"/>
              </a:rPr>
              <a:t>for (int </a:t>
            </a:r>
            <a:r>
              <a:rPr lang="en-US" sz="1200" dirty="0" err="1">
                <a:solidFill>
                  <a:srgbClr val="FF0000"/>
                </a:solidFill>
                <a:latin typeface="Lucida Console" panose="020B0609040504020204" pitchFamily="49" charset="0"/>
              </a:rPr>
              <a:t>i</a:t>
            </a:r>
            <a:r>
              <a:rPr lang="en-US" sz="1200" dirty="0">
                <a:solidFill>
                  <a:srgbClr val="FF0000"/>
                </a:solidFill>
                <a:latin typeface="Lucida Console" panose="020B0609040504020204" pitchFamily="49" charset="0"/>
              </a:rPr>
              <a:t> = 1; </a:t>
            </a:r>
            <a:r>
              <a:rPr lang="en-US" sz="1200" dirty="0" err="1">
                <a:solidFill>
                  <a:srgbClr val="FF0000"/>
                </a:solidFill>
                <a:latin typeface="Lucida Console" panose="020B0609040504020204" pitchFamily="49" charset="0"/>
              </a:rPr>
              <a:t>i</a:t>
            </a:r>
            <a:r>
              <a:rPr lang="en-US" sz="1200" dirty="0">
                <a:solidFill>
                  <a:srgbClr val="FF0000"/>
                </a:solidFill>
                <a:latin typeface="Lucida Console" panose="020B0609040504020204" pitchFamily="49" charset="0"/>
              </a:rPr>
              <a:t> &lt; M-1; ++</a:t>
            </a:r>
            <a:r>
              <a:rPr lang="en-US" sz="1200" dirty="0" err="1">
                <a:solidFill>
                  <a:srgbClr val="FF0000"/>
                </a:solidFill>
                <a:latin typeface="Lucida Console" panose="020B0609040504020204" pitchFamily="49" charset="0"/>
              </a:rPr>
              <a:t>i</a:t>
            </a:r>
            <a:r>
              <a:rPr lang="en-US" sz="1200" dirty="0">
                <a:solidFill>
                  <a:srgbClr val="FF0000"/>
                </a:solidFill>
                <a:latin typeface="Lucida Console" panose="020B0609040504020204" pitchFamily="49" charset="0"/>
              </a:rPr>
              <a:t>)</a:t>
            </a:r>
          </a:p>
          <a:p>
            <a:pPr>
              <a:lnSpc>
                <a:spcPct val="100000"/>
              </a:lnSpc>
              <a:spcBef>
                <a:spcPts val="0"/>
              </a:spcBef>
              <a:spcAft>
                <a:spcPts val="0"/>
              </a:spcAft>
            </a:pPr>
            <a:r>
              <a:rPr lang="en-US" sz="1200" dirty="0">
                <a:solidFill>
                  <a:srgbClr val="FF0000"/>
                </a:solidFill>
                <a:latin typeface="Lucida Console" panose="020B0609040504020204" pitchFamily="49" charset="0"/>
              </a:rPr>
              <a:t>      for (int j = 1; j &lt; N-1; ++j)</a:t>
            </a:r>
          </a:p>
          <a:p>
            <a:pPr>
              <a:lnSpc>
                <a:spcPct val="100000"/>
              </a:lnSpc>
              <a:spcBef>
                <a:spcPts val="0"/>
              </a:spcBef>
              <a:spcAft>
                <a:spcPts val="0"/>
              </a:spcAft>
            </a:pPr>
            <a:r>
              <a:rPr lang="en-US" sz="1200" dirty="0">
                <a:solidFill>
                  <a:srgbClr val="FF0000"/>
                </a:solidFill>
                <a:latin typeface="Lucida Console" panose="020B0609040504020204" pitchFamily="49" charset="0"/>
              </a:rPr>
              <a:t>        to[</a:t>
            </a:r>
            <a:r>
              <a:rPr lang="en-US" sz="1200" dirty="0" err="1">
                <a:solidFill>
                  <a:srgbClr val="FF0000"/>
                </a:solidFill>
                <a:latin typeface="Lucida Console" panose="020B0609040504020204" pitchFamily="49" charset="0"/>
              </a:rPr>
              <a:t>i</a:t>
            </a:r>
            <a:r>
              <a:rPr lang="en-US" sz="1200" dirty="0">
                <a:solidFill>
                  <a:srgbClr val="FF0000"/>
                </a:solidFill>
                <a:latin typeface="Lucida Console" panose="020B0609040504020204" pitchFamily="49" charset="0"/>
              </a:rPr>
              <a:t>*N + j] = 0.25f *</a:t>
            </a:r>
          </a:p>
          <a:p>
            <a:pPr>
              <a:lnSpc>
                <a:spcPct val="100000"/>
              </a:lnSpc>
              <a:spcBef>
                <a:spcPts val="0"/>
              </a:spcBef>
              <a:spcAft>
                <a:spcPts val="0"/>
              </a:spcAft>
            </a:pPr>
            <a:r>
              <a:rPr lang="en-US" sz="1200" dirty="0">
                <a:solidFill>
                  <a:srgbClr val="FF0000"/>
                </a:solidFill>
                <a:latin typeface="Lucida Console" panose="020B0609040504020204" pitchFamily="49" charset="0"/>
              </a:rPr>
              <a:t>            (from[(i-1)*N + j] + from[(i+1)*N + j] +</a:t>
            </a:r>
          </a:p>
          <a:p>
            <a:pPr>
              <a:lnSpc>
                <a:spcPct val="100000"/>
              </a:lnSpc>
              <a:spcBef>
                <a:spcPts val="0"/>
              </a:spcBef>
              <a:spcAft>
                <a:spcPts val="0"/>
              </a:spcAft>
            </a:pPr>
            <a:r>
              <a:rPr lang="en-US" sz="1200" dirty="0">
                <a:solidFill>
                  <a:srgbClr val="FF0000"/>
                </a:solidFill>
                <a:latin typeface="Lucida Console" panose="020B0609040504020204" pitchFamily="49" charset="0"/>
              </a:rPr>
              <a:t>             from[</a:t>
            </a:r>
            <a:r>
              <a:rPr lang="en-US" sz="1200" dirty="0" err="1">
                <a:solidFill>
                  <a:srgbClr val="FF0000"/>
                </a:solidFill>
                <a:latin typeface="Lucida Console" panose="020B0609040504020204" pitchFamily="49" charset="0"/>
              </a:rPr>
              <a:t>i</a:t>
            </a:r>
            <a:r>
              <a:rPr lang="en-US" sz="1200" dirty="0">
                <a:solidFill>
                  <a:srgbClr val="FF0000"/>
                </a:solidFill>
                <a:latin typeface="Lucida Console" panose="020B0609040504020204" pitchFamily="49" charset="0"/>
              </a:rPr>
              <a:t>*N + j-1] + from[</a:t>
            </a:r>
            <a:r>
              <a:rPr lang="en-US" sz="1200" dirty="0" err="1">
                <a:solidFill>
                  <a:srgbClr val="FF0000"/>
                </a:solidFill>
                <a:latin typeface="Lucida Console" panose="020B0609040504020204" pitchFamily="49" charset="0"/>
              </a:rPr>
              <a:t>i</a:t>
            </a:r>
            <a:r>
              <a:rPr lang="en-US" sz="1200" dirty="0">
                <a:solidFill>
                  <a:srgbClr val="FF0000"/>
                </a:solidFill>
                <a:latin typeface="Lucida Console" panose="020B0609040504020204" pitchFamily="49" charset="0"/>
              </a:rPr>
              <a:t>*N + j+1]);</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keep_going</a:t>
            </a:r>
            <a:r>
              <a:rPr lang="en-US" sz="1200" dirty="0">
                <a:latin typeface="Lucida Console" panose="020B0609040504020204" pitchFamily="49" charset="0"/>
              </a:rPr>
              <a:t> = false;</a:t>
            </a:r>
          </a:p>
          <a:p>
            <a:pPr>
              <a:lnSpc>
                <a:spcPct val="100000"/>
              </a:lnSpc>
              <a:spcBef>
                <a:spcPts val="0"/>
              </a:spcBef>
              <a:spcAft>
                <a:spcPts val="0"/>
              </a:spcAft>
            </a:pPr>
            <a:r>
              <a:rPr lang="en-US" sz="1200" dirty="0">
                <a:latin typeface="Lucida Console" panose="020B0609040504020204" pitchFamily="49" charset="0"/>
              </a:rPr>
              <a:t>    for (int </a:t>
            </a:r>
            <a:r>
              <a:rPr lang="en-US" sz="1200" dirty="0" err="1">
                <a:latin typeface="Lucida Console" panose="020B0609040504020204" pitchFamily="49" charset="0"/>
              </a:rPr>
              <a:t>i</a:t>
            </a:r>
            <a:r>
              <a:rPr lang="en-US" sz="1200" dirty="0">
                <a:latin typeface="Lucida Console" panose="020B0609040504020204" pitchFamily="49" charset="0"/>
              </a:rPr>
              <a:t> = 1; </a:t>
            </a:r>
            <a:r>
              <a:rPr lang="en-US" sz="1200" dirty="0" err="1">
                <a:latin typeface="Lucida Console" panose="020B0609040504020204" pitchFamily="49" charset="0"/>
              </a:rPr>
              <a:t>i</a:t>
            </a:r>
            <a:r>
              <a:rPr lang="en-US" sz="1200" dirty="0">
                <a:latin typeface="Lucida Console" panose="020B0609040504020204" pitchFamily="49" charset="0"/>
              </a:rPr>
              <a:t> &lt; M-1; ++</a:t>
            </a:r>
            <a:r>
              <a:rPr lang="en-US" sz="1200" dirty="0" err="1">
                <a:latin typeface="Lucida Console" panose="020B0609040504020204" pitchFamily="49" charset="0"/>
              </a:rPr>
              <a:t>i</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for (int j = 1; j &lt; N-1; ++j)</a:t>
            </a:r>
          </a:p>
          <a:p>
            <a:pPr>
              <a:lnSpc>
                <a:spcPct val="100000"/>
              </a:lnSpc>
              <a:spcBef>
                <a:spcPts val="0"/>
              </a:spcBef>
              <a:spcAft>
                <a:spcPts val="0"/>
              </a:spcAft>
            </a:pPr>
            <a:r>
              <a:rPr lang="en-US" sz="1200" dirty="0">
                <a:latin typeface="Lucida Console" panose="020B0609040504020204" pitchFamily="49" charset="0"/>
              </a:rPr>
              <a:t>        if (std::fabs(to[</a:t>
            </a:r>
            <a:r>
              <a:rPr lang="en-US" sz="1200" dirty="0" err="1">
                <a:latin typeface="Lucida Console" panose="020B0609040504020204" pitchFamily="49" charset="0"/>
              </a:rPr>
              <a:t>i</a:t>
            </a:r>
            <a:r>
              <a:rPr lang="en-US" sz="1200" dirty="0">
                <a:latin typeface="Lucida Console" panose="020B0609040504020204" pitchFamily="49" charset="0"/>
              </a:rPr>
              <a:t>*N + j] - from[</a:t>
            </a:r>
            <a:r>
              <a:rPr lang="en-US" sz="1200" dirty="0" err="1">
                <a:latin typeface="Lucida Console" panose="020B0609040504020204" pitchFamily="49" charset="0"/>
              </a:rPr>
              <a:t>i</a:t>
            </a:r>
            <a:r>
              <a:rPr lang="en-US" sz="1200" dirty="0">
                <a:latin typeface="Lucida Console" panose="020B0609040504020204" pitchFamily="49" charset="0"/>
              </a:rPr>
              <a:t>*N + j])</a:t>
            </a:r>
          </a:p>
          <a:p>
            <a:pPr>
              <a:lnSpc>
                <a:spcPct val="100000"/>
              </a:lnSpc>
              <a:spcBef>
                <a:spcPts val="0"/>
              </a:spcBef>
              <a:spcAft>
                <a:spcPts val="0"/>
              </a:spcAft>
            </a:pPr>
            <a:r>
              <a:rPr lang="en-US" sz="1200" dirty="0">
                <a:latin typeface="Lucida Console" panose="020B0609040504020204" pitchFamily="49" charset="0"/>
              </a:rPr>
              <a:t>                                        &gt; </a:t>
            </a:r>
            <a:r>
              <a:rPr lang="en-US" sz="1200" dirty="0" err="1">
                <a:latin typeface="Lucida Console" panose="020B0609040504020204" pitchFamily="49" charset="0"/>
              </a:rPr>
              <a:t>max_diff</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keep_going</a:t>
            </a:r>
            <a:r>
              <a:rPr lang="en-US" sz="1200" dirty="0">
                <a:latin typeface="Lucida Console" panose="020B0609040504020204" pitchFamily="49" charset="0"/>
              </a:rPr>
              <a:t> = true;</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goto</a:t>
            </a:r>
            <a:r>
              <a:rPr lang="en-US" sz="1200" dirty="0">
                <a:latin typeface="Lucida Console" panose="020B0609040504020204" pitchFamily="49" charset="0"/>
              </a:rPr>
              <a:t> </a:t>
            </a:r>
            <a:r>
              <a:rPr lang="en-US" sz="1200" dirty="0" err="1">
                <a:latin typeface="Lucida Console" panose="020B0609040504020204" pitchFamily="49" charset="0"/>
              </a:rPr>
              <a:t>done_checking</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done_checking</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std::swap(from, to);</a:t>
            </a:r>
          </a:p>
          <a:p>
            <a:pPr>
              <a:lnSpc>
                <a:spcPct val="100000"/>
              </a:lnSpc>
              <a:spcBef>
                <a:spcPts val="0"/>
              </a:spcBef>
              <a:spcAft>
                <a:spcPts val="0"/>
              </a:spcAft>
            </a:pPr>
            <a:r>
              <a:rPr lang="en-US" sz="1200" dirty="0">
                <a:latin typeface="Lucida Console" panose="020B0609040504020204" pitchFamily="49" charset="0"/>
              </a:rPr>
              <a:t>  } while (</a:t>
            </a:r>
            <a:r>
              <a:rPr lang="en-US" sz="1200" dirty="0" err="1">
                <a:latin typeface="Lucida Console" panose="020B0609040504020204" pitchFamily="49" charset="0"/>
              </a:rPr>
              <a:t>keep_going</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if (to == data)</a:t>
            </a:r>
          </a:p>
          <a:p>
            <a:pPr>
              <a:lnSpc>
                <a:spcPct val="100000"/>
              </a:lnSpc>
              <a:spcBef>
                <a:spcPts val="0"/>
              </a:spcBef>
              <a:spcAft>
                <a:spcPts val="0"/>
              </a:spcAft>
            </a:pPr>
            <a:r>
              <a:rPr lang="en-US" sz="1200" dirty="0">
                <a:latin typeface="Lucida Console" panose="020B0609040504020204" pitchFamily="49" charset="0"/>
              </a:rPr>
              <a:t>    for (int </a:t>
            </a:r>
            <a:r>
              <a:rPr lang="en-US" sz="1200" dirty="0" err="1">
                <a:latin typeface="Lucida Console" panose="020B0609040504020204" pitchFamily="49" charset="0"/>
              </a:rPr>
              <a:t>i</a:t>
            </a:r>
            <a:r>
              <a:rPr lang="en-US" sz="1200" dirty="0">
                <a:latin typeface="Lucida Console" panose="020B0609040504020204" pitchFamily="49" charset="0"/>
              </a:rPr>
              <a:t> = 0; </a:t>
            </a:r>
            <a:r>
              <a:rPr lang="en-US" sz="1200" dirty="0" err="1">
                <a:latin typeface="Lucida Console" panose="020B0609040504020204" pitchFamily="49" charset="0"/>
              </a:rPr>
              <a:t>i</a:t>
            </a:r>
            <a:r>
              <a:rPr lang="en-US" sz="1200" dirty="0">
                <a:latin typeface="Lucida Console" panose="020B0609040504020204" pitchFamily="49" charset="0"/>
              </a:rPr>
              <a:t> &lt; M; ++</a:t>
            </a:r>
            <a:r>
              <a:rPr lang="en-US" sz="1200" dirty="0" err="1">
                <a:latin typeface="Lucida Console" panose="020B0609040504020204" pitchFamily="49" charset="0"/>
              </a:rPr>
              <a:t>i</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for (int j = 0; j &lt; N; ++j)</a:t>
            </a:r>
          </a:p>
          <a:p>
            <a:pPr>
              <a:lnSpc>
                <a:spcPct val="100000"/>
              </a:lnSpc>
              <a:spcBef>
                <a:spcPts val="0"/>
              </a:spcBef>
              <a:spcAft>
                <a:spcPts val="0"/>
              </a:spcAft>
            </a:pPr>
            <a:r>
              <a:rPr lang="en-US" sz="1200" dirty="0">
                <a:latin typeface="Lucida Console" panose="020B0609040504020204" pitchFamily="49" charset="0"/>
              </a:rPr>
              <a:t>        data[</a:t>
            </a:r>
            <a:r>
              <a:rPr lang="en-US" sz="1200" dirty="0" err="1">
                <a:latin typeface="Lucida Console" panose="020B0609040504020204" pitchFamily="49" charset="0"/>
              </a:rPr>
              <a:t>i</a:t>
            </a:r>
            <a:r>
              <a:rPr lang="en-US" sz="1200" dirty="0">
                <a:latin typeface="Lucida Console" panose="020B0609040504020204" pitchFamily="49" charset="0"/>
              </a:rPr>
              <a:t>*N + j] = temp[</a:t>
            </a:r>
            <a:r>
              <a:rPr lang="en-US" sz="1200" dirty="0" err="1">
                <a:latin typeface="Lucida Console" panose="020B0609040504020204" pitchFamily="49" charset="0"/>
              </a:rPr>
              <a:t>i</a:t>
            </a:r>
            <a:r>
              <a:rPr lang="en-US" sz="1200" dirty="0">
                <a:latin typeface="Lucida Console" panose="020B0609040504020204" pitchFamily="49" charset="0"/>
              </a:rPr>
              <a:t>*N + j];</a:t>
            </a:r>
          </a:p>
          <a:p>
            <a:pPr>
              <a:lnSpc>
                <a:spcPct val="100000"/>
              </a:lnSpc>
              <a:spcBef>
                <a:spcPts val="0"/>
              </a:spcBef>
              <a:spcAft>
                <a:spcPts val="0"/>
              </a:spcAft>
            </a:pPr>
            <a:r>
              <a:rPr lang="en-US" sz="1200" dirty="0">
                <a:latin typeface="Lucida Console" panose="020B0609040504020204" pitchFamily="49" charset="0"/>
              </a:rPr>
              <a:t>  delete[] temp;</a:t>
            </a:r>
          </a:p>
          <a:p>
            <a:pPr>
              <a:lnSpc>
                <a:spcPct val="100000"/>
              </a:lnSpc>
              <a:spcBef>
                <a:spcPts val="0"/>
              </a:spcBef>
              <a:spcAft>
                <a:spcPts val="0"/>
              </a:spcAft>
            </a:pPr>
            <a:r>
              <a:rPr lang="en-US" sz="1200" dirty="0">
                <a:latin typeface="Lucida Console" panose="020B0609040504020204" pitchFamily="49" charset="0"/>
              </a:rPr>
              <a:t>  return iterations;</a:t>
            </a:r>
          </a:p>
          <a:p>
            <a:pPr>
              <a:lnSpc>
                <a:spcPct val="100000"/>
              </a:lnSpc>
              <a:spcBef>
                <a:spcPts val="0"/>
              </a:spcBef>
              <a:spcAft>
                <a:spcPts val="0"/>
              </a:spcAft>
            </a:pPr>
            <a:r>
              <a:rPr lang="en-US" sz="1200" dirty="0">
                <a:latin typeface="Lucida Console" panose="020B0609040504020204" pitchFamily="49" charset="0"/>
              </a:rPr>
              <a:t>}</a:t>
            </a:r>
          </a:p>
        </p:txBody>
      </p:sp>
      <p:sp>
        <p:nvSpPr>
          <p:cNvPr id="4" name="Text Placeholder 3">
            <a:extLst>
              <a:ext uri="{FF2B5EF4-FFF2-40B4-BE49-F238E27FC236}">
                <a16:creationId xmlns:a16="http://schemas.microsoft.com/office/drawing/2014/main" id="{075E6E56-5620-4570-9EA0-257C747EFC44}"/>
              </a:ext>
            </a:extLst>
          </p:cNvPr>
          <p:cNvSpPr>
            <a:spLocks noGrp="1"/>
          </p:cNvSpPr>
          <p:nvPr>
            <p:ph type="body" sz="quarter" idx="10"/>
          </p:nvPr>
        </p:nvSpPr>
        <p:spPr/>
        <p:txBody>
          <a:bodyPr/>
          <a:lstStyle/>
          <a:p>
            <a:r>
              <a:rPr lang="en-US" dirty="0"/>
              <a:t>Sequential code, improved</a:t>
            </a:r>
          </a:p>
        </p:txBody>
      </p:sp>
      <p:cxnSp>
        <p:nvCxnSpPr>
          <p:cNvPr id="6" name="Straight Connector 5">
            <a:extLst>
              <a:ext uri="{FF2B5EF4-FFF2-40B4-BE49-F238E27FC236}">
                <a16:creationId xmlns:a16="http://schemas.microsoft.com/office/drawing/2014/main" id="{31B73B43-B21E-49F2-9E39-38578D186FD9}"/>
              </a:ext>
            </a:extLst>
          </p:cNvPr>
          <p:cNvCxnSpPr>
            <a:cxnSpLocks/>
            <a:stCxn id="3" idx="0"/>
            <a:endCxn id="3" idx="2"/>
          </p:cNvCxnSpPr>
          <p:nvPr/>
        </p:nvCxnSpPr>
        <p:spPr>
          <a:xfrm>
            <a:off x="5491086" y="2103035"/>
            <a:ext cx="0" cy="3607101"/>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3041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B284-7D6E-4D32-9F27-04387616781D}"/>
              </a:ext>
            </a:extLst>
          </p:cNvPr>
          <p:cNvSpPr>
            <a:spLocks noGrp="1"/>
          </p:cNvSpPr>
          <p:nvPr>
            <p:ph type="title"/>
          </p:nvPr>
        </p:nvSpPr>
        <p:spPr/>
        <p:txBody>
          <a:bodyPr/>
          <a:lstStyle/>
          <a:p>
            <a:r>
              <a:rPr lang="en-US" dirty="0"/>
              <a:t>Jacobi </a:t>
            </a:r>
            <a:r>
              <a:rPr lang="en-US" dirty="0" err="1"/>
              <a:t>laplace</a:t>
            </a:r>
            <a:endParaRPr lang="en-US" dirty="0"/>
          </a:p>
        </p:txBody>
      </p:sp>
      <p:sp>
        <p:nvSpPr>
          <p:cNvPr id="3" name="Content Placeholder 2">
            <a:extLst>
              <a:ext uri="{FF2B5EF4-FFF2-40B4-BE49-F238E27FC236}">
                <a16:creationId xmlns:a16="http://schemas.microsoft.com/office/drawing/2014/main" id="{19C8BDF9-5D42-4796-8F36-ED07A3FCE82D}"/>
              </a:ext>
            </a:extLst>
          </p:cNvPr>
          <p:cNvSpPr>
            <a:spLocks noGrp="1"/>
          </p:cNvSpPr>
          <p:nvPr>
            <p:ph idx="1"/>
          </p:nvPr>
        </p:nvSpPr>
        <p:spPr>
          <a:xfrm>
            <a:off x="516750" y="2103035"/>
            <a:ext cx="9948672" cy="3607101"/>
          </a:xfrm>
        </p:spPr>
        <p:txBody>
          <a:bodyPr numCol="2"/>
          <a:lstStyle/>
          <a:p>
            <a:pPr>
              <a:lnSpc>
                <a:spcPct val="100000"/>
              </a:lnSpc>
              <a:spcBef>
                <a:spcPts val="0"/>
              </a:spcBef>
              <a:spcAft>
                <a:spcPts val="0"/>
              </a:spcAft>
            </a:pPr>
            <a:r>
              <a:rPr lang="en-US" sz="1200" dirty="0">
                <a:latin typeface="Lucida Console" panose="020B0609040504020204" pitchFamily="49" charset="0"/>
              </a:rPr>
              <a:t>int </a:t>
            </a:r>
            <a:r>
              <a:rPr lang="en-US" sz="1200" dirty="0" err="1">
                <a:latin typeface="Lucida Console" panose="020B0609040504020204" pitchFamily="49" charset="0"/>
              </a:rPr>
              <a:t>jacobi_solver</a:t>
            </a:r>
            <a:r>
              <a:rPr lang="en-US" sz="1200" dirty="0">
                <a:latin typeface="Lucida Console" panose="020B0609040504020204" pitchFamily="49" charset="0"/>
              </a:rPr>
              <a:t>(float* data, int M, int N,</a:t>
            </a:r>
          </a:p>
          <a:p>
            <a:pPr>
              <a:lnSpc>
                <a:spcPct val="100000"/>
              </a:lnSpc>
              <a:spcBef>
                <a:spcPts val="0"/>
              </a:spcBef>
              <a:spcAft>
                <a:spcPts val="0"/>
              </a:spcAft>
            </a:pPr>
            <a:r>
              <a:rPr lang="en-US" sz="1200" dirty="0">
                <a:latin typeface="Lucida Console" panose="020B0609040504020204" pitchFamily="49" charset="0"/>
              </a:rPr>
              <a:t>                  float </a:t>
            </a:r>
            <a:r>
              <a:rPr lang="en-US" sz="1200" dirty="0" err="1">
                <a:latin typeface="Lucida Console" panose="020B0609040504020204" pitchFamily="49" charset="0"/>
              </a:rPr>
              <a:t>max_diff</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float* temp = new float[M * N];</a:t>
            </a:r>
          </a:p>
          <a:p>
            <a:pPr>
              <a:lnSpc>
                <a:spcPct val="100000"/>
              </a:lnSpc>
              <a:spcBef>
                <a:spcPts val="0"/>
              </a:spcBef>
              <a:spcAft>
                <a:spcPts val="0"/>
              </a:spcAft>
            </a:pPr>
            <a:r>
              <a:rPr lang="en-US" sz="1200" dirty="0">
                <a:latin typeface="Lucida Console" panose="020B0609040504020204" pitchFamily="49" charset="0"/>
              </a:rPr>
              <a:t>  for (int </a:t>
            </a:r>
            <a:r>
              <a:rPr lang="en-US" sz="1200" dirty="0" err="1">
                <a:latin typeface="Lucida Console" panose="020B0609040504020204" pitchFamily="49" charset="0"/>
              </a:rPr>
              <a:t>i</a:t>
            </a:r>
            <a:r>
              <a:rPr lang="en-US" sz="1200" dirty="0">
                <a:latin typeface="Lucida Console" panose="020B0609040504020204" pitchFamily="49" charset="0"/>
              </a:rPr>
              <a:t> = 0; </a:t>
            </a:r>
            <a:r>
              <a:rPr lang="en-US" sz="1200" dirty="0" err="1">
                <a:latin typeface="Lucida Console" panose="020B0609040504020204" pitchFamily="49" charset="0"/>
              </a:rPr>
              <a:t>i</a:t>
            </a:r>
            <a:r>
              <a:rPr lang="en-US" sz="1200" dirty="0">
                <a:latin typeface="Lucida Console" panose="020B0609040504020204" pitchFamily="49" charset="0"/>
              </a:rPr>
              <a:t> &lt; M; ++</a:t>
            </a:r>
            <a:r>
              <a:rPr lang="en-US" sz="1200" dirty="0" err="1">
                <a:latin typeface="Lucida Console" panose="020B0609040504020204" pitchFamily="49" charset="0"/>
              </a:rPr>
              <a:t>i</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for (int j = 0; j &lt; N; ++j)</a:t>
            </a:r>
          </a:p>
          <a:p>
            <a:pPr>
              <a:lnSpc>
                <a:spcPct val="100000"/>
              </a:lnSpc>
              <a:spcBef>
                <a:spcPts val="0"/>
              </a:spcBef>
              <a:spcAft>
                <a:spcPts val="0"/>
              </a:spcAft>
            </a:pPr>
            <a:r>
              <a:rPr lang="en-US" sz="1200" dirty="0">
                <a:latin typeface="Lucida Console" panose="020B0609040504020204" pitchFamily="49" charset="0"/>
              </a:rPr>
              <a:t>      temp[</a:t>
            </a:r>
            <a:r>
              <a:rPr lang="en-US" sz="1200" dirty="0" err="1">
                <a:latin typeface="Lucida Console" panose="020B0609040504020204" pitchFamily="49" charset="0"/>
              </a:rPr>
              <a:t>i</a:t>
            </a:r>
            <a:r>
              <a:rPr lang="en-US" sz="1200" dirty="0">
                <a:latin typeface="Lucida Console" panose="020B0609040504020204" pitchFamily="49" charset="0"/>
              </a:rPr>
              <a:t>*N + j] = data[</a:t>
            </a:r>
            <a:r>
              <a:rPr lang="en-US" sz="1200" dirty="0" err="1">
                <a:latin typeface="Lucida Console" panose="020B0609040504020204" pitchFamily="49" charset="0"/>
              </a:rPr>
              <a:t>i</a:t>
            </a:r>
            <a:r>
              <a:rPr lang="en-US" sz="1200" dirty="0">
                <a:latin typeface="Lucida Console" panose="020B0609040504020204" pitchFamily="49" charset="0"/>
              </a:rPr>
              <a:t>*N + j];</a:t>
            </a:r>
          </a:p>
          <a:p>
            <a:pPr>
              <a:lnSpc>
                <a:spcPct val="100000"/>
              </a:lnSpc>
              <a:spcBef>
                <a:spcPts val="0"/>
              </a:spcBef>
              <a:spcAft>
                <a:spcPts val="0"/>
              </a:spcAft>
            </a:pPr>
            <a:r>
              <a:rPr lang="en-US" sz="1200" dirty="0">
                <a:latin typeface="Lucida Console" panose="020B0609040504020204" pitchFamily="49" charset="0"/>
              </a:rPr>
              <a:t>  int iterations = 0;</a:t>
            </a:r>
          </a:p>
          <a:p>
            <a:pPr>
              <a:lnSpc>
                <a:spcPct val="100000"/>
              </a:lnSpc>
              <a:spcBef>
                <a:spcPts val="0"/>
              </a:spcBef>
              <a:spcAft>
                <a:spcPts val="0"/>
              </a:spcAft>
            </a:pPr>
            <a:r>
              <a:rPr lang="en-US" sz="1200" dirty="0">
                <a:latin typeface="Lucida Console" panose="020B0609040504020204" pitchFamily="49" charset="0"/>
              </a:rPr>
              <a:t>  bool </a:t>
            </a:r>
            <a:r>
              <a:rPr lang="en-US" sz="1200" dirty="0" err="1">
                <a:latin typeface="Lucida Console" panose="020B0609040504020204" pitchFamily="49" charset="0"/>
              </a:rPr>
              <a:t>keep_going</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float* from = data;</a:t>
            </a:r>
          </a:p>
          <a:p>
            <a:pPr>
              <a:lnSpc>
                <a:spcPct val="100000"/>
              </a:lnSpc>
              <a:spcBef>
                <a:spcPts val="0"/>
              </a:spcBef>
              <a:spcAft>
                <a:spcPts val="0"/>
              </a:spcAft>
            </a:pPr>
            <a:r>
              <a:rPr lang="en-US" sz="1200" dirty="0">
                <a:latin typeface="Lucida Console" panose="020B0609040504020204" pitchFamily="49" charset="0"/>
              </a:rPr>
              <a:t>  float* to = temp;</a:t>
            </a:r>
          </a:p>
          <a:p>
            <a:pPr>
              <a:lnSpc>
                <a:spcPct val="100000"/>
              </a:lnSpc>
              <a:spcBef>
                <a:spcPts val="0"/>
              </a:spcBef>
              <a:spcAft>
                <a:spcPts val="0"/>
              </a:spcAft>
            </a:pPr>
            <a:r>
              <a:rPr lang="en-US" sz="1200" dirty="0">
                <a:latin typeface="Lucida Console" panose="020B0609040504020204" pitchFamily="49" charset="0"/>
              </a:rPr>
              <a:t>  do {</a:t>
            </a:r>
          </a:p>
          <a:p>
            <a:pPr>
              <a:lnSpc>
                <a:spcPct val="100000"/>
              </a:lnSpc>
              <a:spcBef>
                <a:spcPts val="0"/>
              </a:spcBef>
              <a:spcAft>
                <a:spcPts val="0"/>
              </a:spcAft>
            </a:pPr>
            <a:r>
              <a:rPr lang="en-US" sz="1200" dirty="0">
                <a:latin typeface="Lucida Console" panose="020B0609040504020204" pitchFamily="49" charset="0"/>
              </a:rPr>
              <a:t>    ++iterations;</a:t>
            </a:r>
          </a:p>
          <a:p>
            <a:pPr>
              <a:lnSpc>
                <a:spcPct val="100000"/>
              </a:lnSpc>
              <a:spcBef>
                <a:spcPts val="0"/>
              </a:spcBef>
              <a:spcAft>
                <a:spcPts val="0"/>
              </a:spcAft>
            </a:pPr>
            <a:r>
              <a:rPr lang="en-US" sz="1200" dirty="0">
                <a:latin typeface="Lucida Console" panose="020B0609040504020204" pitchFamily="49" charset="0"/>
              </a:rPr>
              <a:t>    for (int </a:t>
            </a:r>
            <a:r>
              <a:rPr lang="en-US" sz="1200" dirty="0" err="1">
                <a:latin typeface="Lucida Console" panose="020B0609040504020204" pitchFamily="49" charset="0"/>
              </a:rPr>
              <a:t>i</a:t>
            </a:r>
            <a:r>
              <a:rPr lang="en-US" sz="1200" dirty="0">
                <a:latin typeface="Lucida Console" panose="020B0609040504020204" pitchFamily="49" charset="0"/>
              </a:rPr>
              <a:t> = 1; </a:t>
            </a:r>
            <a:r>
              <a:rPr lang="en-US" sz="1200" dirty="0" err="1">
                <a:latin typeface="Lucida Console" panose="020B0609040504020204" pitchFamily="49" charset="0"/>
              </a:rPr>
              <a:t>i</a:t>
            </a:r>
            <a:r>
              <a:rPr lang="en-US" sz="1200" dirty="0">
                <a:latin typeface="Lucida Console" panose="020B0609040504020204" pitchFamily="49" charset="0"/>
              </a:rPr>
              <a:t> &lt; M-1; ++</a:t>
            </a:r>
            <a:r>
              <a:rPr lang="en-US" sz="1200" dirty="0" err="1">
                <a:latin typeface="Lucida Console" panose="020B0609040504020204" pitchFamily="49" charset="0"/>
              </a:rPr>
              <a:t>i</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for (int j = 1; j &lt; N-1; ++j)</a:t>
            </a:r>
          </a:p>
          <a:p>
            <a:pPr>
              <a:lnSpc>
                <a:spcPct val="100000"/>
              </a:lnSpc>
              <a:spcBef>
                <a:spcPts val="0"/>
              </a:spcBef>
              <a:spcAft>
                <a:spcPts val="0"/>
              </a:spcAft>
            </a:pPr>
            <a:r>
              <a:rPr lang="en-US" sz="1200" dirty="0">
                <a:latin typeface="Lucida Console" panose="020B0609040504020204" pitchFamily="49" charset="0"/>
              </a:rPr>
              <a:t>        to[</a:t>
            </a:r>
            <a:r>
              <a:rPr lang="en-US" sz="1200" dirty="0" err="1">
                <a:latin typeface="Lucida Console" panose="020B0609040504020204" pitchFamily="49" charset="0"/>
              </a:rPr>
              <a:t>i</a:t>
            </a:r>
            <a:r>
              <a:rPr lang="en-US" sz="1200" dirty="0">
                <a:latin typeface="Lucida Console" panose="020B0609040504020204" pitchFamily="49" charset="0"/>
              </a:rPr>
              <a:t>*N + j] = 0.25f *</a:t>
            </a:r>
          </a:p>
          <a:p>
            <a:pPr>
              <a:lnSpc>
                <a:spcPct val="100000"/>
              </a:lnSpc>
              <a:spcBef>
                <a:spcPts val="0"/>
              </a:spcBef>
              <a:spcAft>
                <a:spcPts val="0"/>
              </a:spcAft>
            </a:pPr>
            <a:r>
              <a:rPr lang="en-US" sz="1200" dirty="0">
                <a:latin typeface="Lucida Console" panose="020B0609040504020204" pitchFamily="49" charset="0"/>
              </a:rPr>
              <a:t>            (from[(i-1)*N + j] + from[(i+1)*N + j] +</a:t>
            </a:r>
          </a:p>
          <a:p>
            <a:pPr>
              <a:lnSpc>
                <a:spcPct val="100000"/>
              </a:lnSpc>
              <a:spcBef>
                <a:spcPts val="0"/>
              </a:spcBef>
              <a:spcAft>
                <a:spcPts val="0"/>
              </a:spcAft>
            </a:pPr>
            <a:r>
              <a:rPr lang="en-US" sz="1200" dirty="0">
                <a:latin typeface="Lucida Console" panose="020B0609040504020204" pitchFamily="49" charset="0"/>
              </a:rPr>
              <a:t>             from[</a:t>
            </a:r>
            <a:r>
              <a:rPr lang="en-US" sz="1200" dirty="0" err="1">
                <a:latin typeface="Lucida Console" panose="020B0609040504020204" pitchFamily="49" charset="0"/>
              </a:rPr>
              <a:t>i</a:t>
            </a:r>
            <a:r>
              <a:rPr lang="en-US" sz="1200" dirty="0">
                <a:latin typeface="Lucida Console" panose="020B0609040504020204" pitchFamily="49" charset="0"/>
              </a:rPr>
              <a:t>*N + j-1] + from[</a:t>
            </a:r>
            <a:r>
              <a:rPr lang="en-US" sz="1200" dirty="0" err="1">
                <a:latin typeface="Lucida Console" panose="020B0609040504020204" pitchFamily="49" charset="0"/>
              </a:rPr>
              <a:t>i</a:t>
            </a:r>
            <a:r>
              <a:rPr lang="en-US" sz="1200" dirty="0">
                <a:latin typeface="Lucida Console" panose="020B0609040504020204" pitchFamily="49" charset="0"/>
              </a:rPr>
              <a:t>*N + j+1]);</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keep_going</a:t>
            </a:r>
            <a:r>
              <a:rPr lang="en-US" sz="1200" dirty="0">
                <a:latin typeface="Lucida Console" panose="020B0609040504020204" pitchFamily="49" charset="0"/>
              </a:rPr>
              <a:t> = false;</a:t>
            </a:r>
          </a:p>
          <a:p>
            <a:pPr>
              <a:lnSpc>
                <a:spcPct val="100000"/>
              </a:lnSpc>
              <a:spcBef>
                <a:spcPts val="0"/>
              </a:spcBef>
              <a:spcAft>
                <a:spcPts val="0"/>
              </a:spcAft>
            </a:pPr>
            <a:r>
              <a:rPr lang="en-US" sz="1200" dirty="0">
                <a:latin typeface="Lucida Console" panose="020B0609040504020204" pitchFamily="49" charset="0"/>
              </a:rPr>
              <a:t>    </a:t>
            </a:r>
            <a:r>
              <a:rPr lang="en-US" sz="1200" dirty="0">
                <a:solidFill>
                  <a:srgbClr val="FF0000"/>
                </a:solidFill>
                <a:latin typeface="Lucida Console" panose="020B0609040504020204" pitchFamily="49" charset="0"/>
              </a:rPr>
              <a:t>for (int </a:t>
            </a:r>
            <a:r>
              <a:rPr lang="en-US" sz="1200" dirty="0" err="1">
                <a:solidFill>
                  <a:srgbClr val="FF0000"/>
                </a:solidFill>
                <a:latin typeface="Lucida Console" panose="020B0609040504020204" pitchFamily="49" charset="0"/>
              </a:rPr>
              <a:t>i</a:t>
            </a:r>
            <a:r>
              <a:rPr lang="en-US" sz="1200" dirty="0">
                <a:solidFill>
                  <a:srgbClr val="FF0000"/>
                </a:solidFill>
                <a:latin typeface="Lucida Console" panose="020B0609040504020204" pitchFamily="49" charset="0"/>
              </a:rPr>
              <a:t> = 1; </a:t>
            </a:r>
            <a:r>
              <a:rPr lang="en-US" sz="1200" dirty="0" err="1">
                <a:solidFill>
                  <a:srgbClr val="FF0000"/>
                </a:solidFill>
                <a:latin typeface="Lucida Console" panose="020B0609040504020204" pitchFamily="49" charset="0"/>
              </a:rPr>
              <a:t>i</a:t>
            </a:r>
            <a:r>
              <a:rPr lang="en-US" sz="1200" dirty="0">
                <a:solidFill>
                  <a:srgbClr val="FF0000"/>
                </a:solidFill>
                <a:latin typeface="Lucida Console" panose="020B0609040504020204" pitchFamily="49" charset="0"/>
              </a:rPr>
              <a:t> &lt; M-1; ++</a:t>
            </a:r>
            <a:r>
              <a:rPr lang="en-US" sz="1200" dirty="0" err="1">
                <a:solidFill>
                  <a:srgbClr val="FF0000"/>
                </a:solidFill>
                <a:latin typeface="Lucida Console" panose="020B0609040504020204" pitchFamily="49" charset="0"/>
              </a:rPr>
              <a:t>i</a:t>
            </a:r>
            <a:r>
              <a:rPr lang="en-US" sz="1200" dirty="0">
                <a:solidFill>
                  <a:srgbClr val="FF0000"/>
                </a:solidFill>
                <a:latin typeface="Lucida Console" panose="020B0609040504020204" pitchFamily="49" charset="0"/>
              </a:rPr>
              <a:t>)</a:t>
            </a:r>
          </a:p>
          <a:p>
            <a:pPr>
              <a:lnSpc>
                <a:spcPct val="100000"/>
              </a:lnSpc>
              <a:spcBef>
                <a:spcPts val="0"/>
              </a:spcBef>
              <a:spcAft>
                <a:spcPts val="0"/>
              </a:spcAft>
            </a:pPr>
            <a:r>
              <a:rPr lang="en-US" sz="1200" dirty="0">
                <a:solidFill>
                  <a:srgbClr val="FF0000"/>
                </a:solidFill>
                <a:latin typeface="Lucida Console" panose="020B0609040504020204" pitchFamily="49" charset="0"/>
              </a:rPr>
              <a:t>      for (int j = 1; j &lt; N-1; ++j)</a:t>
            </a:r>
          </a:p>
          <a:p>
            <a:pPr>
              <a:lnSpc>
                <a:spcPct val="100000"/>
              </a:lnSpc>
              <a:spcBef>
                <a:spcPts val="0"/>
              </a:spcBef>
              <a:spcAft>
                <a:spcPts val="0"/>
              </a:spcAft>
            </a:pPr>
            <a:r>
              <a:rPr lang="en-US" sz="1200" dirty="0">
                <a:solidFill>
                  <a:srgbClr val="FF0000"/>
                </a:solidFill>
                <a:latin typeface="Lucida Console" panose="020B0609040504020204" pitchFamily="49" charset="0"/>
              </a:rPr>
              <a:t>        if (std::fabs(to[</a:t>
            </a:r>
            <a:r>
              <a:rPr lang="en-US" sz="1200" dirty="0" err="1">
                <a:solidFill>
                  <a:srgbClr val="FF0000"/>
                </a:solidFill>
                <a:latin typeface="Lucida Console" panose="020B0609040504020204" pitchFamily="49" charset="0"/>
              </a:rPr>
              <a:t>i</a:t>
            </a:r>
            <a:r>
              <a:rPr lang="en-US" sz="1200" dirty="0">
                <a:solidFill>
                  <a:srgbClr val="FF0000"/>
                </a:solidFill>
                <a:latin typeface="Lucida Console" panose="020B0609040504020204" pitchFamily="49" charset="0"/>
              </a:rPr>
              <a:t>*N + j] - from[</a:t>
            </a:r>
            <a:r>
              <a:rPr lang="en-US" sz="1200" dirty="0" err="1">
                <a:solidFill>
                  <a:srgbClr val="FF0000"/>
                </a:solidFill>
                <a:latin typeface="Lucida Console" panose="020B0609040504020204" pitchFamily="49" charset="0"/>
              </a:rPr>
              <a:t>i</a:t>
            </a:r>
            <a:r>
              <a:rPr lang="en-US" sz="1200" dirty="0">
                <a:solidFill>
                  <a:srgbClr val="FF0000"/>
                </a:solidFill>
                <a:latin typeface="Lucida Console" panose="020B0609040504020204" pitchFamily="49" charset="0"/>
              </a:rPr>
              <a:t>*N + j])</a:t>
            </a:r>
          </a:p>
          <a:p>
            <a:pPr>
              <a:lnSpc>
                <a:spcPct val="100000"/>
              </a:lnSpc>
              <a:spcBef>
                <a:spcPts val="0"/>
              </a:spcBef>
              <a:spcAft>
                <a:spcPts val="0"/>
              </a:spcAft>
            </a:pPr>
            <a:r>
              <a:rPr lang="en-US" sz="1200" dirty="0">
                <a:solidFill>
                  <a:srgbClr val="FF0000"/>
                </a:solidFill>
                <a:latin typeface="Lucida Console" panose="020B0609040504020204" pitchFamily="49" charset="0"/>
              </a:rPr>
              <a:t>                                        &gt; </a:t>
            </a:r>
            <a:r>
              <a:rPr lang="en-US" sz="1200" dirty="0" err="1">
                <a:solidFill>
                  <a:srgbClr val="FF0000"/>
                </a:solidFill>
                <a:latin typeface="Lucida Console" panose="020B0609040504020204" pitchFamily="49" charset="0"/>
              </a:rPr>
              <a:t>max_diff</a:t>
            </a:r>
            <a:r>
              <a:rPr lang="en-US" sz="1200" dirty="0">
                <a:solidFill>
                  <a:srgbClr val="FF0000"/>
                </a:solidFill>
                <a:latin typeface="Lucida Console" panose="020B0609040504020204" pitchFamily="49" charset="0"/>
              </a:rPr>
              <a:t>) {</a:t>
            </a:r>
          </a:p>
          <a:p>
            <a:pPr>
              <a:lnSpc>
                <a:spcPct val="100000"/>
              </a:lnSpc>
              <a:spcBef>
                <a:spcPts val="0"/>
              </a:spcBef>
              <a:spcAft>
                <a:spcPts val="0"/>
              </a:spcAft>
            </a:pPr>
            <a:r>
              <a:rPr lang="en-US" sz="1200" dirty="0">
                <a:solidFill>
                  <a:srgbClr val="FF0000"/>
                </a:solidFill>
                <a:latin typeface="Lucida Console" panose="020B0609040504020204" pitchFamily="49" charset="0"/>
              </a:rPr>
              <a:t>          </a:t>
            </a:r>
            <a:r>
              <a:rPr lang="en-US" sz="1200" dirty="0" err="1">
                <a:solidFill>
                  <a:srgbClr val="FF0000"/>
                </a:solidFill>
                <a:latin typeface="Lucida Console" panose="020B0609040504020204" pitchFamily="49" charset="0"/>
              </a:rPr>
              <a:t>keep_going</a:t>
            </a:r>
            <a:r>
              <a:rPr lang="en-US" sz="1200" dirty="0">
                <a:solidFill>
                  <a:srgbClr val="FF0000"/>
                </a:solidFill>
                <a:latin typeface="Lucida Console" panose="020B0609040504020204" pitchFamily="49" charset="0"/>
              </a:rPr>
              <a:t> = true;</a:t>
            </a:r>
          </a:p>
          <a:p>
            <a:pPr>
              <a:lnSpc>
                <a:spcPct val="100000"/>
              </a:lnSpc>
              <a:spcBef>
                <a:spcPts val="0"/>
              </a:spcBef>
              <a:spcAft>
                <a:spcPts val="0"/>
              </a:spcAft>
            </a:pPr>
            <a:r>
              <a:rPr lang="en-US" sz="1200" dirty="0">
                <a:solidFill>
                  <a:srgbClr val="FF0000"/>
                </a:solidFill>
                <a:latin typeface="Lucida Console" panose="020B0609040504020204" pitchFamily="49" charset="0"/>
              </a:rPr>
              <a:t>          </a:t>
            </a:r>
            <a:r>
              <a:rPr lang="en-US" sz="1200" dirty="0" err="1">
                <a:solidFill>
                  <a:srgbClr val="FF0000"/>
                </a:solidFill>
                <a:latin typeface="Lucida Console" panose="020B0609040504020204" pitchFamily="49" charset="0"/>
              </a:rPr>
              <a:t>goto</a:t>
            </a:r>
            <a:r>
              <a:rPr lang="en-US" sz="1200" dirty="0">
                <a:solidFill>
                  <a:srgbClr val="FF0000"/>
                </a:solidFill>
                <a:latin typeface="Lucida Console" panose="020B0609040504020204" pitchFamily="49" charset="0"/>
              </a:rPr>
              <a:t> </a:t>
            </a:r>
            <a:r>
              <a:rPr lang="en-US" sz="1200" dirty="0" err="1">
                <a:solidFill>
                  <a:srgbClr val="FF0000"/>
                </a:solidFill>
                <a:latin typeface="Lucida Console" panose="020B0609040504020204" pitchFamily="49" charset="0"/>
              </a:rPr>
              <a:t>done_checking</a:t>
            </a:r>
            <a:r>
              <a:rPr lang="en-US" sz="1200" dirty="0">
                <a:solidFill>
                  <a:srgbClr val="FF0000"/>
                </a:solidFill>
                <a:latin typeface="Lucida Console" panose="020B0609040504020204" pitchFamily="49" charset="0"/>
              </a:rPr>
              <a:t>;</a:t>
            </a:r>
          </a:p>
          <a:p>
            <a:pPr>
              <a:lnSpc>
                <a:spcPct val="100000"/>
              </a:lnSpc>
              <a:spcBef>
                <a:spcPts val="0"/>
              </a:spcBef>
              <a:spcAft>
                <a:spcPts val="0"/>
              </a:spcAft>
            </a:pPr>
            <a:r>
              <a:rPr lang="en-US" sz="1200" dirty="0">
                <a:solidFill>
                  <a:srgbClr val="FF0000"/>
                </a:solidFill>
                <a:latin typeface="Lucida Console" panose="020B0609040504020204" pitchFamily="49" charset="0"/>
              </a:rPr>
              <a:t>        }</a:t>
            </a:r>
          </a:p>
          <a:p>
            <a:pPr>
              <a:lnSpc>
                <a:spcPct val="100000"/>
              </a:lnSpc>
              <a:spcBef>
                <a:spcPts val="0"/>
              </a:spcBef>
              <a:spcAft>
                <a:spcPts val="0"/>
              </a:spcAft>
            </a:pPr>
            <a:r>
              <a:rPr lang="en-US" sz="1200" dirty="0">
                <a:solidFill>
                  <a:srgbClr val="FF0000"/>
                </a:solidFill>
                <a:latin typeface="Lucida Console" panose="020B0609040504020204" pitchFamily="49" charset="0"/>
              </a:rPr>
              <a:t>  </a:t>
            </a:r>
            <a:r>
              <a:rPr lang="en-US" sz="1200" dirty="0" err="1">
                <a:solidFill>
                  <a:srgbClr val="FF0000"/>
                </a:solidFill>
                <a:latin typeface="Lucida Console" panose="020B0609040504020204" pitchFamily="49" charset="0"/>
              </a:rPr>
              <a:t>done_checking</a:t>
            </a:r>
            <a:r>
              <a:rPr lang="en-US" sz="1200" dirty="0">
                <a:solidFill>
                  <a:srgbClr val="FF0000"/>
                </a:solidFill>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std::swap(from, to);</a:t>
            </a:r>
          </a:p>
          <a:p>
            <a:pPr>
              <a:lnSpc>
                <a:spcPct val="100000"/>
              </a:lnSpc>
              <a:spcBef>
                <a:spcPts val="0"/>
              </a:spcBef>
              <a:spcAft>
                <a:spcPts val="0"/>
              </a:spcAft>
            </a:pPr>
            <a:r>
              <a:rPr lang="en-US" sz="1200" dirty="0">
                <a:latin typeface="Lucida Console" panose="020B0609040504020204" pitchFamily="49" charset="0"/>
              </a:rPr>
              <a:t>  } while (</a:t>
            </a:r>
            <a:r>
              <a:rPr lang="en-US" sz="1200" dirty="0" err="1">
                <a:latin typeface="Lucida Console" panose="020B0609040504020204" pitchFamily="49" charset="0"/>
              </a:rPr>
              <a:t>keep_going</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if (to == data)</a:t>
            </a:r>
          </a:p>
          <a:p>
            <a:pPr>
              <a:lnSpc>
                <a:spcPct val="100000"/>
              </a:lnSpc>
              <a:spcBef>
                <a:spcPts val="0"/>
              </a:spcBef>
              <a:spcAft>
                <a:spcPts val="0"/>
              </a:spcAft>
            </a:pPr>
            <a:r>
              <a:rPr lang="en-US" sz="1200" dirty="0">
                <a:latin typeface="Lucida Console" panose="020B0609040504020204" pitchFamily="49" charset="0"/>
              </a:rPr>
              <a:t>    for (int </a:t>
            </a:r>
            <a:r>
              <a:rPr lang="en-US" sz="1200" dirty="0" err="1">
                <a:latin typeface="Lucida Console" panose="020B0609040504020204" pitchFamily="49" charset="0"/>
              </a:rPr>
              <a:t>i</a:t>
            </a:r>
            <a:r>
              <a:rPr lang="en-US" sz="1200" dirty="0">
                <a:latin typeface="Lucida Console" panose="020B0609040504020204" pitchFamily="49" charset="0"/>
              </a:rPr>
              <a:t> = 0; </a:t>
            </a:r>
            <a:r>
              <a:rPr lang="en-US" sz="1200" dirty="0" err="1">
                <a:latin typeface="Lucida Console" panose="020B0609040504020204" pitchFamily="49" charset="0"/>
              </a:rPr>
              <a:t>i</a:t>
            </a:r>
            <a:r>
              <a:rPr lang="en-US" sz="1200" dirty="0">
                <a:latin typeface="Lucida Console" panose="020B0609040504020204" pitchFamily="49" charset="0"/>
              </a:rPr>
              <a:t> &lt; M; ++</a:t>
            </a:r>
            <a:r>
              <a:rPr lang="en-US" sz="1200" dirty="0" err="1">
                <a:latin typeface="Lucida Console" panose="020B0609040504020204" pitchFamily="49" charset="0"/>
              </a:rPr>
              <a:t>i</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for (int j = 0; j &lt; N; ++j)</a:t>
            </a:r>
          </a:p>
          <a:p>
            <a:pPr>
              <a:lnSpc>
                <a:spcPct val="100000"/>
              </a:lnSpc>
              <a:spcBef>
                <a:spcPts val="0"/>
              </a:spcBef>
              <a:spcAft>
                <a:spcPts val="0"/>
              </a:spcAft>
            </a:pPr>
            <a:r>
              <a:rPr lang="en-US" sz="1200" dirty="0">
                <a:latin typeface="Lucida Console" panose="020B0609040504020204" pitchFamily="49" charset="0"/>
              </a:rPr>
              <a:t>        data[</a:t>
            </a:r>
            <a:r>
              <a:rPr lang="en-US" sz="1200" dirty="0" err="1">
                <a:latin typeface="Lucida Console" panose="020B0609040504020204" pitchFamily="49" charset="0"/>
              </a:rPr>
              <a:t>i</a:t>
            </a:r>
            <a:r>
              <a:rPr lang="en-US" sz="1200" dirty="0">
                <a:latin typeface="Lucida Console" panose="020B0609040504020204" pitchFamily="49" charset="0"/>
              </a:rPr>
              <a:t>*N + j] = temp[</a:t>
            </a:r>
            <a:r>
              <a:rPr lang="en-US" sz="1200" dirty="0" err="1">
                <a:latin typeface="Lucida Console" panose="020B0609040504020204" pitchFamily="49" charset="0"/>
              </a:rPr>
              <a:t>i</a:t>
            </a:r>
            <a:r>
              <a:rPr lang="en-US" sz="1200" dirty="0">
                <a:latin typeface="Lucida Console" panose="020B0609040504020204" pitchFamily="49" charset="0"/>
              </a:rPr>
              <a:t>*N + j];</a:t>
            </a:r>
          </a:p>
          <a:p>
            <a:pPr>
              <a:lnSpc>
                <a:spcPct val="100000"/>
              </a:lnSpc>
              <a:spcBef>
                <a:spcPts val="0"/>
              </a:spcBef>
              <a:spcAft>
                <a:spcPts val="0"/>
              </a:spcAft>
            </a:pPr>
            <a:r>
              <a:rPr lang="en-US" sz="1200" dirty="0">
                <a:latin typeface="Lucida Console" panose="020B0609040504020204" pitchFamily="49" charset="0"/>
              </a:rPr>
              <a:t>  delete[] temp;</a:t>
            </a:r>
          </a:p>
          <a:p>
            <a:pPr>
              <a:lnSpc>
                <a:spcPct val="100000"/>
              </a:lnSpc>
              <a:spcBef>
                <a:spcPts val="0"/>
              </a:spcBef>
              <a:spcAft>
                <a:spcPts val="0"/>
              </a:spcAft>
            </a:pPr>
            <a:r>
              <a:rPr lang="en-US" sz="1200" dirty="0">
                <a:latin typeface="Lucida Console" panose="020B0609040504020204" pitchFamily="49" charset="0"/>
              </a:rPr>
              <a:t>  return iterations;</a:t>
            </a:r>
          </a:p>
          <a:p>
            <a:pPr>
              <a:lnSpc>
                <a:spcPct val="100000"/>
              </a:lnSpc>
              <a:spcBef>
                <a:spcPts val="0"/>
              </a:spcBef>
              <a:spcAft>
                <a:spcPts val="0"/>
              </a:spcAft>
            </a:pPr>
            <a:r>
              <a:rPr lang="en-US" sz="1200" dirty="0">
                <a:latin typeface="Lucida Console" panose="020B0609040504020204" pitchFamily="49" charset="0"/>
              </a:rPr>
              <a:t>}</a:t>
            </a:r>
          </a:p>
        </p:txBody>
      </p:sp>
      <p:sp>
        <p:nvSpPr>
          <p:cNvPr id="4" name="Text Placeholder 3">
            <a:extLst>
              <a:ext uri="{FF2B5EF4-FFF2-40B4-BE49-F238E27FC236}">
                <a16:creationId xmlns:a16="http://schemas.microsoft.com/office/drawing/2014/main" id="{075E6E56-5620-4570-9EA0-257C747EFC44}"/>
              </a:ext>
            </a:extLst>
          </p:cNvPr>
          <p:cNvSpPr>
            <a:spLocks noGrp="1"/>
          </p:cNvSpPr>
          <p:nvPr>
            <p:ph type="body" sz="quarter" idx="10"/>
          </p:nvPr>
        </p:nvSpPr>
        <p:spPr/>
        <p:txBody>
          <a:bodyPr/>
          <a:lstStyle/>
          <a:p>
            <a:r>
              <a:rPr lang="en-US" dirty="0"/>
              <a:t>Sequential code, improved</a:t>
            </a:r>
          </a:p>
        </p:txBody>
      </p:sp>
      <p:cxnSp>
        <p:nvCxnSpPr>
          <p:cNvPr id="6" name="Straight Connector 5">
            <a:extLst>
              <a:ext uri="{FF2B5EF4-FFF2-40B4-BE49-F238E27FC236}">
                <a16:creationId xmlns:a16="http://schemas.microsoft.com/office/drawing/2014/main" id="{31B73B43-B21E-49F2-9E39-38578D186FD9}"/>
              </a:ext>
            </a:extLst>
          </p:cNvPr>
          <p:cNvCxnSpPr>
            <a:cxnSpLocks/>
            <a:stCxn id="3" idx="0"/>
            <a:endCxn id="3" idx="2"/>
          </p:cNvCxnSpPr>
          <p:nvPr/>
        </p:nvCxnSpPr>
        <p:spPr>
          <a:xfrm>
            <a:off x="5491086" y="2103035"/>
            <a:ext cx="0" cy="3607101"/>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96903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D40A1-B75D-4508-960F-93C67B3FA7EE}"/>
              </a:ext>
            </a:extLst>
          </p:cNvPr>
          <p:cNvSpPr>
            <a:spLocks noGrp="1"/>
          </p:cNvSpPr>
          <p:nvPr>
            <p:ph type="title"/>
          </p:nvPr>
        </p:nvSpPr>
        <p:spPr/>
        <p:txBody>
          <a:bodyPr/>
          <a:lstStyle/>
          <a:p>
            <a:r>
              <a:rPr lang="en-US" dirty="0"/>
              <a:t>Jacobi Laplace Performance</a:t>
            </a:r>
          </a:p>
        </p:txBody>
      </p:sp>
      <p:graphicFrame>
        <p:nvGraphicFramePr>
          <p:cNvPr id="7" name="Content Placeholder 6">
            <a:extLst>
              <a:ext uri="{FF2B5EF4-FFF2-40B4-BE49-F238E27FC236}">
                <a16:creationId xmlns:a16="http://schemas.microsoft.com/office/drawing/2014/main" id="{B87A4D00-94AF-478F-9A9C-580308EDD35E}"/>
              </a:ext>
            </a:extLst>
          </p:cNvPr>
          <p:cNvGraphicFramePr>
            <a:graphicFrameLocks noGrp="1"/>
          </p:cNvGraphicFramePr>
          <p:nvPr>
            <p:ph idx="1"/>
            <p:extLst>
              <p:ext uri="{D42A27DB-BD31-4B8C-83A1-F6EECF244321}">
                <p14:modId xmlns:p14="http://schemas.microsoft.com/office/powerpoint/2010/main" val="118399514"/>
              </p:ext>
            </p:extLst>
          </p:nvPr>
        </p:nvGraphicFramePr>
        <p:xfrm>
          <a:off x="517525" y="1328358"/>
          <a:ext cx="9947275" cy="449300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4119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B284-7D6E-4D32-9F27-04387616781D}"/>
              </a:ext>
            </a:extLst>
          </p:cNvPr>
          <p:cNvSpPr>
            <a:spLocks noGrp="1"/>
          </p:cNvSpPr>
          <p:nvPr>
            <p:ph type="title"/>
          </p:nvPr>
        </p:nvSpPr>
        <p:spPr/>
        <p:txBody>
          <a:bodyPr/>
          <a:lstStyle/>
          <a:p>
            <a:r>
              <a:rPr lang="en-US" dirty="0"/>
              <a:t>Jacobi </a:t>
            </a:r>
            <a:r>
              <a:rPr lang="en-US" dirty="0" err="1"/>
              <a:t>laplace</a:t>
            </a:r>
            <a:endParaRPr lang="en-US" dirty="0"/>
          </a:p>
        </p:txBody>
      </p:sp>
      <p:sp>
        <p:nvSpPr>
          <p:cNvPr id="3" name="Content Placeholder 2">
            <a:extLst>
              <a:ext uri="{FF2B5EF4-FFF2-40B4-BE49-F238E27FC236}">
                <a16:creationId xmlns:a16="http://schemas.microsoft.com/office/drawing/2014/main" id="{19C8BDF9-5D42-4796-8F36-ED07A3FCE82D}"/>
              </a:ext>
            </a:extLst>
          </p:cNvPr>
          <p:cNvSpPr>
            <a:spLocks noGrp="1"/>
          </p:cNvSpPr>
          <p:nvPr>
            <p:ph idx="1"/>
          </p:nvPr>
        </p:nvSpPr>
        <p:spPr>
          <a:xfrm>
            <a:off x="516750" y="2103035"/>
            <a:ext cx="9948672" cy="3967025"/>
          </a:xfrm>
        </p:spPr>
        <p:txBody>
          <a:bodyPr numCol="2"/>
          <a:lstStyle/>
          <a:p>
            <a:pPr>
              <a:lnSpc>
                <a:spcPct val="100000"/>
              </a:lnSpc>
              <a:spcBef>
                <a:spcPts val="0"/>
              </a:spcBef>
              <a:spcAft>
                <a:spcPts val="0"/>
              </a:spcAft>
            </a:pPr>
            <a:r>
              <a:rPr lang="en-US" sz="1200" dirty="0">
                <a:latin typeface="Lucida Console" panose="020B0609040504020204" pitchFamily="49" charset="0"/>
              </a:rPr>
              <a:t>int </a:t>
            </a:r>
            <a:r>
              <a:rPr lang="en-US" sz="1200" dirty="0" err="1">
                <a:latin typeface="Lucida Console" panose="020B0609040504020204" pitchFamily="49" charset="0"/>
              </a:rPr>
              <a:t>jacobi_solver</a:t>
            </a:r>
            <a:r>
              <a:rPr lang="en-US" sz="1200" dirty="0">
                <a:latin typeface="Lucida Console" panose="020B0609040504020204" pitchFamily="49" charset="0"/>
              </a:rPr>
              <a:t>(float* data, int M, int N,</a:t>
            </a:r>
          </a:p>
          <a:p>
            <a:pPr>
              <a:lnSpc>
                <a:spcPct val="100000"/>
              </a:lnSpc>
              <a:spcBef>
                <a:spcPts val="0"/>
              </a:spcBef>
              <a:spcAft>
                <a:spcPts val="0"/>
              </a:spcAft>
            </a:pPr>
            <a:r>
              <a:rPr lang="en-US" sz="1200" dirty="0">
                <a:latin typeface="Lucida Console" panose="020B0609040504020204" pitchFamily="49" charset="0"/>
              </a:rPr>
              <a:t>                  float </a:t>
            </a:r>
            <a:r>
              <a:rPr lang="en-US" sz="1200" dirty="0" err="1">
                <a:latin typeface="Lucida Console" panose="020B0609040504020204" pitchFamily="49" charset="0"/>
              </a:rPr>
              <a:t>max_diff</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int iterations = 0;</a:t>
            </a:r>
          </a:p>
          <a:p>
            <a:pPr>
              <a:lnSpc>
                <a:spcPct val="100000"/>
              </a:lnSpc>
              <a:spcBef>
                <a:spcPts val="0"/>
              </a:spcBef>
              <a:spcAft>
                <a:spcPts val="0"/>
              </a:spcAft>
            </a:pPr>
            <a:r>
              <a:rPr lang="en-US" sz="1200" dirty="0">
                <a:latin typeface="Lucida Console" panose="020B0609040504020204" pitchFamily="49" charset="0"/>
              </a:rPr>
              <a:t>  bool </a:t>
            </a:r>
            <a:r>
              <a:rPr lang="en-US" sz="1200" dirty="0" err="1">
                <a:latin typeface="Lucida Console" panose="020B0609040504020204" pitchFamily="49" charset="0"/>
              </a:rPr>
              <a:t>keep_going</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float* temp = new float[M * N];</a:t>
            </a:r>
          </a:p>
          <a:p>
            <a:pPr>
              <a:lnSpc>
                <a:spcPct val="100000"/>
              </a:lnSpc>
              <a:spcBef>
                <a:spcPts val="0"/>
              </a:spcBef>
              <a:spcAft>
                <a:spcPts val="0"/>
              </a:spcAft>
            </a:pPr>
            <a:r>
              <a:rPr lang="en-US" sz="1200" dirty="0">
                <a:latin typeface="Lucida Console" panose="020B0609040504020204" pitchFamily="49" charset="0"/>
              </a:rPr>
              <a:t>  </a:t>
            </a:r>
            <a:r>
              <a:rPr lang="en-US" sz="1200" dirty="0">
                <a:solidFill>
                  <a:srgbClr val="FF0000"/>
                </a:solidFill>
                <a:latin typeface="Lucida Console" panose="020B0609040504020204" pitchFamily="49" charset="0"/>
              </a:rPr>
              <a:t>#pragma </a:t>
            </a:r>
            <a:r>
              <a:rPr lang="en-US" sz="1200" dirty="0" err="1">
                <a:solidFill>
                  <a:srgbClr val="FF0000"/>
                </a:solidFill>
                <a:latin typeface="Lucida Console" panose="020B0609040504020204" pitchFamily="49" charset="0"/>
              </a:rPr>
              <a:t>omp</a:t>
            </a:r>
            <a:r>
              <a:rPr lang="en-US" sz="1200" dirty="0">
                <a:solidFill>
                  <a:srgbClr val="FF0000"/>
                </a:solidFill>
                <a:latin typeface="Lucida Console" panose="020B0609040504020204" pitchFamily="49" charset="0"/>
              </a:rPr>
              <a:t> parallel for</a:t>
            </a:r>
          </a:p>
          <a:p>
            <a:pPr>
              <a:lnSpc>
                <a:spcPct val="100000"/>
              </a:lnSpc>
              <a:spcBef>
                <a:spcPts val="0"/>
              </a:spcBef>
              <a:spcAft>
                <a:spcPts val="0"/>
              </a:spcAft>
            </a:pPr>
            <a:r>
              <a:rPr lang="en-US" sz="1200" dirty="0">
                <a:latin typeface="Lucida Console" panose="020B0609040504020204" pitchFamily="49" charset="0"/>
              </a:rPr>
              <a:t>  for (int </a:t>
            </a:r>
            <a:r>
              <a:rPr lang="en-US" sz="1200" dirty="0" err="1">
                <a:latin typeface="Lucida Console" panose="020B0609040504020204" pitchFamily="49" charset="0"/>
              </a:rPr>
              <a:t>i</a:t>
            </a:r>
            <a:r>
              <a:rPr lang="en-US" sz="1200" dirty="0">
                <a:latin typeface="Lucida Console" panose="020B0609040504020204" pitchFamily="49" charset="0"/>
              </a:rPr>
              <a:t> = 0; </a:t>
            </a:r>
            <a:r>
              <a:rPr lang="en-US" sz="1200" dirty="0" err="1">
                <a:latin typeface="Lucida Console" panose="020B0609040504020204" pitchFamily="49" charset="0"/>
              </a:rPr>
              <a:t>i</a:t>
            </a:r>
            <a:r>
              <a:rPr lang="en-US" sz="1200" dirty="0">
                <a:latin typeface="Lucida Console" panose="020B0609040504020204" pitchFamily="49" charset="0"/>
              </a:rPr>
              <a:t> &lt; M; ++</a:t>
            </a:r>
            <a:r>
              <a:rPr lang="en-US" sz="1200" dirty="0" err="1">
                <a:latin typeface="Lucida Console" panose="020B0609040504020204" pitchFamily="49" charset="0"/>
              </a:rPr>
              <a:t>i</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for (int j = 0; j &lt; N; ++j)</a:t>
            </a:r>
          </a:p>
          <a:p>
            <a:pPr>
              <a:lnSpc>
                <a:spcPct val="100000"/>
              </a:lnSpc>
              <a:spcBef>
                <a:spcPts val="0"/>
              </a:spcBef>
              <a:spcAft>
                <a:spcPts val="0"/>
              </a:spcAft>
            </a:pPr>
            <a:r>
              <a:rPr lang="en-US" sz="1200" dirty="0">
                <a:latin typeface="Lucida Console" panose="020B0609040504020204" pitchFamily="49" charset="0"/>
              </a:rPr>
              <a:t>      temp[</a:t>
            </a:r>
            <a:r>
              <a:rPr lang="en-US" sz="1200" dirty="0" err="1">
                <a:latin typeface="Lucida Console" panose="020B0609040504020204" pitchFamily="49" charset="0"/>
              </a:rPr>
              <a:t>i</a:t>
            </a:r>
            <a:r>
              <a:rPr lang="en-US" sz="1200" dirty="0">
                <a:latin typeface="Lucida Console" panose="020B0609040504020204" pitchFamily="49" charset="0"/>
              </a:rPr>
              <a:t>*N + j] = data[</a:t>
            </a:r>
            <a:r>
              <a:rPr lang="en-US" sz="1200" dirty="0" err="1">
                <a:latin typeface="Lucida Console" panose="020B0609040504020204" pitchFamily="49" charset="0"/>
              </a:rPr>
              <a:t>i</a:t>
            </a:r>
            <a:r>
              <a:rPr lang="en-US" sz="1200" dirty="0">
                <a:latin typeface="Lucida Console" panose="020B0609040504020204" pitchFamily="49" charset="0"/>
              </a:rPr>
              <a:t>*N + j];</a:t>
            </a:r>
          </a:p>
          <a:p>
            <a:pPr>
              <a:lnSpc>
                <a:spcPct val="100000"/>
              </a:lnSpc>
              <a:spcBef>
                <a:spcPts val="0"/>
              </a:spcBef>
              <a:spcAft>
                <a:spcPts val="0"/>
              </a:spcAft>
            </a:pPr>
            <a:r>
              <a:rPr lang="en-US" sz="1200" dirty="0">
                <a:latin typeface="Lucida Console" panose="020B0609040504020204" pitchFamily="49" charset="0"/>
              </a:rPr>
              <a:t>  float* from = data;</a:t>
            </a:r>
          </a:p>
          <a:p>
            <a:pPr>
              <a:lnSpc>
                <a:spcPct val="100000"/>
              </a:lnSpc>
              <a:spcBef>
                <a:spcPts val="0"/>
              </a:spcBef>
              <a:spcAft>
                <a:spcPts val="0"/>
              </a:spcAft>
            </a:pPr>
            <a:r>
              <a:rPr lang="en-US" sz="1200" dirty="0">
                <a:latin typeface="Lucida Console" panose="020B0609040504020204" pitchFamily="49" charset="0"/>
              </a:rPr>
              <a:t>  float* to = temp;</a:t>
            </a:r>
          </a:p>
          <a:p>
            <a:pPr>
              <a:lnSpc>
                <a:spcPct val="100000"/>
              </a:lnSpc>
              <a:spcBef>
                <a:spcPts val="0"/>
              </a:spcBef>
              <a:spcAft>
                <a:spcPts val="0"/>
              </a:spcAft>
            </a:pPr>
            <a:r>
              <a:rPr lang="en-US" sz="1200" dirty="0">
                <a:latin typeface="Lucida Console" panose="020B0609040504020204" pitchFamily="49" charset="0"/>
              </a:rPr>
              <a:t>  do {</a:t>
            </a:r>
          </a:p>
          <a:p>
            <a:pPr>
              <a:lnSpc>
                <a:spcPct val="100000"/>
              </a:lnSpc>
              <a:spcBef>
                <a:spcPts val="0"/>
              </a:spcBef>
              <a:spcAft>
                <a:spcPts val="0"/>
              </a:spcAft>
            </a:pPr>
            <a:r>
              <a:rPr lang="en-US" sz="1200" dirty="0">
                <a:latin typeface="Lucida Console" panose="020B0609040504020204" pitchFamily="49" charset="0"/>
              </a:rPr>
              <a:t>    ++iterations;</a:t>
            </a:r>
          </a:p>
          <a:p>
            <a:pPr>
              <a:lnSpc>
                <a:spcPct val="100000"/>
              </a:lnSpc>
              <a:spcBef>
                <a:spcPts val="0"/>
              </a:spcBef>
              <a:spcAft>
                <a:spcPts val="0"/>
              </a:spcAft>
            </a:pPr>
            <a:r>
              <a:rPr lang="en-US" sz="1200" dirty="0">
                <a:latin typeface="Lucida Console" panose="020B0609040504020204" pitchFamily="49" charset="0"/>
              </a:rPr>
              <a:t>    </a:t>
            </a:r>
            <a:r>
              <a:rPr lang="en-US" sz="1200" dirty="0">
                <a:solidFill>
                  <a:srgbClr val="FF0000"/>
                </a:solidFill>
                <a:latin typeface="Lucida Console" panose="020B0609040504020204" pitchFamily="49" charset="0"/>
              </a:rPr>
              <a:t>#pragma </a:t>
            </a:r>
            <a:r>
              <a:rPr lang="en-US" sz="1200" dirty="0" err="1">
                <a:solidFill>
                  <a:srgbClr val="FF0000"/>
                </a:solidFill>
                <a:latin typeface="Lucida Console" panose="020B0609040504020204" pitchFamily="49" charset="0"/>
              </a:rPr>
              <a:t>omp</a:t>
            </a:r>
            <a:r>
              <a:rPr lang="en-US" sz="1200" dirty="0">
                <a:solidFill>
                  <a:srgbClr val="FF0000"/>
                </a:solidFill>
                <a:latin typeface="Lucida Console" panose="020B0609040504020204" pitchFamily="49" charset="0"/>
              </a:rPr>
              <a:t> parallel for</a:t>
            </a:r>
          </a:p>
          <a:p>
            <a:pPr>
              <a:lnSpc>
                <a:spcPct val="100000"/>
              </a:lnSpc>
              <a:spcBef>
                <a:spcPts val="0"/>
              </a:spcBef>
              <a:spcAft>
                <a:spcPts val="0"/>
              </a:spcAft>
            </a:pPr>
            <a:r>
              <a:rPr lang="en-US" sz="1200" dirty="0">
                <a:latin typeface="Lucida Console" panose="020B0609040504020204" pitchFamily="49" charset="0"/>
              </a:rPr>
              <a:t>    for (int </a:t>
            </a:r>
            <a:r>
              <a:rPr lang="en-US" sz="1200" dirty="0" err="1">
                <a:latin typeface="Lucida Console" panose="020B0609040504020204" pitchFamily="49" charset="0"/>
              </a:rPr>
              <a:t>i</a:t>
            </a:r>
            <a:r>
              <a:rPr lang="en-US" sz="1200" dirty="0">
                <a:latin typeface="Lucida Console" panose="020B0609040504020204" pitchFamily="49" charset="0"/>
              </a:rPr>
              <a:t> = 1; </a:t>
            </a:r>
            <a:r>
              <a:rPr lang="en-US" sz="1200" dirty="0" err="1">
                <a:latin typeface="Lucida Console" panose="020B0609040504020204" pitchFamily="49" charset="0"/>
              </a:rPr>
              <a:t>i</a:t>
            </a:r>
            <a:r>
              <a:rPr lang="en-US" sz="1200" dirty="0">
                <a:latin typeface="Lucida Console" panose="020B0609040504020204" pitchFamily="49" charset="0"/>
              </a:rPr>
              <a:t> &lt; M-1; ++</a:t>
            </a:r>
            <a:r>
              <a:rPr lang="en-US" sz="1200" dirty="0" err="1">
                <a:latin typeface="Lucida Console" panose="020B0609040504020204" pitchFamily="49" charset="0"/>
              </a:rPr>
              <a:t>i</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for (int j = 1; j &lt; N-1; ++j) {</a:t>
            </a:r>
          </a:p>
          <a:p>
            <a:pPr>
              <a:lnSpc>
                <a:spcPct val="100000"/>
              </a:lnSpc>
              <a:spcBef>
                <a:spcPts val="0"/>
              </a:spcBef>
              <a:spcAft>
                <a:spcPts val="0"/>
              </a:spcAft>
            </a:pPr>
            <a:r>
              <a:rPr lang="en-US" sz="1200" dirty="0">
                <a:latin typeface="Lucida Console" panose="020B0609040504020204" pitchFamily="49" charset="0"/>
              </a:rPr>
              <a:t>        to[</a:t>
            </a:r>
            <a:r>
              <a:rPr lang="en-US" sz="1200" dirty="0" err="1">
                <a:latin typeface="Lucida Console" panose="020B0609040504020204" pitchFamily="49" charset="0"/>
              </a:rPr>
              <a:t>i</a:t>
            </a:r>
            <a:r>
              <a:rPr lang="en-US" sz="1200" dirty="0">
                <a:latin typeface="Lucida Console" panose="020B0609040504020204" pitchFamily="49" charset="0"/>
              </a:rPr>
              <a:t>*N + j] = 0.25f *</a:t>
            </a:r>
          </a:p>
          <a:p>
            <a:pPr>
              <a:lnSpc>
                <a:spcPct val="100000"/>
              </a:lnSpc>
              <a:spcBef>
                <a:spcPts val="0"/>
              </a:spcBef>
              <a:spcAft>
                <a:spcPts val="0"/>
              </a:spcAft>
            </a:pPr>
            <a:r>
              <a:rPr lang="en-US" sz="1200" dirty="0">
                <a:latin typeface="Lucida Console" panose="020B0609040504020204" pitchFamily="49" charset="0"/>
              </a:rPr>
              <a:t>            (from[(i-1)*N + j] + from[(i+1)*N + j] +</a:t>
            </a:r>
          </a:p>
          <a:p>
            <a:pPr>
              <a:lnSpc>
                <a:spcPct val="100000"/>
              </a:lnSpc>
              <a:spcBef>
                <a:spcPts val="0"/>
              </a:spcBef>
              <a:spcAft>
                <a:spcPts val="0"/>
              </a:spcAft>
            </a:pPr>
            <a:r>
              <a:rPr lang="en-US" sz="1200" dirty="0">
                <a:latin typeface="Lucida Console" panose="020B0609040504020204" pitchFamily="49" charset="0"/>
              </a:rPr>
              <a:t>             from[</a:t>
            </a:r>
            <a:r>
              <a:rPr lang="en-US" sz="1200" dirty="0" err="1">
                <a:latin typeface="Lucida Console" panose="020B0609040504020204" pitchFamily="49" charset="0"/>
              </a:rPr>
              <a:t>i</a:t>
            </a:r>
            <a:r>
              <a:rPr lang="en-US" sz="1200" dirty="0">
                <a:latin typeface="Lucida Console" panose="020B0609040504020204" pitchFamily="49" charset="0"/>
              </a:rPr>
              <a:t>*N + j-1] + from[</a:t>
            </a:r>
            <a:r>
              <a:rPr lang="en-US" sz="1200" dirty="0" err="1">
                <a:latin typeface="Lucida Console" panose="020B0609040504020204" pitchFamily="49" charset="0"/>
              </a:rPr>
              <a:t>i</a:t>
            </a:r>
            <a:r>
              <a:rPr lang="en-US" sz="1200" dirty="0">
                <a:latin typeface="Lucida Console" panose="020B0609040504020204" pitchFamily="49" charset="0"/>
              </a:rPr>
              <a:t>*N + j+1]);</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keep_going</a:t>
            </a:r>
            <a:r>
              <a:rPr lang="en-US" sz="1200" dirty="0">
                <a:latin typeface="Lucida Console" panose="020B0609040504020204" pitchFamily="49" charset="0"/>
              </a:rPr>
              <a:t> = false;</a:t>
            </a:r>
          </a:p>
          <a:p>
            <a:pPr>
              <a:lnSpc>
                <a:spcPct val="100000"/>
              </a:lnSpc>
              <a:spcBef>
                <a:spcPts val="0"/>
              </a:spcBef>
              <a:spcAft>
                <a:spcPts val="0"/>
              </a:spcAft>
            </a:pPr>
            <a:r>
              <a:rPr lang="en-US" sz="1200" dirty="0">
                <a:latin typeface="Lucida Console" panose="020B0609040504020204" pitchFamily="49" charset="0"/>
              </a:rPr>
              <a:t>    #pragma </a:t>
            </a:r>
            <a:r>
              <a:rPr lang="en-US" sz="1200" dirty="0" err="1">
                <a:latin typeface="Lucida Console" panose="020B0609040504020204" pitchFamily="49" charset="0"/>
              </a:rPr>
              <a:t>omp</a:t>
            </a:r>
            <a:r>
              <a:rPr lang="en-US" sz="1200" dirty="0">
                <a:latin typeface="Lucida Console" panose="020B0609040504020204" pitchFamily="49" charset="0"/>
              </a:rPr>
              <a:t> parallel for reduction(||:</a:t>
            </a:r>
            <a:r>
              <a:rPr lang="en-US" sz="1200" dirty="0" err="1">
                <a:latin typeface="Lucida Console" panose="020B0609040504020204" pitchFamily="49" charset="0"/>
              </a:rPr>
              <a:t>keep_going</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for (int </a:t>
            </a:r>
            <a:r>
              <a:rPr lang="en-US" sz="1200" dirty="0" err="1">
                <a:latin typeface="Lucida Console" panose="020B0609040504020204" pitchFamily="49" charset="0"/>
              </a:rPr>
              <a:t>i</a:t>
            </a:r>
            <a:r>
              <a:rPr lang="en-US" sz="1200" dirty="0">
                <a:latin typeface="Lucida Console" panose="020B0609040504020204" pitchFamily="49" charset="0"/>
              </a:rPr>
              <a:t> = 1; </a:t>
            </a:r>
            <a:r>
              <a:rPr lang="en-US" sz="1200" dirty="0" err="1">
                <a:latin typeface="Lucida Console" panose="020B0609040504020204" pitchFamily="49" charset="0"/>
              </a:rPr>
              <a:t>i</a:t>
            </a:r>
            <a:r>
              <a:rPr lang="en-US" sz="1200" dirty="0">
                <a:latin typeface="Lucida Console" panose="020B0609040504020204" pitchFamily="49" charset="0"/>
              </a:rPr>
              <a:t> &lt; M-1; ++</a:t>
            </a:r>
            <a:r>
              <a:rPr lang="en-US" sz="1200" dirty="0" err="1">
                <a:latin typeface="Lucida Console" panose="020B0609040504020204" pitchFamily="49" charset="0"/>
              </a:rPr>
              <a:t>i</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for (int j = 1; j &lt; N-1; ++j)</a:t>
            </a:r>
          </a:p>
          <a:p>
            <a:pPr>
              <a:lnSpc>
                <a:spcPct val="100000"/>
              </a:lnSpc>
              <a:spcBef>
                <a:spcPts val="0"/>
              </a:spcBef>
              <a:spcAft>
                <a:spcPts val="0"/>
              </a:spcAft>
            </a:pPr>
            <a:r>
              <a:rPr lang="en-US" sz="1200" dirty="0">
                <a:latin typeface="Lucida Console" panose="020B0609040504020204" pitchFamily="49" charset="0"/>
              </a:rPr>
              <a:t>        if (std::fabs(to[</a:t>
            </a:r>
            <a:r>
              <a:rPr lang="en-US" sz="1200" dirty="0" err="1">
                <a:latin typeface="Lucida Console" panose="020B0609040504020204" pitchFamily="49" charset="0"/>
              </a:rPr>
              <a:t>i</a:t>
            </a:r>
            <a:r>
              <a:rPr lang="en-US" sz="1200" dirty="0">
                <a:latin typeface="Lucida Console" panose="020B0609040504020204" pitchFamily="49" charset="0"/>
              </a:rPr>
              <a:t>*N + j] - from[</a:t>
            </a:r>
            <a:r>
              <a:rPr lang="en-US" sz="1200" dirty="0" err="1">
                <a:latin typeface="Lucida Console" panose="020B0609040504020204" pitchFamily="49" charset="0"/>
              </a:rPr>
              <a:t>i</a:t>
            </a:r>
            <a:r>
              <a:rPr lang="en-US" sz="1200" dirty="0">
                <a:latin typeface="Lucida Console" panose="020B0609040504020204" pitchFamily="49" charset="0"/>
              </a:rPr>
              <a:t>*N + j])</a:t>
            </a:r>
          </a:p>
          <a:p>
            <a:pPr>
              <a:lnSpc>
                <a:spcPct val="100000"/>
              </a:lnSpc>
              <a:spcBef>
                <a:spcPts val="0"/>
              </a:spcBef>
              <a:spcAft>
                <a:spcPts val="0"/>
              </a:spcAft>
            </a:pPr>
            <a:r>
              <a:rPr lang="en-US" sz="1200" dirty="0">
                <a:latin typeface="Lucida Console" panose="020B0609040504020204" pitchFamily="49" charset="0"/>
              </a:rPr>
              <a:t>                                          &gt; </a:t>
            </a:r>
            <a:r>
              <a:rPr lang="en-US" sz="1200" dirty="0" err="1">
                <a:latin typeface="Lucida Console" panose="020B0609040504020204" pitchFamily="49" charset="0"/>
              </a:rPr>
              <a:t>max_diff</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keep_going</a:t>
            </a:r>
            <a:r>
              <a:rPr lang="en-US" sz="1200" dirty="0">
                <a:latin typeface="Lucida Console" panose="020B0609040504020204" pitchFamily="49" charset="0"/>
              </a:rPr>
              <a:t> = true;</a:t>
            </a:r>
          </a:p>
          <a:p>
            <a:pPr>
              <a:lnSpc>
                <a:spcPct val="100000"/>
              </a:lnSpc>
              <a:spcBef>
                <a:spcPts val="0"/>
              </a:spcBef>
              <a:spcAft>
                <a:spcPts val="0"/>
              </a:spcAft>
            </a:pPr>
            <a:r>
              <a:rPr lang="en-US" sz="1200" dirty="0">
                <a:latin typeface="Lucida Console" panose="020B0609040504020204" pitchFamily="49" charset="0"/>
              </a:rPr>
              <a:t>    std::swap(from, to);</a:t>
            </a:r>
          </a:p>
          <a:p>
            <a:pPr>
              <a:lnSpc>
                <a:spcPct val="100000"/>
              </a:lnSpc>
              <a:spcBef>
                <a:spcPts val="0"/>
              </a:spcBef>
              <a:spcAft>
                <a:spcPts val="0"/>
              </a:spcAft>
            </a:pPr>
            <a:r>
              <a:rPr lang="en-US" sz="1200" dirty="0">
                <a:latin typeface="Lucida Console" panose="020B0609040504020204" pitchFamily="49" charset="0"/>
              </a:rPr>
              <a:t>  } while (</a:t>
            </a:r>
            <a:r>
              <a:rPr lang="en-US" sz="1200" dirty="0" err="1">
                <a:latin typeface="Lucida Console" panose="020B0609040504020204" pitchFamily="49" charset="0"/>
              </a:rPr>
              <a:t>keep_going</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if (to == data) {</a:t>
            </a:r>
          </a:p>
          <a:p>
            <a:pPr>
              <a:lnSpc>
                <a:spcPct val="100000"/>
              </a:lnSpc>
              <a:spcBef>
                <a:spcPts val="0"/>
              </a:spcBef>
              <a:spcAft>
                <a:spcPts val="0"/>
              </a:spcAft>
            </a:pPr>
            <a:r>
              <a:rPr lang="en-US" sz="1200" dirty="0">
                <a:latin typeface="Lucida Console" panose="020B0609040504020204" pitchFamily="49" charset="0"/>
              </a:rPr>
              <a:t>    </a:t>
            </a:r>
            <a:r>
              <a:rPr lang="en-US" sz="1200" dirty="0">
                <a:solidFill>
                  <a:srgbClr val="FF0000"/>
                </a:solidFill>
                <a:latin typeface="Lucida Console" panose="020B0609040504020204" pitchFamily="49" charset="0"/>
              </a:rPr>
              <a:t>#pragma </a:t>
            </a:r>
            <a:r>
              <a:rPr lang="en-US" sz="1200" dirty="0" err="1">
                <a:solidFill>
                  <a:srgbClr val="FF0000"/>
                </a:solidFill>
                <a:latin typeface="Lucida Console" panose="020B0609040504020204" pitchFamily="49" charset="0"/>
              </a:rPr>
              <a:t>omp</a:t>
            </a:r>
            <a:r>
              <a:rPr lang="en-US" sz="1200" dirty="0">
                <a:solidFill>
                  <a:srgbClr val="FF0000"/>
                </a:solidFill>
                <a:latin typeface="Lucida Console" panose="020B0609040504020204" pitchFamily="49" charset="0"/>
              </a:rPr>
              <a:t> parallel for</a:t>
            </a:r>
          </a:p>
          <a:p>
            <a:pPr>
              <a:lnSpc>
                <a:spcPct val="100000"/>
              </a:lnSpc>
              <a:spcBef>
                <a:spcPts val="0"/>
              </a:spcBef>
              <a:spcAft>
                <a:spcPts val="0"/>
              </a:spcAft>
            </a:pPr>
            <a:r>
              <a:rPr lang="en-US" sz="1200" dirty="0">
                <a:latin typeface="Lucida Console" panose="020B0609040504020204" pitchFamily="49" charset="0"/>
              </a:rPr>
              <a:t>    for (int </a:t>
            </a:r>
            <a:r>
              <a:rPr lang="en-US" sz="1200" dirty="0" err="1">
                <a:latin typeface="Lucida Console" panose="020B0609040504020204" pitchFamily="49" charset="0"/>
              </a:rPr>
              <a:t>i</a:t>
            </a:r>
            <a:r>
              <a:rPr lang="en-US" sz="1200" dirty="0">
                <a:latin typeface="Lucida Console" panose="020B0609040504020204" pitchFamily="49" charset="0"/>
              </a:rPr>
              <a:t> = 0; </a:t>
            </a:r>
            <a:r>
              <a:rPr lang="en-US" sz="1200" dirty="0" err="1">
                <a:latin typeface="Lucida Console" panose="020B0609040504020204" pitchFamily="49" charset="0"/>
              </a:rPr>
              <a:t>i</a:t>
            </a:r>
            <a:r>
              <a:rPr lang="en-US" sz="1200" dirty="0">
                <a:latin typeface="Lucida Console" panose="020B0609040504020204" pitchFamily="49" charset="0"/>
              </a:rPr>
              <a:t> &lt; M; ++</a:t>
            </a:r>
            <a:r>
              <a:rPr lang="en-US" sz="1200" dirty="0" err="1">
                <a:latin typeface="Lucida Console" panose="020B0609040504020204" pitchFamily="49" charset="0"/>
              </a:rPr>
              <a:t>i</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for (int j = 0; j &lt; N; ++j)</a:t>
            </a:r>
          </a:p>
          <a:p>
            <a:pPr>
              <a:lnSpc>
                <a:spcPct val="100000"/>
              </a:lnSpc>
              <a:spcBef>
                <a:spcPts val="0"/>
              </a:spcBef>
              <a:spcAft>
                <a:spcPts val="0"/>
              </a:spcAft>
            </a:pPr>
            <a:r>
              <a:rPr lang="en-US" sz="1200" dirty="0">
                <a:latin typeface="Lucida Console" panose="020B0609040504020204" pitchFamily="49" charset="0"/>
              </a:rPr>
              <a:t>        data[</a:t>
            </a:r>
            <a:r>
              <a:rPr lang="en-US" sz="1200" dirty="0" err="1">
                <a:latin typeface="Lucida Console" panose="020B0609040504020204" pitchFamily="49" charset="0"/>
              </a:rPr>
              <a:t>i</a:t>
            </a:r>
            <a:r>
              <a:rPr lang="en-US" sz="1200" dirty="0">
                <a:latin typeface="Lucida Console" panose="020B0609040504020204" pitchFamily="49" charset="0"/>
              </a:rPr>
              <a:t>*N + j] = temp[</a:t>
            </a:r>
            <a:r>
              <a:rPr lang="en-US" sz="1200" dirty="0" err="1">
                <a:latin typeface="Lucida Console" panose="020B0609040504020204" pitchFamily="49" charset="0"/>
              </a:rPr>
              <a:t>i</a:t>
            </a:r>
            <a:r>
              <a:rPr lang="en-US" sz="1200" dirty="0">
                <a:latin typeface="Lucida Console" panose="020B0609040504020204" pitchFamily="49" charset="0"/>
              </a:rPr>
              <a:t>*N + j];</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delete[] temp;</a:t>
            </a:r>
          </a:p>
          <a:p>
            <a:pPr>
              <a:lnSpc>
                <a:spcPct val="100000"/>
              </a:lnSpc>
              <a:spcBef>
                <a:spcPts val="0"/>
              </a:spcBef>
              <a:spcAft>
                <a:spcPts val="0"/>
              </a:spcAft>
            </a:pPr>
            <a:r>
              <a:rPr lang="en-US" sz="1200" dirty="0">
                <a:latin typeface="Lucida Console" panose="020B0609040504020204" pitchFamily="49" charset="0"/>
              </a:rPr>
              <a:t>  return iterations;</a:t>
            </a:r>
          </a:p>
          <a:p>
            <a:pPr>
              <a:lnSpc>
                <a:spcPct val="100000"/>
              </a:lnSpc>
              <a:spcBef>
                <a:spcPts val="0"/>
              </a:spcBef>
              <a:spcAft>
                <a:spcPts val="0"/>
              </a:spcAft>
            </a:pPr>
            <a:r>
              <a:rPr lang="en-US" sz="1200" dirty="0">
                <a:latin typeface="Lucida Console" panose="020B0609040504020204" pitchFamily="49" charset="0"/>
              </a:rPr>
              <a:t>}</a:t>
            </a:r>
          </a:p>
        </p:txBody>
      </p:sp>
      <p:sp>
        <p:nvSpPr>
          <p:cNvPr id="4" name="Text Placeholder 3">
            <a:extLst>
              <a:ext uri="{FF2B5EF4-FFF2-40B4-BE49-F238E27FC236}">
                <a16:creationId xmlns:a16="http://schemas.microsoft.com/office/drawing/2014/main" id="{075E6E56-5620-4570-9EA0-257C747EFC44}"/>
              </a:ext>
            </a:extLst>
          </p:cNvPr>
          <p:cNvSpPr>
            <a:spLocks noGrp="1"/>
          </p:cNvSpPr>
          <p:nvPr>
            <p:ph type="body" sz="quarter" idx="10"/>
          </p:nvPr>
        </p:nvSpPr>
        <p:spPr/>
        <p:txBody>
          <a:bodyPr/>
          <a:lstStyle/>
          <a:p>
            <a:r>
              <a:rPr lang="en-US" dirty="0"/>
              <a:t>OpenMP</a:t>
            </a:r>
          </a:p>
        </p:txBody>
      </p:sp>
      <p:cxnSp>
        <p:nvCxnSpPr>
          <p:cNvPr id="6" name="Straight Connector 5">
            <a:extLst>
              <a:ext uri="{FF2B5EF4-FFF2-40B4-BE49-F238E27FC236}">
                <a16:creationId xmlns:a16="http://schemas.microsoft.com/office/drawing/2014/main" id="{31B73B43-B21E-49F2-9E39-38578D186FD9}"/>
              </a:ext>
            </a:extLst>
          </p:cNvPr>
          <p:cNvCxnSpPr>
            <a:cxnSpLocks/>
            <a:stCxn id="3" idx="0"/>
            <a:endCxn id="3" idx="2"/>
          </p:cNvCxnSpPr>
          <p:nvPr/>
        </p:nvCxnSpPr>
        <p:spPr>
          <a:xfrm>
            <a:off x="5491086" y="2103035"/>
            <a:ext cx="0" cy="3967025"/>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1213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B284-7D6E-4D32-9F27-04387616781D}"/>
              </a:ext>
            </a:extLst>
          </p:cNvPr>
          <p:cNvSpPr>
            <a:spLocks noGrp="1"/>
          </p:cNvSpPr>
          <p:nvPr>
            <p:ph type="title"/>
          </p:nvPr>
        </p:nvSpPr>
        <p:spPr/>
        <p:txBody>
          <a:bodyPr/>
          <a:lstStyle/>
          <a:p>
            <a:r>
              <a:rPr lang="en-US" dirty="0"/>
              <a:t>Jacobi </a:t>
            </a:r>
            <a:r>
              <a:rPr lang="en-US" dirty="0" err="1"/>
              <a:t>laplace</a:t>
            </a:r>
            <a:endParaRPr lang="en-US" dirty="0"/>
          </a:p>
        </p:txBody>
      </p:sp>
      <p:sp>
        <p:nvSpPr>
          <p:cNvPr id="3" name="Content Placeholder 2">
            <a:extLst>
              <a:ext uri="{FF2B5EF4-FFF2-40B4-BE49-F238E27FC236}">
                <a16:creationId xmlns:a16="http://schemas.microsoft.com/office/drawing/2014/main" id="{19C8BDF9-5D42-4796-8F36-ED07A3FCE82D}"/>
              </a:ext>
            </a:extLst>
          </p:cNvPr>
          <p:cNvSpPr>
            <a:spLocks noGrp="1"/>
          </p:cNvSpPr>
          <p:nvPr>
            <p:ph idx="1"/>
          </p:nvPr>
        </p:nvSpPr>
        <p:spPr>
          <a:xfrm>
            <a:off x="516750" y="2103035"/>
            <a:ext cx="9948672" cy="3967025"/>
          </a:xfrm>
        </p:spPr>
        <p:txBody>
          <a:bodyPr numCol="2"/>
          <a:lstStyle/>
          <a:p>
            <a:pPr>
              <a:lnSpc>
                <a:spcPct val="100000"/>
              </a:lnSpc>
              <a:spcBef>
                <a:spcPts val="0"/>
              </a:spcBef>
              <a:spcAft>
                <a:spcPts val="0"/>
              </a:spcAft>
            </a:pPr>
            <a:r>
              <a:rPr lang="en-US" sz="1200" dirty="0">
                <a:latin typeface="Lucida Console" panose="020B0609040504020204" pitchFamily="49" charset="0"/>
              </a:rPr>
              <a:t>int </a:t>
            </a:r>
            <a:r>
              <a:rPr lang="en-US" sz="1200" dirty="0" err="1">
                <a:latin typeface="Lucida Console" panose="020B0609040504020204" pitchFamily="49" charset="0"/>
              </a:rPr>
              <a:t>jacobi_solver</a:t>
            </a:r>
            <a:r>
              <a:rPr lang="en-US" sz="1200" dirty="0">
                <a:latin typeface="Lucida Console" panose="020B0609040504020204" pitchFamily="49" charset="0"/>
              </a:rPr>
              <a:t>(float* data, int M, int N,</a:t>
            </a:r>
          </a:p>
          <a:p>
            <a:pPr>
              <a:lnSpc>
                <a:spcPct val="100000"/>
              </a:lnSpc>
              <a:spcBef>
                <a:spcPts val="0"/>
              </a:spcBef>
              <a:spcAft>
                <a:spcPts val="0"/>
              </a:spcAft>
            </a:pPr>
            <a:r>
              <a:rPr lang="en-US" sz="1200" dirty="0">
                <a:latin typeface="Lucida Console" panose="020B0609040504020204" pitchFamily="49" charset="0"/>
              </a:rPr>
              <a:t>                  float </a:t>
            </a:r>
            <a:r>
              <a:rPr lang="en-US" sz="1200" dirty="0" err="1">
                <a:latin typeface="Lucida Console" panose="020B0609040504020204" pitchFamily="49" charset="0"/>
              </a:rPr>
              <a:t>max_diff</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int iterations = 0;</a:t>
            </a:r>
          </a:p>
          <a:p>
            <a:pPr>
              <a:lnSpc>
                <a:spcPct val="100000"/>
              </a:lnSpc>
              <a:spcBef>
                <a:spcPts val="0"/>
              </a:spcBef>
              <a:spcAft>
                <a:spcPts val="0"/>
              </a:spcAft>
            </a:pPr>
            <a:r>
              <a:rPr lang="en-US" sz="1200" dirty="0">
                <a:latin typeface="Lucida Console" panose="020B0609040504020204" pitchFamily="49" charset="0"/>
              </a:rPr>
              <a:t>  bool </a:t>
            </a:r>
            <a:r>
              <a:rPr lang="en-US" sz="1200" dirty="0" err="1">
                <a:latin typeface="Lucida Console" panose="020B0609040504020204" pitchFamily="49" charset="0"/>
              </a:rPr>
              <a:t>keep_going</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float* temp = new float[M * N];</a:t>
            </a:r>
          </a:p>
          <a:p>
            <a:pPr>
              <a:lnSpc>
                <a:spcPct val="100000"/>
              </a:lnSpc>
              <a:spcBef>
                <a:spcPts val="0"/>
              </a:spcBef>
              <a:spcAft>
                <a:spcPts val="0"/>
              </a:spcAft>
            </a:pPr>
            <a:r>
              <a:rPr lang="en-US" sz="1200" dirty="0">
                <a:latin typeface="Lucida Console" panose="020B0609040504020204" pitchFamily="49" charset="0"/>
              </a:rPr>
              <a:t>  #pragma </a:t>
            </a:r>
            <a:r>
              <a:rPr lang="en-US" sz="1200" dirty="0" err="1">
                <a:latin typeface="Lucida Console" panose="020B0609040504020204" pitchFamily="49" charset="0"/>
              </a:rPr>
              <a:t>omp</a:t>
            </a:r>
            <a:r>
              <a:rPr lang="en-US" sz="1200" dirty="0">
                <a:latin typeface="Lucida Console" panose="020B0609040504020204" pitchFamily="49" charset="0"/>
              </a:rPr>
              <a:t> parallel for</a:t>
            </a:r>
          </a:p>
          <a:p>
            <a:pPr>
              <a:lnSpc>
                <a:spcPct val="100000"/>
              </a:lnSpc>
              <a:spcBef>
                <a:spcPts val="0"/>
              </a:spcBef>
              <a:spcAft>
                <a:spcPts val="0"/>
              </a:spcAft>
            </a:pPr>
            <a:r>
              <a:rPr lang="en-US" sz="1200" dirty="0">
                <a:latin typeface="Lucida Console" panose="020B0609040504020204" pitchFamily="49" charset="0"/>
              </a:rPr>
              <a:t>  for (int </a:t>
            </a:r>
            <a:r>
              <a:rPr lang="en-US" sz="1200" dirty="0" err="1">
                <a:latin typeface="Lucida Console" panose="020B0609040504020204" pitchFamily="49" charset="0"/>
              </a:rPr>
              <a:t>i</a:t>
            </a:r>
            <a:r>
              <a:rPr lang="en-US" sz="1200" dirty="0">
                <a:latin typeface="Lucida Console" panose="020B0609040504020204" pitchFamily="49" charset="0"/>
              </a:rPr>
              <a:t> = 0; </a:t>
            </a:r>
            <a:r>
              <a:rPr lang="en-US" sz="1200" dirty="0" err="1">
                <a:latin typeface="Lucida Console" panose="020B0609040504020204" pitchFamily="49" charset="0"/>
              </a:rPr>
              <a:t>i</a:t>
            </a:r>
            <a:r>
              <a:rPr lang="en-US" sz="1200" dirty="0">
                <a:latin typeface="Lucida Console" panose="020B0609040504020204" pitchFamily="49" charset="0"/>
              </a:rPr>
              <a:t> &lt; M; ++</a:t>
            </a:r>
            <a:r>
              <a:rPr lang="en-US" sz="1200" dirty="0" err="1">
                <a:latin typeface="Lucida Console" panose="020B0609040504020204" pitchFamily="49" charset="0"/>
              </a:rPr>
              <a:t>i</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for (int j = 0; j &lt; N; ++j)</a:t>
            </a:r>
          </a:p>
          <a:p>
            <a:pPr>
              <a:lnSpc>
                <a:spcPct val="100000"/>
              </a:lnSpc>
              <a:spcBef>
                <a:spcPts val="0"/>
              </a:spcBef>
              <a:spcAft>
                <a:spcPts val="0"/>
              </a:spcAft>
            </a:pPr>
            <a:r>
              <a:rPr lang="en-US" sz="1200" dirty="0">
                <a:latin typeface="Lucida Console" panose="020B0609040504020204" pitchFamily="49" charset="0"/>
              </a:rPr>
              <a:t>      temp[</a:t>
            </a:r>
            <a:r>
              <a:rPr lang="en-US" sz="1200" dirty="0" err="1">
                <a:latin typeface="Lucida Console" panose="020B0609040504020204" pitchFamily="49" charset="0"/>
              </a:rPr>
              <a:t>i</a:t>
            </a:r>
            <a:r>
              <a:rPr lang="en-US" sz="1200" dirty="0">
                <a:latin typeface="Lucida Console" panose="020B0609040504020204" pitchFamily="49" charset="0"/>
              </a:rPr>
              <a:t>*N + j] = data[</a:t>
            </a:r>
            <a:r>
              <a:rPr lang="en-US" sz="1200" dirty="0" err="1">
                <a:latin typeface="Lucida Console" panose="020B0609040504020204" pitchFamily="49" charset="0"/>
              </a:rPr>
              <a:t>i</a:t>
            </a:r>
            <a:r>
              <a:rPr lang="en-US" sz="1200" dirty="0">
                <a:latin typeface="Lucida Console" panose="020B0609040504020204" pitchFamily="49" charset="0"/>
              </a:rPr>
              <a:t>*N + j];</a:t>
            </a:r>
          </a:p>
          <a:p>
            <a:pPr>
              <a:lnSpc>
                <a:spcPct val="100000"/>
              </a:lnSpc>
              <a:spcBef>
                <a:spcPts val="0"/>
              </a:spcBef>
              <a:spcAft>
                <a:spcPts val="0"/>
              </a:spcAft>
            </a:pPr>
            <a:r>
              <a:rPr lang="en-US" sz="1200" dirty="0">
                <a:latin typeface="Lucida Console" panose="020B0609040504020204" pitchFamily="49" charset="0"/>
              </a:rPr>
              <a:t>  float* from = data;</a:t>
            </a:r>
          </a:p>
          <a:p>
            <a:pPr>
              <a:lnSpc>
                <a:spcPct val="100000"/>
              </a:lnSpc>
              <a:spcBef>
                <a:spcPts val="0"/>
              </a:spcBef>
              <a:spcAft>
                <a:spcPts val="0"/>
              </a:spcAft>
            </a:pPr>
            <a:r>
              <a:rPr lang="en-US" sz="1200" dirty="0">
                <a:latin typeface="Lucida Console" panose="020B0609040504020204" pitchFamily="49" charset="0"/>
              </a:rPr>
              <a:t>  float* to = temp;</a:t>
            </a:r>
          </a:p>
          <a:p>
            <a:pPr>
              <a:lnSpc>
                <a:spcPct val="100000"/>
              </a:lnSpc>
              <a:spcBef>
                <a:spcPts val="0"/>
              </a:spcBef>
              <a:spcAft>
                <a:spcPts val="0"/>
              </a:spcAft>
            </a:pPr>
            <a:r>
              <a:rPr lang="en-US" sz="1200" dirty="0">
                <a:latin typeface="Lucida Console" panose="020B0609040504020204" pitchFamily="49" charset="0"/>
              </a:rPr>
              <a:t>  do {</a:t>
            </a:r>
          </a:p>
          <a:p>
            <a:pPr>
              <a:lnSpc>
                <a:spcPct val="100000"/>
              </a:lnSpc>
              <a:spcBef>
                <a:spcPts val="0"/>
              </a:spcBef>
              <a:spcAft>
                <a:spcPts val="0"/>
              </a:spcAft>
            </a:pPr>
            <a:r>
              <a:rPr lang="en-US" sz="1200" dirty="0">
                <a:latin typeface="Lucida Console" panose="020B0609040504020204" pitchFamily="49" charset="0"/>
              </a:rPr>
              <a:t>    ++iterations;</a:t>
            </a:r>
          </a:p>
          <a:p>
            <a:pPr>
              <a:lnSpc>
                <a:spcPct val="100000"/>
              </a:lnSpc>
              <a:spcBef>
                <a:spcPts val="0"/>
              </a:spcBef>
              <a:spcAft>
                <a:spcPts val="0"/>
              </a:spcAft>
            </a:pPr>
            <a:r>
              <a:rPr lang="en-US" sz="1200" dirty="0">
                <a:latin typeface="Lucida Console" panose="020B0609040504020204" pitchFamily="49" charset="0"/>
              </a:rPr>
              <a:t>    #pragma </a:t>
            </a:r>
            <a:r>
              <a:rPr lang="en-US" sz="1200" dirty="0" err="1">
                <a:latin typeface="Lucida Console" panose="020B0609040504020204" pitchFamily="49" charset="0"/>
              </a:rPr>
              <a:t>omp</a:t>
            </a:r>
            <a:r>
              <a:rPr lang="en-US" sz="1200" dirty="0">
                <a:latin typeface="Lucida Console" panose="020B0609040504020204" pitchFamily="49" charset="0"/>
              </a:rPr>
              <a:t> parallel for</a:t>
            </a:r>
          </a:p>
          <a:p>
            <a:pPr>
              <a:lnSpc>
                <a:spcPct val="100000"/>
              </a:lnSpc>
              <a:spcBef>
                <a:spcPts val="0"/>
              </a:spcBef>
              <a:spcAft>
                <a:spcPts val="0"/>
              </a:spcAft>
            </a:pPr>
            <a:r>
              <a:rPr lang="en-US" sz="1200" dirty="0">
                <a:latin typeface="Lucida Console" panose="020B0609040504020204" pitchFamily="49" charset="0"/>
              </a:rPr>
              <a:t>    for (int </a:t>
            </a:r>
            <a:r>
              <a:rPr lang="en-US" sz="1200" dirty="0" err="1">
                <a:latin typeface="Lucida Console" panose="020B0609040504020204" pitchFamily="49" charset="0"/>
              </a:rPr>
              <a:t>i</a:t>
            </a:r>
            <a:r>
              <a:rPr lang="en-US" sz="1200" dirty="0">
                <a:latin typeface="Lucida Console" panose="020B0609040504020204" pitchFamily="49" charset="0"/>
              </a:rPr>
              <a:t> = 1; </a:t>
            </a:r>
            <a:r>
              <a:rPr lang="en-US" sz="1200" dirty="0" err="1">
                <a:latin typeface="Lucida Console" panose="020B0609040504020204" pitchFamily="49" charset="0"/>
              </a:rPr>
              <a:t>i</a:t>
            </a:r>
            <a:r>
              <a:rPr lang="en-US" sz="1200" dirty="0">
                <a:latin typeface="Lucida Console" panose="020B0609040504020204" pitchFamily="49" charset="0"/>
              </a:rPr>
              <a:t> &lt; M-1; ++</a:t>
            </a:r>
            <a:r>
              <a:rPr lang="en-US" sz="1200" dirty="0" err="1">
                <a:latin typeface="Lucida Console" panose="020B0609040504020204" pitchFamily="49" charset="0"/>
              </a:rPr>
              <a:t>i</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for (int j = 1; j &lt; N-1; ++j) {</a:t>
            </a:r>
          </a:p>
          <a:p>
            <a:pPr>
              <a:lnSpc>
                <a:spcPct val="100000"/>
              </a:lnSpc>
              <a:spcBef>
                <a:spcPts val="0"/>
              </a:spcBef>
              <a:spcAft>
                <a:spcPts val="0"/>
              </a:spcAft>
            </a:pPr>
            <a:r>
              <a:rPr lang="en-US" sz="1200" dirty="0">
                <a:latin typeface="Lucida Console" panose="020B0609040504020204" pitchFamily="49" charset="0"/>
              </a:rPr>
              <a:t>        to[</a:t>
            </a:r>
            <a:r>
              <a:rPr lang="en-US" sz="1200" dirty="0" err="1">
                <a:latin typeface="Lucida Console" panose="020B0609040504020204" pitchFamily="49" charset="0"/>
              </a:rPr>
              <a:t>i</a:t>
            </a:r>
            <a:r>
              <a:rPr lang="en-US" sz="1200" dirty="0">
                <a:latin typeface="Lucida Console" panose="020B0609040504020204" pitchFamily="49" charset="0"/>
              </a:rPr>
              <a:t>*N + j] = 0.25f *</a:t>
            </a:r>
          </a:p>
          <a:p>
            <a:pPr>
              <a:lnSpc>
                <a:spcPct val="100000"/>
              </a:lnSpc>
              <a:spcBef>
                <a:spcPts val="0"/>
              </a:spcBef>
              <a:spcAft>
                <a:spcPts val="0"/>
              </a:spcAft>
            </a:pPr>
            <a:r>
              <a:rPr lang="en-US" sz="1200" dirty="0">
                <a:latin typeface="Lucida Console" panose="020B0609040504020204" pitchFamily="49" charset="0"/>
              </a:rPr>
              <a:t>            (from[(i-1)*N + j] + from[(i+1)*N + j] +</a:t>
            </a:r>
          </a:p>
          <a:p>
            <a:pPr>
              <a:lnSpc>
                <a:spcPct val="100000"/>
              </a:lnSpc>
              <a:spcBef>
                <a:spcPts val="0"/>
              </a:spcBef>
              <a:spcAft>
                <a:spcPts val="0"/>
              </a:spcAft>
            </a:pPr>
            <a:r>
              <a:rPr lang="en-US" sz="1200" dirty="0">
                <a:latin typeface="Lucida Console" panose="020B0609040504020204" pitchFamily="49" charset="0"/>
              </a:rPr>
              <a:t>             from[</a:t>
            </a:r>
            <a:r>
              <a:rPr lang="en-US" sz="1200" dirty="0" err="1">
                <a:latin typeface="Lucida Console" panose="020B0609040504020204" pitchFamily="49" charset="0"/>
              </a:rPr>
              <a:t>i</a:t>
            </a:r>
            <a:r>
              <a:rPr lang="en-US" sz="1200" dirty="0">
                <a:latin typeface="Lucida Console" panose="020B0609040504020204" pitchFamily="49" charset="0"/>
              </a:rPr>
              <a:t>*N + j-1] + from[</a:t>
            </a:r>
            <a:r>
              <a:rPr lang="en-US" sz="1200" dirty="0" err="1">
                <a:latin typeface="Lucida Console" panose="020B0609040504020204" pitchFamily="49" charset="0"/>
              </a:rPr>
              <a:t>i</a:t>
            </a:r>
            <a:r>
              <a:rPr lang="en-US" sz="1200" dirty="0">
                <a:latin typeface="Lucida Console" panose="020B0609040504020204" pitchFamily="49" charset="0"/>
              </a:rPr>
              <a:t>*N + j+1]);</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keep_going</a:t>
            </a:r>
            <a:r>
              <a:rPr lang="en-US" sz="1200" dirty="0">
                <a:latin typeface="Lucida Console" panose="020B0609040504020204" pitchFamily="49" charset="0"/>
              </a:rPr>
              <a:t> = false;</a:t>
            </a:r>
          </a:p>
          <a:p>
            <a:pPr>
              <a:lnSpc>
                <a:spcPct val="100000"/>
              </a:lnSpc>
              <a:spcBef>
                <a:spcPts val="0"/>
              </a:spcBef>
              <a:spcAft>
                <a:spcPts val="0"/>
              </a:spcAft>
            </a:pPr>
            <a:r>
              <a:rPr lang="en-US" sz="1200" dirty="0">
                <a:latin typeface="Lucida Console" panose="020B0609040504020204" pitchFamily="49" charset="0"/>
              </a:rPr>
              <a:t>    </a:t>
            </a:r>
            <a:r>
              <a:rPr lang="en-US" sz="1200" dirty="0">
                <a:solidFill>
                  <a:srgbClr val="FF0000"/>
                </a:solidFill>
                <a:latin typeface="Lucida Console" panose="020B0609040504020204" pitchFamily="49" charset="0"/>
              </a:rPr>
              <a:t>#pragma </a:t>
            </a:r>
            <a:r>
              <a:rPr lang="en-US" sz="1200" dirty="0" err="1">
                <a:solidFill>
                  <a:srgbClr val="FF0000"/>
                </a:solidFill>
                <a:latin typeface="Lucida Console" panose="020B0609040504020204" pitchFamily="49" charset="0"/>
              </a:rPr>
              <a:t>omp</a:t>
            </a:r>
            <a:r>
              <a:rPr lang="en-US" sz="1200" dirty="0">
                <a:solidFill>
                  <a:srgbClr val="FF0000"/>
                </a:solidFill>
                <a:latin typeface="Lucida Console" panose="020B0609040504020204" pitchFamily="49" charset="0"/>
              </a:rPr>
              <a:t> parallel for reduction(||:</a:t>
            </a:r>
            <a:r>
              <a:rPr lang="en-US" sz="1200" dirty="0" err="1">
                <a:solidFill>
                  <a:srgbClr val="FF0000"/>
                </a:solidFill>
                <a:latin typeface="Lucida Console" panose="020B0609040504020204" pitchFamily="49" charset="0"/>
              </a:rPr>
              <a:t>keep_going</a:t>
            </a:r>
            <a:r>
              <a:rPr lang="en-US" sz="1200" dirty="0">
                <a:solidFill>
                  <a:srgbClr val="FF0000"/>
                </a:solidFill>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for (int </a:t>
            </a:r>
            <a:r>
              <a:rPr lang="en-US" sz="1200" dirty="0" err="1">
                <a:latin typeface="Lucida Console" panose="020B0609040504020204" pitchFamily="49" charset="0"/>
              </a:rPr>
              <a:t>i</a:t>
            </a:r>
            <a:r>
              <a:rPr lang="en-US" sz="1200" dirty="0">
                <a:latin typeface="Lucida Console" panose="020B0609040504020204" pitchFamily="49" charset="0"/>
              </a:rPr>
              <a:t> = 1; </a:t>
            </a:r>
            <a:r>
              <a:rPr lang="en-US" sz="1200" dirty="0" err="1">
                <a:latin typeface="Lucida Console" panose="020B0609040504020204" pitchFamily="49" charset="0"/>
              </a:rPr>
              <a:t>i</a:t>
            </a:r>
            <a:r>
              <a:rPr lang="en-US" sz="1200" dirty="0">
                <a:latin typeface="Lucida Console" panose="020B0609040504020204" pitchFamily="49" charset="0"/>
              </a:rPr>
              <a:t> &lt; M-1; ++</a:t>
            </a:r>
            <a:r>
              <a:rPr lang="en-US" sz="1200" dirty="0" err="1">
                <a:latin typeface="Lucida Console" panose="020B0609040504020204" pitchFamily="49" charset="0"/>
              </a:rPr>
              <a:t>i</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for (int j = 1; j &lt; N-1; ++j)</a:t>
            </a:r>
          </a:p>
          <a:p>
            <a:pPr>
              <a:lnSpc>
                <a:spcPct val="100000"/>
              </a:lnSpc>
              <a:spcBef>
                <a:spcPts val="0"/>
              </a:spcBef>
              <a:spcAft>
                <a:spcPts val="0"/>
              </a:spcAft>
            </a:pPr>
            <a:r>
              <a:rPr lang="en-US" sz="1200" dirty="0">
                <a:latin typeface="Lucida Console" panose="020B0609040504020204" pitchFamily="49" charset="0"/>
              </a:rPr>
              <a:t>        if (std::fabs(to[</a:t>
            </a:r>
            <a:r>
              <a:rPr lang="en-US" sz="1200" dirty="0" err="1">
                <a:latin typeface="Lucida Console" panose="020B0609040504020204" pitchFamily="49" charset="0"/>
              </a:rPr>
              <a:t>i</a:t>
            </a:r>
            <a:r>
              <a:rPr lang="en-US" sz="1200" dirty="0">
                <a:latin typeface="Lucida Console" panose="020B0609040504020204" pitchFamily="49" charset="0"/>
              </a:rPr>
              <a:t>*N + j] - from[</a:t>
            </a:r>
            <a:r>
              <a:rPr lang="en-US" sz="1200" dirty="0" err="1">
                <a:latin typeface="Lucida Console" panose="020B0609040504020204" pitchFamily="49" charset="0"/>
              </a:rPr>
              <a:t>i</a:t>
            </a:r>
            <a:r>
              <a:rPr lang="en-US" sz="1200" dirty="0">
                <a:latin typeface="Lucida Console" panose="020B0609040504020204" pitchFamily="49" charset="0"/>
              </a:rPr>
              <a:t>*N + j])</a:t>
            </a:r>
          </a:p>
          <a:p>
            <a:pPr>
              <a:lnSpc>
                <a:spcPct val="100000"/>
              </a:lnSpc>
              <a:spcBef>
                <a:spcPts val="0"/>
              </a:spcBef>
              <a:spcAft>
                <a:spcPts val="0"/>
              </a:spcAft>
            </a:pPr>
            <a:r>
              <a:rPr lang="en-US" sz="1200" dirty="0">
                <a:latin typeface="Lucida Console" panose="020B0609040504020204" pitchFamily="49" charset="0"/>
              </a:rPr>
              <a:t>                                          &gt; </a:t>
            </a:r>
            <a:r>
              <a:rPr lang="en-US" sz="1200" dirty="0" err="1">
                <a:latin typeface="Lucida Console" panose="020B0609040504020204" pitchFamily="49" charset="0"/>
              </a:rPr>
              <a:t>max_diff</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keep_going</a:t>
            </a:r>
            <a:r>
              <a:rPr lang="en-US" sz="1200" dirty="0">
                <a:latin typeface="Lucida Console" panose="020B0609040504020204" pitchFamily="49" charset="0"/>
              </a:rPr>
              <a:t> = true;</a:t>
            </a:r>
          </a:p>
          <a:p>
            <a:pPr>
              <a:lnSpc>
                <a:spcPct val="100000"/>
              </a:lnSpc>
              <a:spcBef>
                <a:spcPts val="0"/>
              </a:spcBef>
              <a:spcAft>
                <a:spcPts val="0"/>
              </a:spcAft>
            </a:pPr>
            <a:r>
              <a:rPr lang="en-US" sz="1200" dirty="0">
                <a:latin typeface="Lucida Console" panose="020B0609040504020204" pitchFamily="49" charset="0"/>
              </a:rPr>
              <a:t>    std::swap(from, to);</a:t>
            </a:r>
          </a:p>
          <a:p>
            <a:pPr>
              <a:lnSpc>
                <a:spcPct val="100000"/>
              </a:lnSpc>
              <a:spcBef>
                <a:spcPts val="0"/>
              </a:spcBef>
              <a:spcAft>
                <a:spcPts val="0"/>
              </a:spcAft>
            </a:pPr>
            <a:r>
              <a:rPr lang="en-US" sz="1200" dirty="0">
                <a:latin typeface="Lucida Console" panose="020B0609040504020204" pitchFamily="49" charset="0"/>
              </a:rPr>
              <a:t>  } while (</a:t>
            </a:r>
            <a:r>
              <a:rPr lang="en-US" sz="1200" dirty="0" err="1">
                <a:latin typeface="Lucida Console" panose="020B0609040504020204" pitchFamily="49" charset="0"/>
              </a:rPr>
              <a:t>keep_going</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if (to == data) {</a:t>
            </a:r>
          </a:p>
          <a:p>
            <a:pPr>
              <a:lnSpc>
                <a:spcPct val="100000"/>
              </a:lnSpc>
              <a:spcBef>
                <a:spcPts val="0"/>
              </a:spcBef>
              <a:spcAft>
                <a:spcPts val="0"/>
              </a:spcAft>
            </a:pPr>
            <a:r>
              <a:rPr lang="en-US" sz="1200" dirty="0">
                <a:latin typeface="Lucida Console" panose="020B0609040504020204" pitchFamily="49" charset="0"/>
              </a:rPr>
              <a:t>    #pragma </a:t>
            </a:r>
            <a:r>
              <a:rPr lang="en-US" sz="1200" dirty="0" err="1">
                <a:latin typeface="Lucida Console" panose="020B0609040504020204" pitchFamily="49" charset="0"/>
              </a:rPr>
              <a:t>omp</a:t>
            </a:r>
            <a:r>
              <a:rPr lang="en-US" sz="1200" dirty="0">
                <a:latin typeface="Lucida Console" panose="020B0609040504020204" pitchFamily="49" charset="0"/>
              </a:rPr>
              <a:t> parallel for</a:t>
            </a:r>
          </a:p>
          <a:p>
            <a:pPr>
              <a:lnSpc>
                <a:spcPct val="100000"/>
              </a:lnSpc>
              <a:spcBef>
                <a:spcPts val="0"/>
              </a:spcBef>
              <a:spcAft>
                <a:spcPts val="0"/>
              </a:spcAft>
            </a:pPr>
            <a:r>
              <a:rPr lang="en-US" sz="1200" dirty="0">
                <a:latin typeface="Lucida Console" panose="020B0609040504020204" pitchFamily="49" charset="0"/>
              </a:rPr>
              <a:t>    for (int </a:t>
            </a:r>
            <a:r>
              <a:rPr lang="en-US" sz="1200" dirty="0" err="1">
                <a:latin typeface="Lucida Console" panose="020B0609040504020204" pitchFamily="49" charset="0"/>
              </a:rPr>
              <a:t>i</a:t>
            </a:r>
            <a:r>
              <a:rPr lang="en-US" sz="1200" dirty="0">
                <a:latin typeface="Lucida Console" panose="020B0609040504020204" pitchFamily="49" charset="0"/>
              </a:rPr>
              <a:t> = 0; </a:t>
            </a:r>
            <a:r>
              <a:rPr lang="en-US" sz="1200" dirty="0" err="1">
                <a:latin typeface="Lucida Console" panose="020B0609040504020204" pitchFamily="49" charset="0"/>
              </a:rPr>
              <a:t>i</a:t>
            </a:r>
            <a:r>
              <a:rPr lang="en-US" sz="1200" dirty="0">
                <a:latin typeface="Lucida Console" panose="020B0609040504020204" pitchFamily="49" charset="0"/>
              </a:rPr>
              <a:t> &lt; M; ++</a:t>
            </a:r>
            <a:r>
              <a:rPr lang="en-US" sz="1200" dirty="0" err="1">
                <a:latin typeface="Lucida Console" panose="020B0609040504020204" pitchFamily="49" charset="0"/>
              </a:rPr>
              <a:t>i</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for (int j = 0; j &lt; N; ++j)</a:t>
            </a:r>
          </a:p>
          <a:p>
            <a:pPr>
              <a:lnSpc>
                <a:spcPct val="100000"/>
              </a:lnSpc>
              <a:spcBef>
                <a:spcPts val="0"/>
              </a:spcBef>
              <a:spcAft>
                <a:spcPts val="0"/>
              </a:spcAft>
            </a:pPr>
            <a:r>
              <a:rPr lang="en-US" sz="1200" dirty="0">
                <a:latin typeface="Lucida Console" panose="020B0609040504020204" pitchFamily="49" charset="0"/>
              </a:rPr>
              <a:t>        data[</a:t>
            </a:r>
            <a:r>
              <a:rPr lang="en-US" sz="1200" dirty="0" err="1">
                <a:latin typeface="Lucida Console" panose="020B0609040504020204" pitchFamily="49" charset="0"/>
              </a:rPr>
              <a:t>i</a:t>
            </a:r>
            <a:r>
              <a:rPr lang="en-US" sz="1200" dirty="0">
                <a:latin typeface="Lucida Console" panose="020B0609040504020204" pitchFamily="49" charset="0"/>
              </a:rPr>
              <a:t>*N + j] = temp[</a:t>
            </a:r>
            <a:r>
              <a:rPr lang="en-US" sz="1200" dirty="0" err="1">
                <a:latin typeface="Lucida Console" panose="020B0609040504020204" pitchFamily="49" charset="0"/>
              </a:rPr>
              <a:t>i</a:t>
            </a:r>
            <a:r>
              <a:rPr lang="en-US" sz="1200" dirty="0">
                <a:latin typeface="Lucida Console" panose="020B0609040504020204" pitchFamily="49" charset="0"/>
              </a:rPr>
              <a:t>*N + j];</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delete[] temp;</a:t>
            </a:r>
          </a:p>
          <a:p>
            <a:pPr>
              <a:lnSpc>
                <a:spcPct val="100000"/>
              </a:lnSpc>
              <a:spcBef>
                <a:spcPts val="0"/>
              </a:spcBef>
              <a:spcAft>
                <a:spcPts val="0"/>
              </a:spcAft>
            </a:pPr>
            <a:r>
              <a:rPr lang="en-US" sz="1200" dirty="0">
                <a:latin typeface="Lucida Console" panose="020B0609040504020204" pitchFamily="49" charset="0"/>
              </a:rPr>
              <a:t>  return iterations;</a:t>
            </a:r>
          </a:p>
          <a:p>
            <a:pPr>
              <a:lnSpc>
                <a:spcPct val="100000"/>
              </a:lnSpc>
              <a:spcBef>
                <a:spcPts val="0"/>
              </a:spcBef>
              <a:spcAft>
                <a:spcPts val="0"/>
              </a:spcAft>
            </a:pPr>
            <a:r>
              <a:rPr lang="en-US" sz="1200" dirty="0">
                <a:latin typeface="Lucida Console" panose="020B0609040504020204" pitchFamily="49" charset="0"/>
              </a:rPr>
              <a:t>}</a:t>
            </a:r>
          </a:p>
        </p:txBody>
      </p:sp>
      <p:sp>
        <p:nvSpPr>
          <p:cNvPr id="4" name="Text Placeholder 3">
            <a:extLst>
              <a:ext uri="{FF2B5EF4-FFF2-40B4-BE49-F238E27FC236}">
                <a16:creationId xmlns:a16="http://schemas.microsoft.com/office/drawing/2014/main" id="{075E6E56-5620-4570-9EA0-257C747EFC44}"/>
              </a:ext>
            </a:extLst>
          </p:cNvPr>
          <p:cNvSpPr>
            <a:spLocks noGrp="1"/>
          </p:cNvSpPr>
          <p:nvPr>
            <p:ph type="body" sz="quarter" idx="10"/>
          </p:nvPr>
        </p:nvSpPr>
        <p:spPr/>
        <p:txBody>
          <a:bodyPr/>
          <a:lstStyle/>
          <a:p>
            <a:r>
              <a:rPr lang="en-US" dirty="0"/>
              <a:t>OpenMP</a:t>
            </a:r>
          </a:p>
        </p:txBody>
      </p:sp>
      <p:cxnSp>
        <p:nvCxnSpPr>
          <p:cNvPr id="6" name="Straight Connector 5">
            <a:extLst>
              <a:ext uri="{FF2B5EF4-FFF2-40B4-BE49-F238E27FC236}">
                <a16:creationId xmlns:a16="http://schemas.microsoft.com/office/drawing/2014/main" id="{31B73B43-B21E-49F2-9E39-38578D186FD9}"/>
              </a:ext>
            </a:extLst>
          </p:cNvPr>
          <p:cNvCxnSpPr>
            <a:cxnSpLocks/>
            <a:stCxn id="3" idx="0"/>
            <a:endCxn id="3" idx="2"/>
          </p:cNvCxnSpPr>
          <p:nvPr/>
        </p:nvCxnSpPr>
        <p:spPr>
          <a:xfrm>
            <a:off x="5491086" y="2103035"/>
            <a:ext cx="0" cy="3967025"/>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75162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B284-7D6E-4D32-9F27-04387616781D}"/>
              </a:ext>
            </a:extLst>
          </p:cNvPr>
          <p:cNvSpPr>
            <a:spLocks noGrp="1"/>
          </p:cNvSpPr>
          <p:nvPr>
            <p:ph type="title"/>
          </p:nvPr>
        </p:nvSpPr>
        <p:spPr/>
        <p:txBody>
          <a:bodyPr/>
          <a:lstStyle/>
          <a:p>
            <a:r>
              <a:rPr lang="en-US" dirty="0"/>
              <a:t>Jacobi </a:t>
            </a:r>
            <a:r>
              <a:rPr lang="en-US" dirty="0" err="1"/>
              <a:t>laplace</a:t>
            </a:r>
            <a:endParaRPr lang="en-US" dirty="0"/>
          </a:p>
        </p:txBody>
      </p:sp>
      <p:sp>
        <p:nvSpPr>
          <p:cNvPr id="3" name="Content Placeholder 2">
            <a:extLst>
              <a:ext uri="{FF2B5EF4-FFF2-40B4-BE49-F238E27FC236}">
                <a16:creationId xmlns:a16="http://schemas.microsoft.com/office/drawing/2014/main" id="{19C8BDF9-5D42-4796-8F36-ED07A3FCE82D}"/>
              </a:ext>
            </a:extLst>
          </p:cNvPr>
          <p:cNvSpPr>
            <a:spLocks noGrp="1"/>
          </p:cNvSpPr>
          <p:nvPr>
            <p:ph idx="1"/>
          </p:nvPr>
        </p:nvSpPr>
        <p:spPr>
          <a:xfrm>
            <a:off x="516750" y="2103035"/>
            <a:ext cx="9948672" cy="3830837"/>
          </a:xfrm>
        </p:spPr>
        <p:txBody>
          <a:bodyPr numCol="2"/>
          <a:lstStyle/>
          <a:p>
            <a:pPr>
              <a:lnSpc>
                <a:spcPct val="100000"/>
              </a:lnSpc>
              <a:spcBef>
                <a:spcPts val="0"/>
              </a:spcBef>
              <a:spcAft>
                <a:spcPts val="0"/>
              </a:spcAft>
            </a:pPr>
            <a:r>
              <a:rPr lang="en-US" sz="1200" dirty="0">
                <a:latin typeface="Lucida Console" panose="020B0609040504020204" pitchFamily="49" charset="0"/>
              </a:rPr>
              <a:t>int </a:t>
            </a:r>
            <a:r>
              <a:rPr lang="en-US" sz="1200" dirty="0" err="1">
                <a:latin typeface="Lucida Console" panose="020B0609040504020204" pitchFamily="49" charset="0"/>
              </a:rPr>
              <a:t>jacobi_solver</a:t>
            </a:r>
            <a:r>
              <a:rPr lang="en-US" sz="1200" dirty="0">
                <a:latin typeface="Lucida Console" panose="020B0609040504020204" pitchFamily="49" charset="0"/>
              </a:rPr>
              <a:t>(float* data, int M, int N,</a:t>
            </a:r>
          </a:p>
          <a:p>
            <a:pPr>
              <a:lnSpc>
                <a:spcPct val="100000"/>
              </a:lnSpc>
              <a:spcBef>
                <a:spcPts val="0"/>
              </a:spcBef>
              <a:spcAft>
                <a:spcPts val="0"/>
              </a:spcAft>
            </a:pPr>
            <a:r>
              <a:rPr lang="en-US" sz="1200" dirty="0">
                <a:latin typeface="Lucida Console" panose="020B0609040504020204" pitchFamily="49" charset="0"/>
              </a:rPr>
              <a:t>                  float </a:t>
            </a:r>
            <a:r>
              <a:rPr lang="en-US" sz="1200" dirty="0" err="1">
                <a:latin typeface="Lucida Console" panose="020B0609040504020204" pitchFamily="49" charset="0"/>
              </a:rPr>
              <a:t>max_diff</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float* temp = new float[M * N];</a:t>
            </a:r>
          </a:p>
          <a:p>
            <a:pPr>
              <a:lnSpc>
                <a:spcPct val="100000"/>
              </a:lnSpc>
              <a:spcBef>
                <a:spcPts val="0"/>
              </a:spcBef>
              <a:spcAft>
                <a:spcPts val="0"/>
              </a:spcAft>
            </a:pPr>
            <a:r>
              <a:rPr lang="en-US" sz="1200" dirty="0">
                <a:latin typeface="Lucida Console" panose="020B0609040504020204" pitchFamily="49" charset="0"/>
              </a:rPr>
              <a:t>  int iterations = 0;</a:t>
            </a:r>
          </a:p>
          <a:p>
            <a:pPr>
              <a:lnSpc>
                <a:spcPct val="100000"/>
              </a:lnSpc>
              <a:spcBef>
                <a:spcPts val="0"/>
              </a:spcBef>
              <a:spcAft>
                <a:spcPts val="0"/>
              </a:spcAft>
            </a:pPr>
            <a:r>
              <a:rPr lang="en-US" sz="1200" dirty="0">
                <a:latin typeface="Lucida Console" panose="020B0609040504020204" pitchFamily="49" charset="0"/>
              </a:rPr>
              <a:t>  bool </a:t>
            </a:r>
            <a:r>
              <a:rPr lang="en-US" sz="1200" dirty="0" err="1">
                <a:latin typeface="Lucida Console" panose="020B0609040504020204" pitchFamily="49" charset="0"/>
              </a:rPr>
              <a:t>keep_going</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#pragma </a:t>
            </a:r>
            <a:r>
              <a:rPr lang="en-US" sz="1200" dirty="0" err="1">
                <a:latin typeface="Lucida Console" panose="020B0609040504020204" pitchFamily="49" charset="0"/>
              </a:rPr>
              <a:t>omp</a:t>
            </a:r>
            <a:r>
              <a:rPr lang="en-US" sz="1200" dirty="0">
                <a:latin typeface="Lucida Console" panose="020B0609040504020204" pitchFamily="49" charset="0"/>
              </a:rPr>
              <a:t> parallel for</a:t>
            </a:r>
          </a:p>
          <a:p>
            <a:pPr>
              <a:lnSpc>
                <a:spcPct val="100000"/>
              </a:lnSpc>
              <a:spcBef>
                <a:spcPts val="0"/>
              </a:spcBef>
              <a:spcAft>
                <a:spcPts val="0"/>
              </a:spcAft>
            </a:pPr>
            <a:r>
              <a:rPr lang="en-US" sz="1200" dirty="0">
                <a:latin typeface="Lucida Console" panose="020B0609040504020204" pitchFamily="49" charset="0"/>
              </a:rPr>
              <a:t>  for (int </a:t>
            </a:r>
            <a:r>
              <a:rPr lang="en-US" sz="1200" dirty="0" err="1">
                <a:latin typeface="Lucida Console" panose="020B0609040504020204" pitchFamily="49" charset="0"/>
              </a:rPr>
              <a:t>i</a:t>
            </a:r>
            <a:r>
              <a:rPr lang="en-US" sz="1200" dirty="0">
                <a:latin typeface="Lucida Console" panose="020B0609040504020204" pitchFamily="49" charset="0"/>
              </a:rPr>
              <a:t> = 0; </a:t>
            </a:r>
            <a:r>
              <a:rPr lang="en-US" sz="1200" dirty="0" err="1">
                <a:latin typeface="Lucida Console" panose="020B0609040504020204" pitchFamily="49" charset="0"/>
              </a:rPr>
              <a:t>i</a:t>
            </a:r>
            <a:r>
              <a:rPr lang="en-US" sz="1200" dirty="0">
                <a:latin typeface="Lucida Console" panose="020B0609040504020204" pitchFamily="49" charset="0"/>
              </a:rPr>
              <a:t> &lt; M; ++</a:t>
            </a:r>
            <a:r>
              <a:rPr lang="en-US" sz="1200" dirty="0" err="1">
                <a:latin typeface="Lucida Console" panose="020B0609040504020204" pitchFamily="49" charset="0"/>
              </a:rPr>
              <a:t>i</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for (int j = 0; j &lt; N; ++j)</a:t>
            </a:r>
          </a:p>
          <a:p>
            <a:pPr>
              <a:lnSpc>
                <a:spcPct val="100000"/>
              </a:lnSpc>
              <a:spcBef>
                <a:spcPts val="0"/>
              </a:spcBef>
              <a:spcAft>
                <a:spcPts val="0"/>
              </a:spcAft>
            </a:pPr>
            <a:r>
              <a:rPr lang="en-US" sz="1200" dirty="0">
                <a:latin typeface="Lucida Console" panose="020B0609040504020204" pitchFamily="49" charset="0"/>
              </a:rPr>
              <a:t>      temp[</a:t>
            </a:r>
            <a:r>
              <a:rPr lang="en-US" sz="1200" dirty="0" err="1">
                <a:latin typeface="Lucida Console" panose="020B0609040504020204" pitchFamily="49" charset="0"/>
              </a:rPr>
              <a:t>i</a:t>
            </a:r>
            <a:r>
              <a:rPr lang="en-US" sz="1200" dirty="0">
                <a:latin typeface="Lucida Console" panose="020B0609040504020204" pitchFamily="49" charset="0"/>
              </a:rPr>
              <a:t>*N + j] = data[</a:t>
            </a:r>
            <a:r>
              <a:rPr lang="en-US" sz="1200" dirty="0" err="1">
                <a:latin typeface="Lucida Console" panose="020B0609040504020204" pitchFamily="49" charset="0"/>
              </a:rPr>
              <a:t>i</a:t>
            </a:r>
            <a:r>
              <a:rPr lang="en-US" sz="1200" dirty="0">
                <a:latin typeface="Lucida Console" panose="020B0609040504020204" pitchFamily="49" charset="0"/>
              </a:rPr>
              <a:t>*N + j];</a:t>
            </a:r>
          </a:p>
          <a:p>
            <a:pPr>
              <a:lnSpc>
                <a:spcPct val="100000"/>
              </a:lnSpc>
              <a:spcBef>
                <a:spcPts val="0"/>
              </a:spcBef>
              <a:spcAft>
                <a:spcPts val="0"/>
              </a:spcAft>
            </a:pPr>
            <a:r>
              <a:rPr lang="en-US" sz="1200" dirty="0">
                <a:latin typeface="Lucida Console" panose="020B0609040504020204" pitchFamily="49" charset="0"/>
              </a:rPr>
              <a:t>  float* from = data;</a:t>
            </a:r>
          </a:p>
          <a:p>
            <a:pPr>
              <a:lnSpc>
                <a:spcPct val="100000"/>
              </a:lnSpc>
              <a:spcBef>
                <a:spcPts val="0"/>
              </a:spcBef>
              <a:spcAft>
                <a:spcPts val="0"/>
              </a:spcAft>
            </a:pPr>
            <a:r>
              <a:rPr lang="en-US" sz="1200" dirty="0">
                <a:latin typeface="Lucida Console" panose="020B0609040504020204" pitchFamily="49" charset="0"/>
              </a:rPr>
              <a:t>  float* to = temp;</a:t>
            </a:r>
          </a:p>
          <a:p>
            <a:pPr>
              <a:lnSpc>
                <a:spcPct val="100000"/>
              </a:lnSpc>
              <a:spcBef>
                <a:spcPts val="0"/>
              </a:spcBef>
              <a:spcAft>
                <a:spcPts val="0"/>
              </a:spcAft>
            </a:pPr>
            <a:r>
              <a:rPr lang="en-US" sz="1200" dirty="0">
                <a:latin typeface="Lucida Console" panose="020B0609040504020204" pitchFamily="49" charset="0"/>
              </a:rPr>
              <a:t>  do {</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keep_going</a:t>
            </a:r>
            <a:r>
              <a:rPr lang="en-US" sz="1200" dirty="0">
                <a:latin typeface="Lucida Console" panose="020B0609040504020204" pitchFamily="49" charset="0"/>
              </a:rPr>
              <a:t> = false;</a:t>
            </a:r>
          </a:p>
          <a:p>
            <a:pPr>
              <a:lnSpc>
                <a:spcPct val="100000"/>
              </a:lnSpc>
              <a:spcBef>
                <a:spcPts val="0"/>
              </a:spcBef>
              <a:spcAft>
                <a:spcPts val="0"/>
              </a:spcAft>
            </a:pPr>
            <a:r>
              <a:rPr lang="en-US" sz="1200" dirty="0">
                <a:latin typeface="Lucida Console" panose="020B0609040504020204" pitchFamily="49" charset="0"/>
              </a:rPr>
              <a:t>    ++iterations;</a:t>
            </a:r>
          </a:p>
          <a:p>
            <a:pPr>
              <a:lnSpc>
                <a:spcPct val="100000"/>
              </a:lnSpc>
              <a:spcBef>
                <a:spcPts val="0"/>
              </a:spcBef>
              <a:spcAft>
                <a:spcPts val="0"/>
              </a:spcAft>
            </a:pPr>
            <a:r>
              <a:rPr lang="en-US" sz="1200" dirty="0">
                <a:latin typeface="Lucida Console" panose="020B0609040504020204" pitchFamily="49" charset="0"/>
              </a:rPr>
              <a:t>    </a:t>
            </a:r>
            <a:r>
              <a:rPr lang="en-US" sz="1200" dirty="0">
                <a:solidFill>
                  <a:srgbClr val="FF0000"/>
                </a:solidFill>
                <a:latin typeface="Lucida Console" panose="020B0609040504020204" pitchFamily="49" charset="0"/>
              </a:rPr>
              <a:t>#pragma </a:t>
            </a:r>
            <a:r>
              <a:rPr lang="en-US" sz="1200" dirty="0" err="1">
                <a:solidFill>
                  <a:srgbClr val="FF0000"/>
                </a:solidFill>
                <a:latin typeface="Lucida Console" panose="020B0609040504020204" pitchFamily="49" charset="0"/>
              </a:rPr>
              <a:t>omp</a:t>
            </a:r>
            <a:r>
              <a:rPr lang="en-US" sz="1200" dirty="0">
                <a:solidFill>
                  <a:srgbClr val="FF0000"/>
                </a:solidFill>
                <a:latin typeface="Lucida Console" panose="020B0609040504020204" pitchFamily="49" charset="0"/>
              </a:rPr>
              <a:t> parallel for reduction(||:</a:t>
            </a:r>
            <a:r>
              <a:rPr lang="en-US" sz="1200" dirty="0" err="1">
                <a:solidFill>
                  <a:srgbClr val="FF0000"/>
                </a:solidFill>
                <a:latin typeface="Lucida Console" panose="020B0609040504020204" pitchFamily="49" charset="0"/>
              </a:rPr>
              <a:t>keep_going</a:t>
            </a:r>
            <a:r>
              <a:rPr lang="en-US" sz="1200" dirty="0">
                <a:solidFill>
                  <a:srgbClr val="FF0000"/>
                </a:solidFill>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for (int </a:t>
            </a:r>
            <a:r>
              <a:rPr lang="en-US" sz="1200" dirty="0" err="1">
                <a:latin typeface="Lucida Console" panose="020B0609040504020204" pitchFamily="49" charset="0"/>
              </a:rPr>
              <a:t>i</a:t>
            </a:r>
            <a:r>
              <a:rPr lang="en-US" sz="1200" dirty="0">
                <a:latin typeface="Lucida Console" panose="020B0609040504020204" pitchFamily="49" charset="0"/>
              </a:rPr>
              <a:t> = 1; </a:t>
            </a:r>
            <a:r>
              <a:rPr lang="en-US" sz="1200" dirty="0" err="1">
                <a:latin typeface="Lucida Console" panose="020B0609040504020204" pitchFamily="49" charset="0"/>
              </a:rPr>
              <a:t>i</a:t>
            </a:r>
            <a:r>
              <a:rPr lang="en-US" sz="1200" dirty="0">
                <a:latin typeface="Lucida Console" panose="020B0609040504020204" pitchFamily="49" charset="0"/>
              </a:rPr>
              <a:t> &lt; M-1; ++</a:t>
            </a:r>
            <a:r>
              <a:rPr lang="en-US" sz="1200" dirty="0" err="1">
                <a:latin typeface="Lucida Console" panose="020B0609040504020204" pitchFamily="49" charset="0"/>
              </a:rPr>
              <a:t>i</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for (int j = 1; j &lt; N-1; ++j) {</a:t>
            </a:r>
          </a:p>
          <a:p>
            <a:pPr>
              <a:lnSpc>
                <a:spcPct val="100000"/>
              </a:lnSpc>
              <a:spcBef>
                <a:spcPts val="0"/>
              </a:spcBef>
              <a:spcAft>
                <a:spcPts val="0"/>
              </a:spcAft>
            </a:pPr>
            <a:r>
              <a:rPr lang="en-US" sz="1200" dirty="0">
                <a:latin typeface="Lucida Console" panose="020B0609040504020204" pitchFamily="49" charset="0"/>
              </a:rPr>
              <a:t>        to[</a:t>
            </a:r>
            <a:r>
              <a:rPr lang="en-US" sz="1200" dirty="0" err="1">
                <a:latin typeface="Lucida Console" panose="020B0609040504020204" pitchFamily="49" charset="0"/>
              </a:rPr>
              <a:t>i</a:t>
            </a:r>
            <a:r>
              <a:rPr lang="en-US" sz="1200" dirty="0">
                <a:latin typeface="Lucida Console" panose="020B0609040504020204" pitchFamily="49" charset="0"/>
              </a:rPr>
              <a:t>*N + j] = 0.25f *</a:t>
            </a:r>
          </a:p>
          <a:p>
            <a:pPr>
              <a:lnSpc>
                <a:spcPct val="100000"/>
              </a:lnSpc>
              <a:spcBef>
                <a:spcPts val="0"/>
              </a:spcBef>
              <a:spcAft>
                <a:spcPts val="0"/>
              </a:spcAft>
            </a:pPr>
            <a:r>
              <a:rPr lang="en-US" sz="1200" dirty="0">
                <a:latin typeface="Lucida Console" panose="020B0609040504020204" pitchFamily="49" charset="0"/>
              </a:rPr>
              <a:t>           (from[(i-1)*N + j] + from[(i+1)*N + j] +</a:t>
            </a:r>
          </a:p>
          <a:p>
            <a:pPr>
              <a:lnSpc>
                <a:spcPct val="100000"/>
              </a:lnSpc>
              <a:spcBef>
                <a:spcPts val="0"/>
              </a:spcBef>
              <a:spcAft>
                <a:spcPts val="0"/>
              </a:spcAft>
            </a:pPr>
            <a:r>
              <a:rPr lang="en-US" sz="1200" dirty="0">
                <a:latin typeface="Lucida Console" panose="020B0609040504020204" pitchFamily="49" charset="0"/>
              </a:rPr>
              <a:t>                from[</a:t>
            </a:r>
            <a:r>
              <a:rPr lang="en-US" sz="1200" dirty="0" err="1">
                <a:latin typeface="Lucida Console" panose="020B0609040504020204" pitchFamily="49" charset="0"/>
              </a:rPr>
              <a:t>i</a:t>
            </a:r>
            <a:r>
              <a:rPr lang="en-US" sz="1200" dirty="0">
                <a:latin typeface="Lucida Console" panose="020B0609040504020204" pitchFamily="49" charset="0"/>
              </a:rPr>
              <a:t>*N + j-1] + from[</a:t>
            </a:r>
            <a:r>
              <a:rPr lang="en-US" sz="1200" dirty="0" err="1">
                <a:latin typeface="Lucida Console" panose="020B0609040504020204" pitchFamily="49" charset="0"/>
              </a:rPr>
              <a:t>i</a:t>
            </a:r>
            <a:r>
              <a:rPr lang="en-US" sz="1200" dirty="0">
                <a:latin typeface="Lucida Console" panose="020B0609040504020204" pitchFamily="49" charset="0"/>
              </a:rPr>
              <a:t>*N + j+1]);</a:t>
            </a:r>
          </a:p>
          <a:p>
            <a:pPr>
              <a:lnSpc>
                <a:spcPct val="100000"/>
              </a:lnSpc>
              <a:spcBef>
                <a:spcPts val="0"/>
              </a:spcBef>
              <a:spcAft>
                <a:spcPts val="0"/>
              </a:spcAft>
            </a:pPr>
            <a:r>
              <a:rPr lang="en-US" sz="1200" dirty="0">
                <a:latin typeface="Lucida Console" panose="020B0609040504020204" pitchFamily="49" charset="0"/>
              </a:rPr>
              <a:t>        if (!</a:t>
            </a:r>
            <a:r>
              <a:rPr lang="en-US" sz="1200" dirty="0" err="1">
                <a:latin typeface="Lucida Console" panose="020B0609040504020204" pitchFamily="49" charset="0"/>
              </a:rPr>
              <a:t>keep_going</a:t>
            </a:r>
            <a:r>
              <a:rPr lang="en-US" sz="1200" dirty="0">
                <a:latin typeface="Lucida Console" panose="020B0609040504020204" pitchFamily="49" charset="0"/>
              </a:rPr>
              <a:t> &amp;&amp;</a:t>
            </a:r>
          </a:p>
          <a:p>
            <a:pPr>
              <a:lnSpc>
                <a:spcPct val="100000"/>
              </a:lnSpc>
              <a:spcBef>
                <a:spcPts val="0"/>
              </a:spcBef>
              <a:spcAft>
                <a:spcPts val="0"/>
              </a:spcAft>
            </a:pPr>
            <a:r>
              <a:rPr lang="en-US" sz="1200" dirty="0">
                <a:latin typeface="Lucida Console" panose="020B0609040504020204" pitchFamily="49" charset="0"/>
              </a:rPr>
              <a:t>            std::fabs(to[</a:t>
            </a:r>
            <a:r>
              <a:rPr lang="en-US" sz="1200" dirty="0" err="1">
                <a:latin typeface="Lucida Console" panose="020B0609040504020204" pitchFamily="49" charset="0"/>
              </a:rPr>
              <a:t>i</a:t>
            </a:r>
            <a:r>
              <a:rPr lang="en-US" sz="1200" dirty="0">
                <a:latin typeface="Lucida Console" panose="020B0609040504020204" pitchFamily="49" charset="0"/>
              </a:rPr>
              <a:t>*N + j] - from[</a:t>
            </a:r>
            <a:r>
              <a:rPr lang="en-US" sz="1200" dirty="0" err="1">
                <a:latin typeface="Lucida Console" panose="020B0609040504020204" pitchFamily="49" charset="0"/>
              </a:rPr>
              <a:t>i</a:t>
            </a:r>
            <a:r>
              <a:rPr lang="en-US" sz="1200" dirty="0">
                <a:latin typeface="Lucida Console" panose="020B0609040504020204" pitchFamily="49" charset="0"/>
              </a:rPr>
              <a:t>*N + j])</a:t>
            </a:r>
          </a:p>
          <a:p>
            <a:pPr>
              <a:lnSpc>
                <a:spcPct val="100000"/>
              </a:lnSpc>
              <a:spcBef>
                <a:spcPts val="0"/>
              </a:spcBef>
              <a:spcAft>
                <a:spcPts val="0"/>
              </a:spcAft>
            </a:pPr>
            <a:r>
              <a:rPr lang="en-US" sz="1200" dirty="0">
                <a:latin typeface="Lucida Console" panose="020B0609040504020204" pitchFamily="49" charset="0"/>
              </a:rPr>
              <a:t>                                          &gt; </a:t>
            </a:r>
            <a:r>
              <a:rPr lang="en-US" sz="1200" dirty="0" err="1">
                <a:latin typeface="Lucida Console" panose="020B0609040504020204" pitchFamily="49" charset="0"/>
              </a:rPr>
              <a:t>max_diff</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keep_going</a:t>
            </a:r>
            <a:r>
              <a:rPr lang="en-US" sz="1200" dirty="0">
                <a:latin typeface="Lucida Console" panose="020B0609040504020204" pitchFamily="49" charset="0"/>
              </a:rPr>
              <a:t> = true;</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std::swap(from, to);</a:t>
            </a:r>
          </a:p>
          <a:p>
            <a:pPr>
              <a:lnSpc>
                <a:spcPct val="100000"/>
              </a:lnSpc>
              <a:spcBef>
                <a:spcPts val="0"/>
              </a:spcBef>
              <a:spcAft>
                <a:spcPts val="0"/>
              </a:spcAft>
            </a:pPr>
            <a:r>
              <a:rPr lang="en-US" sz="1200" dirty="0">
                <a:latin typeface="Lucida Console" panose="020B0609040504020204" pitchFamily="49" charset="0"/>
              </a:rPr>
              <a:t>  } while (</a:t>
            </a:r>
            <a:r>
              <a:rPr lang="en-US" sz="1200" dirty="0" err="1">
                <a:latin typeface="Lucida Console" panose="020B0609040504020204" pitchFamily="49" charset="0"/>
              </a:rPr>
              <a:t>keep_going</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if (to == data) {</a:t>
            </a:r>
          </a:p>
          <a:p>
            <a:pPr>
              <a:lnSpc>
                <a:spcPct val="100000"/>
              </a:lnSpc>
              <a:spcBef>
                <a:spcPts val="0"/>
              </a:spcBef>
              <a:spcAft>
                <a:spcPts val="0"/>
              </a:spcAft>
            </a:pPr>
            <a:r>
              <a:rPr lang="en-US" sz="1200" dirty="0">
                <a:latin typeface="Lucida Console" panose="020B0609040504020204" pitchFamily="49" charset="0"/>
              </a:rPr>
              <a:t>    #pragma </a:t>
            </a:r>
            <a:r>
              <a:rPr lang="en-US" sz="1200" dirty="0" err="1">
                <a:latin typeface="Lucida Console" panose="020B0609040504020204" pitchFamily="49" charset="0"/>
              </a:rPr>
              <a:t>omp</a:t>
            </a:r>
            <a:r>
              <a:rPr lang="en-US" sz="1200" dirty="0">
                <a:latin typeface="Lucida Console" panose="020B0609040504020204" pitchFamily="49" charset="0"/>
              </a:rPr>
              <a:t> parallel for</a:t>
            </a:r>
          </a:p>
          <a:p>
            <a:pPr>
              <a:lnSpc>
                <a:spcPct val="100000"/>
              </a:lnSpc>
              <a:spcBef>
                <a:spcPts val="0"/>
              </a:spcBef>
              <a:spcAft>
                <a:spcPts val="0"/>
              </a:spcAft>
            </a:pPr>
            <a:r>
              <a:rPr lang="en-US" sz="1200" dirty="0">
                <a:latin typeface="Lucida Console" panose="020B0609040504020204" pitchFamily="49" charset="0"/>
              </a:rPr>
              <a:t>    for (int </a:t>
            </a:r>
            <a:r>
              <a:rPr lang="en-US" sz="1200" dirty="0" err="1">
                <a:latin typeface="Lucida Console" panose="020B0609040504020204" pitchFamily="49" charset="0"/>
              </a:rPr>
              <a:t>i</a:t>
            </a:r>
            <a:r>
              <a:rPr lang="en-US" sz="1200" dirty="0">
                <a:latin typeface="Lucida Console" panose="020B0609040504020204" pitchFamily="49" charset="0"/>
              </a:rPr>
              <a:t> = 0; </a:t>
            </a:r>
            <a:r>
              <a:rPr lang="en-US" sz="1200" dirty="0" err="1">
                <a:latin typeface="Lucida Console" panose="020B0609040504020204" pitchFamily="49" charset="0"/>
              </a:rPr>
              <a:t>i</a:t>
            </a:r>
            <a:r>
              <a:rPr lang="en-US" sz="1200" dirty="0">
                <a:latin typeface="Lucida Console" panose="020B0609040504020204" pitchFamily="49" charset="0"/>
              </a:rPr>
              <a:t> &lt; M; ++</a:t>
            </a:r>
            <a:r>
              <a:rPr lang="en-US" sz="1200" dirty="0" err="1">
                <a:latin typeface="Lucida Console" panose="020B0609040504020204" pitchFamily="49" charset="0"/>
              </a:rPr>
              <a:t>i</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for (int j = 0; j &lt; N; ++j)</a:t>
            </a:r>
          </a:p>
          <a:p>
            <a:pPr>
              <a:lnSpc>
                <a:spcPct val="100000"/>
              </a:lnSpc>
              <a:spcBef>
                <a:spcPts val="0"/>
              </a:spcBef>
              <a:spcAft>
                <a:spcPts val="0"/>
              </a:spcAft>
            </a:pPr>
            <a:r>
              <a:rPr lang="en-US" sz="1200" dirty="0">
                <a:latin typeface="Lucida Console" panose="020B0609040504020204" pitchFamily="49" charset="0"/>
              </a:rPr>
              <a:t>        data[</a:t>
            </a:r>
            <a:r>
              <a:rPr lang="en-US" sz="1200" dirty="0" err="1">
                <a:latin typeface="Lucida Console" panose="020B0609040504020204" pitchFamily="49" charset="0"/>
              </a:rPr>
              <a:t>i</a:t>
            </a:r>
            <a:r>
              <a:rPr lang="en-US" sz="1200" dirty="0">
                <a:latin typeface="Lucida Console" panose="020B0609040504020204" pitchFamily="49" charset="0"/>
              </a:rPr>
              <a:t>*N + j] = temp[</a:t>
            </a:r>
            <a:r>
              <a:rPr lang="en-US" sz="1200" dirty="0" err="1">
                <a:latin typeface="Lucida Console" panose="020B0609040504020204" pitchFamily="49" charset="0"/>
              </a:rPr>
              <a:t>i</a:t>
            </a:r>
            <a:r>
              <a:rPr lang="en-US" sz="1200" dirty="0">
                <a:latin typeface="Lucida Console" panose="020B0609040504020204" pitchFamily="49" charset="0"/>
              </a:rPr>
              <a:t>*N + j];</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delete[] temp;</a:t>
            </a:r>
          </a:p>
          <a:p>
            <a:pPr>
              <a:lnSpc>
                <a:spcPct val="100000"/>
              </a:lnSpc>
              <a:spcBef>
                <a:spcPts val="0"/>
              </a:spcBef>
              <a:spcAft>
                <a:spcPts val="0"/>
              </a:spcAft>
            </a:pPr>
            <a:r>
              <a:rPr lang="en-US" sz="1200" dirty="0">
                <a:latin typeface="Lucida Console" panose="020B0609040504020204" pitchFamily="49" charset="0"/>
              </a:rPr>
              <a:t>  return iterations;</a:t>
            </a:r>
          </a:p>
          <a:p>
            <a:pPr>
              <a:lnSpc>
                <a:spcPct val="100000"/>
              </a:lnSpc>
              <a:spcBef>
                <a:spcPts val="0"/>
              </a:spcBef>
              <a:spcAft>
                <a:spcPts val="0"/>
              </a:spcAft>
            </a:pPr>
            <a:r>
              <a:rPr lang="en-US" sz="1200" dirty="0">
                <a:latin typeface="Lucida Console" panose="020B0609040504020204" pitchFamily="49" charset="0"/>
              </a:rPr>
              <a:t>}</a:t>
            </a:r>
          </a:p>
        </p:txBody>
      </p:sp>
      <p:sp>
        <p:nvSpPr>
          <p:cNvPr id="4" name="Text Placeholder 3">
            <a:extLst>
              <a:ext uri="{FF2B5EF4-FFF2-40B4-BE49-F238E27FC236}">
                <a16:creationId xmlns:a16="http://schemas.microsoft.com/office/drawing/2014/main" id="{075E6E56-5620-4570-9EA0-257C747EFC44}"/>
              </a:ext>
            </a:extLst>
          </p:cNvPr>
          <p:cNvSpPr>
            <a:spLocks noGrp="1"/>
          </p:cNvSpPr>
          <p:nvPr>
            <p:ph type="body" sz="quarter" idx="10"/>
          </p:nvPr>
        </p:nvSpPr>
        <p:spPr/>
        <p:txBody>
          <a:bodyPr/>
          <a:lstStyle/>
          <a:p>
            <a:r>
              <a:rPr lang="en-US" dirty="0"/>
              <a:t>OpenMP, improved</a:t>
            </a:r>
          </a:p>
        </p:txBody>
      </p:sp>
      <p:cxnSp>
        <p:nvCxnSpPr>
          <p:cNvPr id="6" name="Straight Connector 5">
            <a:extLst>
              <a:ext uri="{FF2B5EF4-FFF2-40B4-BE49-F238E27FC236}">
                <a16:creationId xmlns:a16="http://schemas.microsoft.com/office/drawing/2014/main" id="{31B73B43-B21E-49F2-9E39-38578D186FD9}"/>
              </a:ext>
            </a:extLst>
          </p:cNvPr>
          <p:cNvCxnSpPr>
            <a:cxnSpLocks/>
            <a:stCxn id="3" idx="0"/>
            <a:endCxn id="3" idx="2"/>
          </p:cNvCxnSpPr>
          <p:nvPr/>
        </p:nvCxnSpPr>
        <p:spPr>
          <a:xfrm>
            <a:off x="5491086" y="2103035"/>
            <a:ext cx="0" cy="3830837"/>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18741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D40A1-B75D-4508-960F-93C67B3FA7EE}"/>
              </a:ext>
            </a:extLst>
          </p:cNvPr>
          <p:cNvSpPr>
            <a:spLocks noGrp="1"/>
          </p:cNvSpPr>
          <p:nvPr>
            <p:ph type="title"/>
          </p:nvPr>
        </p:nvSpPr>
        <p:spPr/>
        <p:txBody>
          <a:bodyPr/>
          <a:lstStyle/>
          <a:p>
            <a:r>
              <a:rPr lang="en-US" dirty="0"/>
              <a:t>Jacobi Laplace Performance</a:t>
            </a:r>
          </a:p>
        </p:txBody>
      </p:sp>
      <p:graphicFrame>
        <p:nvGraphicFramePr>
          <p:cNvPr id="7" name="Content Placeholder 6">
            <a:extLst>
              <a:ext uri="{FF2B5EF4-FFF2-40B4-BE49-F238E27FC236}">
                <a16:creationId xmlns:a16="http://schemas.microsoft.com/office/drawing/2014/main" id="{B87A4D00-94AF-478F-9A9C-580308EDD35E}"/>
              </a:ext>
            </a:extLst>
          </p:cNvPr>
          <p:cNvGraphicFramePr>
            <a:graphicFrameLocks noGrp="1"/>
          </p:cNvGraphicFramePr>
          <p:nvPr>
            <p:ph idx="1"/>
            <p:extLst>
              <p:ext uri="{D42A27DB-BD31-4B8C-83A1-F6EECF244321}">
                <p14:modId xmlns:p14="http://schemas.microsoft.com/office/powerpoint/2010/main" val="2606949995"/>
              </p:ext>
            </p:extLst>
          </p:nvPr>
        </p:nvGraphicFramePr>
        <p:xfrm>
          <a:off x="517525" y="1328358"/>
          <a:ext cx="9947275" cy="449300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5387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B284-7D6E-4D32-9F27-04387616781D}"/>
              </a:ext>
            </a:extLst>
          </p:cNvPr>
          <p:cNvSpPr>
            <a:spLocks noGrp="1"/>
          </p:cNvSpPr>
          <p:nvPr>
            <p:ph type="title"/>
          </p:nvPr>
        </p:nvSpPr>
        <p:spPr/>
        <p:txBody>
          <a:bodyPr/>
          <a:lstStyle/>
          <a:p>
            <a:r>
              <a:rPr lang="en-US" dirty="0" err="1"/>
              <a:t>pthreads</a:t>
            </a:r>
            <a:endParaRPr lang="en-US" dirty="0"/>
          </a:p>
        </p:txBody>
      </p:sp>
      <p:sp>
        <p:nvSpPr>
          <p:cNvPr id="3" name="Content Placeholder 2">
            <a:extLst>
              <a:ext uri="{FF2B5EF4-FFF2-40B4-BE49-F238E27FC236}">
                <a16:creationId xmlns:a16="http://schemas.microsoft.com/office/drawing/2014/main" id="{19C8BDF9-5D42-4796-8F36-ED07A3FCE82D}"/>
              </a:ext>
            </a:extLst>
          </p:cNvPr>
          <p:cNvSpPr>
            <a:spLocks noGrp="1"/>
          </p:cNvSpPr>
          <p:nvPr>
            <p:ph idx="1"/>
          </p:nvPr>
        </p:nvSpPr>
        <p:spPr>
          <a:xfrm>
            <a:off x="516750" y="1705233"/>
            <a:ext cx="9948672" cy="4116728"/>
          </a:xfrm>
        </p:spPr>
        <p:txBody>
          <a:bodyPr/>
          <a:lstStyle/>
          <a:p>
            <a:pPr>
              <a:lnSpc>
                <a:spcPct val="100000"/>
              </a:lnSpc>
              <a:spcBef>
                <a:spcPts val="0"/>
              </a:spcBef>
              <a:spcAft>
                <a:spcPts val="0"/>
              </a:spcAft>
            </a:pPr>
            <a:r>
              <a:rPr lang="en-US" sz="1100" dirty="0">
                <a:latin typeface="Lucida Console" panose="020B0609040504020204" pitchFamily="49" charset="0"/>
              </a:rPr>
              <a:t>struct </a:t>
            </a:r>
            <a:r>
              <a:rPr lang="en-US" sz="1100" dirty="0" err="1">
                <a:latin typeface="Lucida Console" panose="020B0609040504020204" pitchFamily="49" charset="0"/>
              </a:rPr>
              <a:t>thread_data</a:t>
            </a:r>
            <a:r>
              <a:rPr lang="en-US" sz="1100" dirty="0">
                <a:latin typeface="Lucida Console" panose="020B0609040504020204" pitchFamily="49" charset="0"/>
              </a:rPr>
              <a:t> {</a:t>
            </a:r>
          </a:p>
          <a:p>
            <a:pPr>
              <a:lnSpc>
                <a:spcPct val="100000"/>
              </a:lnSpc>
              <a:spcBef>
                <a:spcPts val="0"/>
              </a:spcBef>
              <a:spcAft>
                <a:spcPts val="0"/>
              </a:spcAft>
            </a:pPr>
            <a:r>
              <a:rPr lang="en-US" sz="1100" dirty="0">
                <a:latin typeface="Lucida Console" panose="020B0609040504020204" pitchFamily="49" charset="0"/>
              </a:rPr>
              <a:t>  float *x, *y, *z, a;</a:t>
            </a:r>
          </a:p>
          <a:p>
            <a:pPr>
              <a:lnSpc>
                <a:spcPct val="100000"/>
              </a:lnSpc>
              <a:spcBef>
                <a:spcPts val="0"/>
              </a:spcBef>
              <a:spcAft>
                <a:spcPts val="0"/>
              </a:spcAft>
            </a:pPr>
            <a:r>
              <a:rPr lang="en-US" sz="1100" dirty="0">
                <a:latin typeface="Lucida Console" panose="020B0609040504020204" pitchFamily="49" charset="0"/>
              </a:rPr>
              <a:t>  int n, </a:t>
            </a:r>
            <a:r>
              <a:rPr lang="en-US" sz="1100" dirty="0" err="1">
                <a:latin typeface="Lucida Console" panose="020B0609040504020204" pitchFamily="49" charset="0"/>
              </a:rPr>
              <a:t>num_threads</a:t>
            </a:r>
            <a:r>
              <a:rPr lang="en-US" sz="1100" dirty="0">
                <a:latin typeface="Lucida Console" panose="020B0609040504020204" pitchFamily="49" charset="0"/>
              </a:rPr>
              <a:t>, </a:t>
            </a:r>
            <a:r>
              <a:rPr lang="en-US" sz="1100" dirty="0" err="1">
                <a:latin typeface="Lucida Console" panose="020B0609040504020204" pitchFamily="49" charset="0"/>
              </a:rPr>
              <a:t>thread_num</a:t>
            </a:r>
            <a:r>
              <a:rPr lang="en-US" sz="1100" dirty="0">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a:t>
            </a:r>
          </a:p>
          <a:p>
            <a:pPr>
              <a:lnSpc>
                <a:spcPct val="100000"/>
              </a:lnSpc>
              <a:spcBef>
                <a:spcPts val="0"/>
              </a:spcBef>
              <a:spcAft>
                <a:spcPts val="0"/>
              </a:spcAft>
            </a:pPr>
            <a:r>
              <a:rPr lang="en-US" sz="1100" dirty="0">
                <a:solidFill>
                  <a:srgbClr val="FF0000"/>
                </a:solidFill>
                <a:latin typeface="Lucida Console" panose="020B0609040504020204" pitchFamily="49" charset="0"/>
              </a:rPr>
              <a:t>void* </a:t>
            </a:r>
            <a:r>
              <a:rPr lang="en-US" sz="1100" dirty="0" err="1">
                <a:solidFill>
                  <a:srgbClr val="FF0000"/>
                </a:solidFill>
                <a:latin typeface="Lucida Console" panose="020B0609040504020204" pitchFamily="49" charset="0"/>
              </a:rPr>
              <a:t>saxpy_thread</a:t>
            </a:r>
            <a:r>
              <a:rPr lang="en-US" sz="1100" dirty="0">
                <a:solidFill>
                  <a:srgbClr val="FF0000"/>
                </a:solidFill>
                <a:latin typeface="Lucida Console" panose="020B0609040504020204" pitchFamily="49" charset="0"/>
              </a:rPr>
              <a:t>(void* </a:t>
            </a:r>
            <a:r>
              <a:rPr lang="en-US" sz="1100" dirty="0" err="1">
                <a:solidFill>
                  <a:srgbClr val="FF0000"/>
                </a:solidFill>
                <a:latin typeface="Lucida Console" panose="020B0609040504020204" pitchFamily="49" charset="0"/>
              </a:rPr>
              <a:t>vdata</a:t>
            </a:r>
            <a:r>
              <a:rPr lang="en-US" sz="1100" dirty="0">
                <a:solidFill>
                  <a:srgbClr val="FF0000"/>
                </a:solidFill>
                <a:latin typeface="Lucida Console" panose="020B0609040504020204" pitchFamily="49" charset="0"/>
              </a:rPr>
              <a:t>)</a:t>
            </a:r>
            <a:r>
              <a:rPr lang="en-US" sz="1100" dirty="0">
                <a:solidFill>
                  <a:schemeClr val="tx2"/>
                </a:solidFill>
                <a:latin typeface="Lucida Console" panose="020B0609040504020204" pitchFamily="49" charset="0"/>
              </a:rPr>
              <a:t> </a:t>
            </a:r>
            <a:r>
              <a:rPr lang="en-US" sz="1100" dirty="0">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  </a:t>
            </a:r>
            <a:r>
              <a:rPr lang="en-US" sz="1100" dirty="0" err="1">
                <a:latin typeface="Lucida Console" panose="020B0609040504020204" pitchFamily="49" charset="0"/>
              </a:rPr>
              <a:t>thread_data</a:t>
            </a:r>
            <a:r>
              <a:rPr lang="en-US" sz="1100" dirty="0">
                <a:latin typeface="Lucida Console" panose="020B0609040504020204" pitchFamily="49" charset="0"/>
              </a:rPr>
              <a:t>* data = </a:t>
            </a:r>
            <a:r>
              <a:rPr lang="en-US" sz="1100" dirty="0" err="1">
                <a:latin typeface="Lucida Console" panose="020B0609040504020204" pitchFamily="49" charset="0"/>
              </a:rPr>
              <a:t>static_cast</a:t>
            </a:r>
            <a:r>
              <a:rPr lang="en-US" sz="1100" dirty="0">
                <a:latin typeface="Lucida Console" panose="020B0609040504020204" pitchFamily="49" charset="0"/>
              </a:rPr>
              <a:t>&lt;</a:t>
            </a:r>
            <a:r>
              <a:rPr lang="en-US" sz="1100" dirty="0" err="1">
                <a:latin typeface="Lucida Console" panose="020B0609040504020204" pitchFamily="49" charset="0"/>
              </a:rPr>
              <a:t>thread_data</a:t>
            </a:r>
            <a:r>
              <a:rPr lang="en-US" sz="1100" dirty="0">
                <a:latin typeface="Lucida Console" panose="020B0609040504020204" pitchFamily="49" charset="0"/>
              </a:rPr>
              <a:t>*&gt;(</a:t>
            </a:r>
            <a:r>
              <a:rPr lang="en-US" sz="1100" dirty="0" err="1">
                <a:latin typeface="Lucida Console" panose="020B0609040504020204" pitchFamily="49" charset="0"/>
              </a:rPr>
              <a:t>vdata</a:t>
            </a:r>
            <a:r>
              <a:rPr lang="en-US" sz="1100" dirty="0">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  for (int </a:t>
            </a:r>
            <a:r>
              <a:rPr lang="en-US" sz="1100" dirty="0" err="1">
                <a:latin typeface="Lucida Console" panose="020B0609040504020204" pitchFamily="49" charset="0"/>
              </a:rPr>
              <a:t>i</a:t>
            </a:r>
            <a:r>
              <a:rPr lang="en-US" sz="1100" dirty="0">
                <a:latin typeface="Lucida Console" panose="020B0609040504020204" pitchFamily="49" charset="0"/>
              </a:rPr>
              <a:t> = data-&gt;</a:t>
            </a:r>
            <a:r>
              <a:rPr lang="en-US" sz="1100" dirty="0" err="1">
                <a:latin typeface="Lucida Console" panose="020B0609040504020204" pitchFamily="49" charset="0"/>
              </a:rPr>
              <a:t>thread_num</a:t>
            </a:r>
            <a:r>
              <a:rPr lang="en-US" sz="1100" dirty="0">
                <a:latin typeface="Lucida Console" panose="020B0609040504020204" pitchFamily="49" charset="0"/>
              </a:rPr>
              <a:t>; </a:t>
            </a:r>
            <a:r>
              <a:rPr lang="en-US" sz="1100" dirty="0" err="1">
                <a:latin typeface="Lucida Console" panose="020B0609040504020204" pitchFamily="49" charset="0"/>
              </a:rPr>
              <a:t>i</a:t>
            </a:r>
            <a:r>
              <a:rPr lang="en-US" sz="1100" dirty="0">
                <a:latin typeface="Lucida Console" panose="020B0609040504020204" pitchFamily="49" charset="0"/>
              </a:rPr>
              <a:t> &lt; data-&gt;n; </a:t>
            </a:r>
            <a:r>
              <a:rPr lang="en-US" sz="1100" dirty="0" err="1">
                <a:latin typeface="Lucida Console" panose="020B0609040504020204" pitchFamily="49" charset="0"/>
              </a:rPr>
              <a:t>i</a:t>
            </a:r>
            <a:r>
              <a:rPr lang="en-US" sz="1100" dirty="0">
                <a:latin typeface="Lucida Console" panose="020B0609040504020204" pitchFamily="49" charset="0"/>
              </a:rPr>
              <a:t> += data-&gt;</a:t>
            </a:r>
            <a:r>
              <a:rPr lang="en-US" sz="1100" dirty="0" err="1">
                <a:latin typeface="Lucida Console" panose="020B0609040504020204" pitchFamily="49" charset="0"/>
              </a:rPr>
              <a:t>num_threads</a:t>
            </a:r>
            <a:r>
              <a:rPr lang="en-US" sz="1100" dirty="0">
                <a:latin typeface="Lucida Console" panose="020B0609040504020204" pitchFamily="49" charset="0"/>
              </a:rPr>
              <a:t>) {</a:t>
            </a:r>
          </a:p>
          <a:p>
            <a:pPr>
              <a:lnSpc>
                <a:spcPct val="100000"/>
              </a:lnSpc>
              <a:spcBef>
                <a:spcPts val="0"/>
              </a:spcBef>
              <a:spcAft>
                <a:spcPts val="0"/>
              </a:spcAft>
            </a:pPr>
            <a:r>
              <a:rPr lang="en-US" sz="1100" dirty="0">
                <a:latin typeface="Lucida Console" panose="020B0609040504020204" pitchFamily="49" charset="0"/>
              </a:rPr>
              <a:t>    data-&gt;z[</a:t>
            </a:r>
            <a:r>
              <a:rPr lang="en-US" sz="1100" dirty="0" err="1">
                <a:latin typeface="Lucida Console" panose="020B0609040504020204" pitchFamily="49" charset="0"/>
              </a:rPr>
              <a:t>i</a:t>
            </a:r>
            <a:r>
              <a:rPr lang="en-US" sz="1100" dirty="0">
                <a:latin typeface="Lucida Console" panose="020B0609040504020204" pitchFamily="49" charset="0"/>
              </a:rPr>
              <a:t>] = data-&gt;a * data-&gt;x[</a:t>
            </a:r>
            <a:r>
              <a:rPr lang="en-US" sz="1100" dirty="0" err="1">
                <a:latin typeface="Lucida Console" panose="020B0609040504020204" pitchFamily="49" charset="0"/>
              </a:rPr>
              <a:t>i</a:t>
            </a:r>
            <a:r>
              <a:rPr lang="en-US" sz="1100" dirty="0">
                <a:latin typeface="Lucida Console" panose="020B0609040504020204" pitchFamily="49" charset="0"/>
              </a:rPr>
              <a:t>] + data-&gt;y[</a:t>
            </a:r>
            <a:r>
              <a:rPr lang="en-US" sz="1100" dirty="0" err="1">
                <a:latin typeface="Lucida Console" panose="020B0609040504020204" pitchFamily="49" charset="0"/>
              </a:rPr>
              <a:t>i</a:t>
            </a:r>
            <a:r>
              <a:rPr lang="en-US" sz="1100" dirty="0">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  }</a:t>
            </a:r>
          </a:p>
          <a:p>
            <a:pPr>
              <a:lnSpc>
                <a:spcPct val="100000"/>
              </a:lnSpc>
              <a:spcBef>
                <a:spcPts val="0"/>
              </a:spcBef>
              <a:spcAft>
                <a:spcPts val="0"/>
              </a:spcAft>
            </a:pPr>
            <a:r>
              <a:rPr lang="en-US" sz="1100" dirty="0">
                <a:latin typeface="Lucida Console" panose="020B0609040504020204" pitchFamily="49" charset="0"/>
              </a:rPr>
              <a:t>  return NULL;</a:t>
            </a:r>
          </a:p>
          <a:p>
            <a:pPr>
              <a:lnSpc>
                <a:spcPct val="100000"/>
              </a:lnSpc>
              <a:spcBef>
                <a:spcPts val="0"/>
              </a:spcBef>
              <a:spcAft>
                <a:spcPts val="0"/>
              </a:spcAft>
            </a:pPr>
            <a:r>
              <a:rPr lang="en-US" sz="1100" dirty="0">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void </a:t>
            </a:r>
            <a:r>
              <a:rPr lang="en-US" sz="1100" dirty="0" err="1">
                <a:latin typeface="Lucida Console" panose="020B0609040504020204" pitchFamily="49" charset="0"/>
              </a:rPr>
              <a:t>saxpy</a:t>
            </a:r>
            <a:r>
              <a:rPr lang="en-US" sz="1100" dirty="0">
                <a:latin typeface="Lucida Console" panose="020B0609040504020204" pitchFamily="49" charset="0"/>
              </a:rPr>
              <a:t>(float* x, float* y, float* z, float a, int n) {</a:t>
            </a:r>
          </a:p>
          <a:p>
            <a:pPr>
              <a:lnSpc>
                <a:spcPct val="100000"/>
              </a:lnSpc>
              <a:spcBef>
                <a:spcPts val="0"/>
              </a:spcBef>
              <a:spcAft>
                <a:spcPts val="0"/>
              </a:spcAft>
            </a:pPr>
            <a:r>
              <a:rPr lang="en-US" sz="1100" dirty="0">
                <a:latin typeface="Lucida Console" panose="020B0609040504020204" pitchFamily="49" charset="0"/>
              </a:rPr>
              <a:t>  </a:t>
            </a:r>
            <a:r>
              <a:rPr lang="en-US" sz="1100" dirty="0" err="1">
                <a:latin typeface="Lucida Console" panose="020B0609040504020204" pitchFamily="49" charset="0"/>
              </a:rPr>
              <a:t>constexpr</a:t>
            </a:r>
            <a:r>
              <a:rPr lang="en-US" sz="1100" dirty="0">
                <a:latin typeface="Lucida Console" panose="020B0609040504020204" pitchFamily="49" charset="0"/>
              </a:rPr>
              <a:t> int </a:t>
            </a:r>
            <a:r>
              <a:rPr lang="en-US" sz="1100" dirty="0" err="1">
                <a:latin typeface="Lucida Console" panose="020B0609040504020204" pitchFamily="49" charset="0"/>
              </a:rPr>
              <a:t>num_threads</a:t>
            </a:r>
            <a:r>
              <a:rPr lang="en-US" sz="1100" dirty="0">
                <a:latin typeface="Lucida Console" panose="020B0609040504020204" pitchFamily="49" charset="0"/>
              </a:rPr>
              <a:t> = 10;</a:t>
            </a:r>
          </a:p>
          <a:p>
            <a:pPr>
              <a:lnSpc>
                <a:spcPct val="100000"/>
              </a:lnSpc>
              <a:spcBef>
                <a:spcPts val="0"/>
              </a:spcBef>
              <a:spcAft>
                <a:spcPts val="0"/>
              </a:spcAft>
            </a:pPr>
            <a:r>
              <a:rPr lang="en-US" sz="1100" dirty="0">
                <a:latin typeface="Lucida Console" panose="020B0609040504020204" pitchFamily="49" charset="0"/>
              </a:rPr>
              <a:t>  </a:t>
            </a:r>
            <a:r>
              <a:rPr lang="en-US" sz="1100" dirty="0" err="1">
                <a:latin typeface="Lucida Console" panose="020B0609040504020204" pitchFamily="49" charset="0"/>
              </a:rPr>
              <a:t>pthread_t</a:t>
            </a:r>
            <a:r>
              <a:rPr lang="en-US" sz="1100" dirty="0">
                <a:latin typeface="Lucida Console" panose="020B0609040504020204" pitchFamily="49" charset="0"/>
              </a:rPr>
              <a:t> </a:t>
            </a:r>
            <a:r>
              <a:rPr lang="en-US" sz="1100" dirty="0" err="1">
                <a:latin typeface="Lucida Console" panose="020B0609040504020204" pitchFamily="49" charset="0"/>
              </a:rPr>
              <a:t>tids</a:t>
            </a:r>
            <a:r>
              <a:rPr lang="en-US" sz="1100" dirty="0">
                <a:latin typeface="Lucida Console" panose="020B0609040504020204" pitchFamily="49" charset="0"/>
              </a:rPr>
              <a:t>[</a:t>
            </a:r>
            <a:r>
              <a:rPr lang="en-US" sz="1100" dirty="0" err="1">
                <a:latin typeface="Lucida Console" panose="020B0609040504020204" pitchFamily="49" charset="0"/>
              </a:rPr>
              <a:t>num_threads</a:t>
            </a:r>
            <a:r>
              <a:rPr lang="en-US" sz="1100" dirty="0">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  </a:t>
            </a:r>
            <a:r>
              <a:rPr lang="en-US" sz="1100" dirty="0" err="1">
                <a:latin typeface="Lucida Console" panose="020B0609040504020204" pitchFamily="49" charset="0"/>
              </a:rPr>
              <a:t>thread_data</a:t>
            </a:r>
            <a:r>
              <a:rPr lang="en-US" sz="1100" dirty="0">
                <a:latin typeface="Lucida Console" panose="020B0609040504020204" pitchFamily="49" charset="0"/>
              </a:rPr>
              <a:t> data[</a:t>
            </a:r>
            <a:r>
              <a:rPr lang="en-US" sz="1100" dirty="0" err="1">
                <a:latin typeface="Lucida Console" panose="020B0609040504020204" pitchFamily="49" charset="0"/>
              </a:rPr>
              <a:t>num_threads</a:t>
            </a:r>
            <a:r>
              <a:rPr lang="en-US" sz="1100" dirty="0">
                <a:latin typeface="Lucida Console" panose="020B0609040504020204" pitchFamily="49" charset="0"/>
              </a:rPr>
              <a:t>];</a:t>
            </a:r>
          </a:p>
          <a:p>
            <a:pPr>
              <a:lnSpc>
                <a:spcPct val="100000"/>
              </a:lnSpc>
              <a:spcBef>
                <a:spcPts val="0"/>
              </a:spcBef>
              <a:spcAft>
                <a:spcPts val="0"/>
              </a:spcAft>
            </a:pPr>
            <a:r>
              <a:rPr lang="en-US" sz="1100" dirty="0">
                <a:latin typeface="Lucida Console" panose="020B0609040504020204" pitchFamily="49" charset="0"/>
              </a:rPr>
              <a:t>  for (int t = 0; t &lt; </a:t>
            </a:r>
            <a:r>
              <a:rPr lang="en-US" sz="1100" dirty="0" err="1">
                <a:latin typeface="Lucida Console" panose="020B0609040504020204" pitchFamily="49" charset="0"/>
              </a:rPr>
              <a:t>num_threads</a:t>
            </a:r>
            <a:r>
              <a:rPr lang="en-US" sz="1100" dirty="0">
                <a:latin typeface="Lucida Console" panose="020B0609040504020204" pitchFamily="49" charset="0"/>
              </a:rPr>
              <a:t>; ++t) {</a:t>
            </a:r>
          </a:p>
          <a:p>
            <a:pPr>
              <a:lnSpc>
                <a:spcPct val="100000"/>
              </a:lnSpc>
              <a:spcBef>
                <a:spcPts val="0"/>
              </a:spcBef>
              <a:spcAft>
                <a:spcPts val="0"/>
              </a:spcAft>
            </a:pPr>
            <a:r>
              <a:rPr lang="en-US" sz="1100" dirty="0">
                <a:latin typeface="Lucida Console" panose="020B0609040504020204" pitchFamily="49" charset="0"/>
              </a:rPr>
              <a:t>    data[t] = </a:t>
            </a:r>
            <a:r>
              <a:rPr lang="en-US" sz="1100" dirty="0" err="1">
                <a:latin typeface="Lucida Console" panose="020B0609040504020204" pitchFamily="49" charset="0"/>
              </a:rPr>
              <a:t>thread_data</a:t>
            </a:r>
            <a:r>
              <a:rPr lang="en-US" sz="1100" dirty="0">
                <a:latin typeface="Lucida Console" panose="020B0609040504020204" pitchFamily="49" charset="0"/>
              </a:rPr>
              <a:t>{ x, y, z, a, n, </a:t>
            </a:r>
            <a:r>
              <a:rPr lang="en-US" sz="1100" dirty="0" err="1">
                <a:latin typeface="Lucida Console" panose="020B0609040504020204" pitchFamily="49" charset="0"/>
              </a:rPr>
              <a:t>num_threads</a:t>
            </a:r>
            <a:r>
              <a:rPr lang="en-US" sz="1100" dirty="0">
                <a:latin typeface="Lucida Console" panose="020B0609040504020204" pitchFamily="49" charset="0"/>
              </a:rPr>
              <a:t>, t };</a:t>
            </a:r>
          </a:p>
          <a:p>
            <a:pPr>
              <a:lnSpc>
                <a:spcPct val="100000"/>
              </a:lnSpc>
              <a:spcBef>
                <a:spcPts val="0"/>
              </a:spcBef>
              <a:spcAft>
                <a:spcPts val="0"/>
              </a:spcAft>
            </a:pPr>
            <a:r>
              <a:rPr lang="en-US" sz="1100" dirty="0">
                <a:latin typeface="Lucida Console" panose="020B0609040504020204" pitchFamily="49" charset="0"/>
              </a:rPr>
              <a:t>    </a:t>
            </a:r>
            <a:r>
              <a:rPr lang="en-US" sz="1100" dirty="0" err="1">
                <a:solidFill>
                  <a:srgbClr val="FF0000"/>
                </a:solidFill>
                <a:latin typeface="Lucida Console" panose="020B0609040504020204" pitchFamily="49" charset="0"/>
              </a:rPr>
              <a:t>pthread_create</a:t>
            </a:r>
            <a:r>
              <a:rPr lang="en-US" sz="1100" dirty="0">
                <a:latin typeface="Lucida Console" panose="020B0609040504020204" pitchFamily="49" charset="0"/>
              </a:rPr>
              <a:t>(&amp;</a:t>
            </a:r>
            <a:r>
              <a:rPr lang="en-US" sz="1100" dirty="0" err="1">
                <a:latin typeface="Lucida Console" panose="020B0609040504020204" pitchFamily="49" charset="0"/>
              </a:rPr>
              <a:t>tids</a:t>
            </a:r>
            <a:r>
              <a:rPr lang="en-US" sz="1100" dirty="0">
                <a:latin typeface="Lucida Console" panose="020B0609040504020204" pitchFamily="49" charset="0"/>
              </a:rPr>
              <a:t>[t], NULL, </a:t>
            </a:r>
            <a:r>
              <a:rPr lang="en-US" sz="1100" dirty="0" err="1">
                <a:solidFill>
                  <a:srgbClr val="FF0000"/>
                </a:solidFill>
                <a:latin typeface="Lucida Console" panose="020B0609040504020204" pitchFamily="49" charset="0"/>
              </a:rPr>
              <a:t>saxpy_thread</a:t>
            </a:r>
            <a:r>
              <a:rPr lang="en-US" sz="1100" dirty="0">
                <a:latin typeface="Lucida Console" panose="020B0609040504020204" pitchFamily="49" charset="0"/>
              </a:rPr>
              <a:t>, </a:t>
            </a:r>
            <a:r>
              <a:rPr lang="en-US" sz="1100" dirty="0" err="1">
                <a:latin typeface="Lucida Console" panose="020B0609040504020204" pitchFamily="49" charset="0"/>
              </a:rPr>
              <a:t>static_cast</a:t>
            </a:r>
            <a:r>
              <a:rPr lang="en-US" sz="1100" dirty="0">
                <a:latin typeface="Lucida Console" panose="020B0609040504020204" pitchFamily="49" charset="0"/>
              </a:rPr>
              <a:t>&lt;void*&gt;(&amp;data[t]));</a:t>
            </a:r>
          </a:p>
          <a:p>
            <a:pPr>
              <a:lnSpc>
                <a:spcPct val="100000"/>
              </a:lnSpc>
              <a:spcBef>
                <a:spcPts val="0"/>
              </a:spcBef>
              <a:spcAft>
                <a:spcPts val="0"/>
              </a:spcAft>
            </a:pPr>
            <a:r>
              <a:rPr lang="en-US" sz="1100" dirty="0">
                <a:latin typeface="Lucida Console" panose="020B0609040504020204" pitchFamily="49" charset="0"/>
              </a:rPr>
              <a:t>  }</a:t>
            </a:r>
          </a:p>
          <a:p>
            <a:pPr>
              <a:lnSpc>
                <a:spcPct val="100000"/>
              </a:lnSpc>
              <a:spcBef>
                <a:spcPts val="0"/>
              </a:spcBef>
              <a:spcAft>
                <a:spcPts val="0"/>
              </a:spcAft>
            </a:pPr>
            <a:r>
              <a:rPr lang="en-US" sz="1100" dirty="0">
                <a:latin typeface="Lucida Console" panose="020B0609040504020204" pitchFamily="49" charset="0"/>
              </a:rPr>
              <a:t>  for (</a:t>
            </a:r>
            <a:r>
              <a:rPr lang="en-US" sz="1100" dirty="0" err="1">
                <a:latin typeface="Lucida Console" panose="020B0609040504020204" pitchFamily="49" charset="0"/>
              </a:rPr>
              <a:t>pthread_t</a:t>
            </a:r>
            <a:r>
              <a:rPr lang="en-US" sz="1100" dirty="0">
                <a:latin typeface="Lucida Console" panose="020B0609040504020204" pitchFamily="49" charset="0"/>
              </a:rPr>
              <a:t>&amp; </a:t>
            </a:r>
            <a:r>
              <a:rPr lang="en-US" sz="1100" dirty="0" err="1">
                <a:latin typeface="Lucida Console" panose="020B0609040504020204" pitchFamily="49" charset="0"/>
              </a:rPr>
              <a:t>tid</a:t>
            </a:r>
            <a:r>
              <a:rPr lang="en-US" sz="1100" dirty="0">
                <a:latin typeface="Lucida Console" panose="020B0609040504020204" pitchFamily="49" charset="0"/>
              </a:rPr>
              <a:t> : </a:t>
            </a:r>
            <a:r>
              <a:rPr lang="en-US" sz="1100" dirty="0" err="1">
                <a:latin typeface="Lucida Console" panose="020B0609040504020204" pitchFamily="49" charset="0"/>
              </a:rPr>
              <a:t>tids</a:t>
            </a:r>
            <a:r>
              <a:rPr lang="en-US" sz="1100" dirty="0">
                <a:latin typeface="Lucida Console" panose="020B0609040504020204" pitchFamily="49" charset="0"/>
              </a:rPr>
              <a:t>) {</a:t>
            </a:r>
          </a:p>
          <a:p>
            <a:pPr>
              <a:lnSpc>
                <a:spcPct val="100000"/>
              </a:lnSpc>
              <a:spcBef>
                <a:spcPts val="0"/>
              </a:spcBef>
              <a:spcAft>
                <a:spcPts val="0"/>
              </a:spcAft>
            </a:pPr>
            <a:r>
              <a:rPr lang="en-US" sz="1100" dirty="0">
                <a:latin typeface="Lucida Console" panose="020B0609040504020204" pitchFamily="49" charset="0"/>
              </a:rPr>
              <a:t>    </a:t>
            </a:r>
            <a:r>
              <a:rPr lang="en-US" sz="1100" dirty="0" err="1">
                <a:latin typeface="Lucida Console" panose="020B0609040504020204" pitchFamily="49" charset="0"/>
              </a:rPr>
              <a:t>pthread_join</a:t>
            </a:r>
            <a:r>
              <a:rPr lang="en-US" sz="1100" dirty="0">
                <a:latin typeface="Lucida Console" panose="020B0609040504020204" pitchFamily="49" charset="0"/>
              </a:rPr>
              <a:t>(</a:t>
            </a:r>
            <a:r>
              <a:rPr lang="en-US" sz="1100" dirty="0" err="1">
                <a:latin typeface="Lucida Console" panose="020B0609040504020204" pitchFamily="49" charset="0"/>
              </a:rPr>
              <a:t>tid</a:t>
            </a:r>
            <a:r>
              <a:rPr lang="en-US" sz="1100" dirty="0">
                <a:latin typeface="Lucida Console" panose="020B0609040504020204" pitchFamily="49" charset="0"/>
              </a:rPr>
              <a:t>, NULL);</a:t>
            </a:r>
          </a:p>
          <a:p>
            <a:pPr>
              <a:lnSpc>
                <a:spcPct val="100000"/>
              </a:lnSpc>
              <a:spcBef>
                <a:spcPts val="0"/>
              </a:spcBef>
              <a:spcAft>
                <a:spcPts val="0"/>
              </a:spcAft>
            </a:pPr>
            <a:r>
              <a:rPr lang="en-US" sz="1100" dirty="0">
                <a:latin typeface="Lucida Console" panose="020B0609040504020204" pitchFamily="49" charset="0"/>
              </a:rPr>
              <a:t>  }</a:t>
            </a:r>
          </a:p>
          <a:p>
            <a:pPr>
              <a:lnSpc>
                <a:spcPct val="100000"/>
              </a:lnSpc>
              <a:spcBef>
                <a:spcPts val="0"/>
              </a:spcBef>
              <a:spcAft>
                <a:spcPts val="0"/>
              </a:spcAft>
            </a:pPr>
            <a:r>
              <a:rPr lang="en-US" sz="1100" dirty="0">
                <a:latin typeface="Lucida Console" panose="020B0609040504020204" pitchFamily="49" charset="0"/>
              </a:rPr>
              <a:t>}</a:t>
            </a:r>
          </a:p>
        </p:txBody>
      </p:sp>
      <p:sp>
        <p:nvSpPr>
          <p:cNvPr id="4" name="Text Placeholder 3">
            <a:extLst>
              <a:ext uri="{FF2B5EF4-FFF2-40B4-BE49-F238E27FC236}">
                <a16:creationId xmlns:a16="http://schemas.microsoft.com/office/drawing/2014/main" id="{075E6E56-5620-4570-9EA0-257C747EFC44}"/>
              </a:ext>
            </a:extLst>
          </p:cNvPr>
          <p:cNvSpPr>
            <a:spLocks noGrp="1"/>
          </p:cNvSpPr>
          <p:nvPr>
            <p:ph type="body" sz="quarter" idx="10"/>
          </p:nvPr>
        </p:nvSpPr>
        <p:spPr/>
        <p:txBody>
          <a:bodyPr/>
          <a:lstStyle/>
          <a:p>
            <a:r>
              <a:rPr lang="en-US" dirty="0"/>
              <a:t>Example</a:t>
            </a:r>
          </a:p>
        </p:txBody>
      </p:sp>
    </p:spTree>
    <p:extLst>
      <p:ext uri="{BB962C8B-B14F-4D97-AF65-F5344CB8AC3E}">
        <p14:creationId xmlns:p14="http://schemas.microsoft.com/office/powerpoint/2010/main" val="8654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B284-7D6E-4D32-9F27-04387616781D}"/>
              </a:ext>
            </a:extLst>
          </p:cNvPr>
          <p:cNvSpPr>
            <a:spLocks noGrp="1"/>
          </p:cNvSpPr>
          <p:nvPr>
            <p:ph type="title"/>
          </p:nvPr>
        </p:nvSpPr>
        <p:spPr/>
        <p:txBody>
          <a:bodyPr/>
          <a:lstStyle/>
          <a:p>
            <a:r>
              <a:rPr lang="en-US" dirty="0"/>
              <a:t>Jacobi </a:t>
            </a:r>
            <a:r>
              <a:rPr lang="en-US" dirty="0" err="1"/>
              <a:t>laplace</a:t>
            </a:r>
            <a:endParaRPr lang="en-US" dirty="0"/>
          </a:p>
        </p:txBody>
      </p:sp>
      <p:sp>
        <p:nvSpPr>
          <p:cNvPr id="3" name="Content Placeholder 2">
            <a:extLst>
              <a:ext uri="{FF2B5EF4-FFF2-40B4-BE49-F238E27FC236}">
                <a16:creationId xmlns:a16="http://schemas.microsoft.com/office/drawing/2014/main" id="{19C8BDF9-5D42-4796-8F36-ED07A3FCE82D}"/>
              </a:ext>
            </a:extLst>
          </p:cNvPr>
          <p:cNvSpPr>
            <a:spLocks noGrp="1"/>
          </p:cNvSpPr>
          <p:nvPr>
            <p:ph idx="1"/>
          </p:nvPr>
        </p:nvSpPr>
        <p:spPr>
          <a:xfrm>
            <a:off x="516750" y="1850465"/>
            <a:ext cx="9948672" cy="3971496"/>
          </a:xfrm>
        </p:spPr>
        <p:txBody>
          <a:bodyPr numCol="2"/>
          <a:lstStyle/>
          <a:p>
            <a:pPr>
              <a:lnSpc>
                <a:spcPct val="100000"/>
              </a:lnSpc>
              <a:spcBef>
                <a:spcPts val="0"/>
              </a:spcBef>
              <a:spcAft>
                <a:spcPts val="0"/>
              </a:spcAft>
            </a:pPr>
            <a:r>
              <a:rPr lang="en-US" sz="1200" dirty="0">
                <a:latin typeface="Lucida Console" panose="020B0609040504020204" pitchFamily="49" charset="0"/>
              </a:rPr>
              <a:t>int </a:t>
            </a:r>
            <a:r>
              <a:rPr lang="en-US" sz="1200" dirty="0" err="1">
                <a:latin typeface="Lucida Console" panose="020B0609040504020204" pitchFamily="49" charset="0"/>
              </a:rPr>
              <a:t>jacobi_solver</a:t>
            </a:r>
            <a:r>
              <a:rPr lang="en-US" sz="1200" dirty="0">
                <a:latin typeface="Lucida Console" panose="020B0609040504020204" pitchFamily="49" charset="0"/>
              </a:rPr>
              <a:t>(float* data, int M, int N,</a:t>
            </a:r>
          </a:p>
          <a:p>
            <a:pPr>
              <a:lnSpc>
                <a:spcPct val="100000"/>
              </a:lnSpc>
              <a:spcBef>
                <a:spcPts val="0"/>
              </a:spcBef>
              <a:spcAft>
                <a:spcPts val="0"/>
              </a:spcAft>
            </a:pPr>
            <a:r>
              <a:rPr lang="en-US" sz="1200" dirty="0">
                <a:latin typeface="Lucida Console" panose="020B0609040504020204" pitchFamily="49" charset="0"/>
              </a:rPr>
              <a:t>                  float </a:t>
            </a:r>
            <a:r>
              <a:rPr lang="en-US" sz="1200" dirty="0" err="1">
                <a:latin typeface="Lucida Console" panose="020B0609040504020204" pitchFamily="49" charset="0"/>
              </a:rPr>
              <a:t>max_diff</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float* temp = new float[M * N];</a:t>
            </a:r>
          </a:p>
          <a:p>
            <a:pPr>
              <a:lnSpc>
                <a:spcPct val="100000"/>
              </a:lnSpc>
              <a:spcBef>
                <a:spcPts val="0"/>
              </a:spcBef>
              <a:spcAft>
                <a:spcPts val="0"/>
              </a:spcAft>
            </a:pPr>
            <a:r>
              <a:rPr lang="en-US" sz="1200" dirty="0">
                <a:latin typeface="Lucida Console" panose="020B0609040504020204" pitchFamily="49" charset="0"/>
              </a:rPr>
              <a:t>  int iterations = 0;</a:t>
            </a:r>
          </a:p>
          <a:p>
            <a:pPr>
              <a:lnSpc>
                <a:spcPct val="100000"/>
              </a:lnSpc>
              <a:spcBef>
                <a:spcPts val="0"/>
              </a:spcBef>
              <a:spcAft>
                <a:spcPts val="0"/>
              </a:spcAft>
            </a:pPr>
            <a:r>
              <a:rPr lang="en-US" sz="1200" dirty="0">
                <a:latin typeface="Lucida Console" panose="020B0609040504020204" pitchFamily="49" charset="0"/>
              </a:rPr>
              <a:t>  bool </a:t>
            </a:r>
            <a:r>
              <a:rPr lang="en-US" sz="1200" dirty="0" err="1">
                <a:latin typeface="Lucida Console" panose="020B0609040504020204" pitchFamily="49" charset="0"/>
              </a:rPr>
              <a:t>keep_going</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#pragma acc data create(temp[0:M*N]) \</a:t>
            </a:r>
          </a:p>
          <a:p>
            <a:pPr>
              <a:lnSpc>
                <a:spcPct val="100000"/>
              </a:lnSpc>
              <a:spcBef>
                <a:spcPts val="0"/>
              </a:spcBef>
              <a:spcAft>
                <a:spcPts val="0"/>
              </a:spcAft>
            </a:pPr>
            <a:r>
              <a:rPr lang="en-US" sz="1200" dirty="0">
                <a:latin typeface="Lucida Console" panose="020B0609040504020204" pitchFamily="49" charset="0"/>
              </a:rPr>
              <a:t>                   copy(data[0:M*N])</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r>
              <a:rPr lang="en-US" sz="1200" dirty="0">
                <a:solidFill>
                  <a:srgbClr val="FF0000"/>
                </a:solidFill>
                <a:latin typeface="Lucida Console" panose="020B0609040504020204" pitchFamily="49" charset="0"/>
              </a:rPr>
              <a:t>#pragma acc parallel loop collapse(2)</a:t>
            </a:r>
          </a:p>
          <a:p>
            <a:pPr>
              <a:lnSpc>
                <a:spcPct val="100000"/>
              </a:lnSpc>
              <a:spcBef>
                <a:spcPts val="0"/>
              </a:spcBef>
              <a:spcAft>
                <a:spcPts val="0"/>
              </a:spcAft>
            </a:pPr>
            <a:r>
              <a:rPr lang="en-US" sz="1200" dirty="0">
                <a:latin typeface="Lucida Console" panose="020B0609040504020204" pitchFamily="49" charset="0"/>
              </a:rPr>
              <a:t>    for (int </a:t>
            </a:r>
            <a:r>
              <a:rPr lang="en-US" sz="1200" dirty="0" err="1">
                <a:latin typeface="Lucida Console" panose="020B0609040504020204" pitchFamily="49" charset="0"/>
              </a:rPr>
              <a:t>i</a:t>
            </a:r>
            <a:r>
              <a:rPr lang="en-US" sz="1200" dirty="0">
                <a:latin typeface="Lucida Console" panose="020B0609040504020204" pitchFamily="49" charset="0"/>
              </a:rPr>
              <a:t> = 0; </a:t>
            </a:r>
            <a:r>
              <a:rPr lang="en-US" sz="1200" dirty="0" err="1">
                <a:latin typeface="Lucida Console" panose="020B0609040504020204" pitchFamily="49" charset="0"/>
              </a:rPr>
              <a:t>i</a:t>
            </a:r>
            <a:r>
              <a:rPr lang="en-US" sz="1200" dirty="0">
                <a:latin typeface="Lucida Console" panose="020B0609040504020204" pitchFamily="49" charset="0"/>
              </a:rPr>
              <a:t> &lt; M; ++</a:t>
            </a:r>
            <a:r>
              <a:rPr lang="en-US" sz="1200" dirty="0" err="1">
                <a:latin typeface="Lucida Console" panose="020B0609040504020204" pitchFamily="49" charset="0"/>
              </a:rPr>
              <a:t>i</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for (int j = 0; j &lt; N; ++j)</a:t>
            </a:r>
          </a:p>
          <a:p>
            <a:pPr>
              <a:lnSpc>
                <a:spcPct val="100000"/>
              </a:lnSpc>
              <a:spcBef>
                <a:spcPts val="0"/>
              </a:spcBef>
              <a:spcAft>
                <a:spcPts val="0"/>
              </a:spcAft>
            </a:pPr>
            <a:r>
              <a:rPr lang="en-US" sz="1200" dirty="0">
                <a:latin typeface="Lucida Console" panose="020B0609040504020204" pitchFamily="49" charset="0"/>
              </a:rPr>
              <a:t>        temp[</a:t>
            </a:r>
            <a:r>
              <a:rPr lang="en-US" sz="1200" dirty="0" err="1">
                <a:latin typeface="Lucida Console" panose="020B0609040504020204" pitchFamily="49" charset="0"/>
              </a:rPr>
              <a:t>i</a:t>
            </a:r>
            <a:r>
              <a:rPr lang="en-US" sz="1200" dirty="0">
                <a:latin typeface="Lucida Console" panose="020B0609040504020204" pitchFamily="49" charset="0"/>
              </a:rPr>
              <a:t>*N + j] = data[</a:t>
            </a:r>
            <a:r>
              <a:rPr lang="en-US" sz="1200" dirty="0" err="1">
                <a:latin typeface="Lucida Console" panose="020B0609040504020204" pitchFamily="49" charset="0"/>
              </a:rPr>
              <a:t>i</a:t>
            </a:r>
            <a:r>
              <a:rPr lang="en-US" sz="1200" dirty="0">
                <a:latin typeface="Lucida Console" panose="020B0609040504020204" pitchFamily="49" charset="0"/>
              </a:rPr>
              <a:t>*N + j];</a:t>
            </a:r>
          </a:p>
          <a:p>
            <a:pPr>
              <a:lnSpc>
                <a:spcPct val="100000"/>
              </a:lnSpc>
              <a:spcBef>
                <a:spcPts val="0"/>
              </a:spcBef>
              <a:spcAft>
                <a:spcPts val="0"/>
              </a:spcAft>
            </a:pPr>
            <a:r>
              <a:rPr lang="en-US" sz="1200" dirty="0">
                <a:latin typeface="Lucida Console" panose="020B0609040504020204" pitchFamily="49" charset="0"/>
              </a:rPr>
              <a:t>    float* from = data;</a:t>
            </a:r>
          </a:p>
          <a:p>
            <a:pPr>
              <a:lnSpc>
                <a:spcPct val="100000"/>
              </a:lnSpc>
              <a:spcBef>
                <a:spcPts val="0"/>
              </a:spcBef>
              <a:spcAft>
                <a:spcPts val="0"/>
              </a:spcAft>
            </a:pPr>
            <a:r>
              <a:rPr lang="en-US" sz="1200" dirty="0">
                <a:latin typeface="Lucida Console" panose="020B0609040504020204" pitchFamily="49" charset="0"/>
              </a:rPr>
              <a:t>    float* to = temp;</a:t>
            </a:r>
          </a:p>
          <a:p>
            <a:pPr>
              <a:lnSpc>
                <a:spcPct val="100000"/>
              </a:lnSpc>
              <a:spcBef>
                <a:spcPts val="0"/>
              </a:spcBef>
              <a:spcAft>
                <a:spcPts val="0"/>
              </a:spcAft>
            </a:pPr>
            <a:r>
              <a:rPr lang="en-US" sz="1200" dirty="0">
                <a:latin typeface="Lucida Console" panose="020B0609040504020204" pitchFamily="49" charset="0"/>
              </a:rPr>
              <a:t>    do {</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keep_going</a:t>
            </a:r>
            <a:r>
              <a:rPr lang="en-US" sz="1200" dirty="0">
                <a:latin typeface="Lucida Console" panose="020B0609040504020204" pitchFamily="49" charset="0"/>
              </a:rPr>
              <a:t> = false;</a:t>
            </a:r>
          </a:p>
          <a:p>
            <a:pPr>
              <a:lnSpc>
                <a:spcPct val="100000"/>
              </a:lnSpc>
              <a:spcBef>
                <a:spcPts val="0"/>
              </a:spcBef>
              <a:spcAft>
                <a:spcPts val="0"/>
              </a:spcAft>
            </a:pPr>
            <a:r>
              <a:rPr lang="en-US" sz="1200" dirty="0">
                <a:latin typeface="Lucida Console" panose="020B0609040504020204" pitchFamily="49" charset="0"/>
              </a:rPr>
              <a:t>      ++iterations;</a:t>
            </a:r>
          </a:p>
          <a:p>
            <a:pPr>
              <a:lnSpc>
                <a:spcPct val="100000"/>
              </a:lnSpc>
              <a:spcBef>
                <a:spcPts val="0"/>
              </a:spcBef>
              <a:spcAft>
                <a:spcPts val="0"/>
              </a:spcAft>
            </a:pPr>
            <a:r>
              <a:rPr lang="en-US" sz="1200" dirty="0">
                <a:latin typeface="Lucida Console" panose="020B0609040504020204" pitchFamily="49" charset="0"/>
              </a:rPr>
              <a:t>      </a:t>
            </a:r>
            <a:r>
              <a:rPr lang="en-US" sz="1200" dirty="0">
                <a:solidFill>
                  <a:srgbClr val="FF0000"/>
                </a:solidFill>
                <a:latin typeface="Lucida Console" panose="020B0609040504020204" pitchFamily="49" charset="0"/>
              </a:rPr>
              <a:t>#pragma acc parallel loop collapse(2) \</a:t>
            </a:r>
          </a:p>
          <a:p>
            <a:pPr>
              <a:lnSpc>
                <a:spcPct val="100000"/>
              </a:lnSpc>
              <a:spcBef>
                <a:spcPts val="0"/>
              </a:spcBef>
              <a:spcAft>
                <a:spcPts val="0"/>
              </a:spcAft>
            </a:pPr>
            <a:r>
              <a:rPr lang="en-US" sz="1200" dirty="0">
                <a:solidFill>
                  <a:srgbClr val="FF0000"/>
                </a:solidFill>
                <a:latin typeface="Lucida Console" panose="020B0609040504020204" pitchFamily="49" charset="0"/>
              </a:rPr>
              <a:t>                  gang vector present(</a:t>
            </a:r>
            <a:r>
              <a:rPr lang="en-US" sz="1200" dirty="0" err="1">
                <a:solidFill>
                  <a:srgbClr val="FF0000"/>
                </a:solidFill>
                <a:latin typeface="Lucida Console" panose="020B0609040504020204" pitchFamily="49" charset="0"/>
              </a:rPr>
              <a:t>from,to</a:t>
            </a:r>
            <a:r>
              <a:rPr lang="en-US" sz="1200" dirty="0">
                <a:solidFill>
                  <a:srgbClr val="FF0000"/>
                </a:solidFill>
                <a:latin typeface="Lucida Console" panose="020B0609040504020204" pitchFamily="49" charset="0"/>
              </a:rPr>
              <a:t>) \</a:t>
            </a:r>
          </a:p>
          <a:p>
            <a:pPr>
              <a:lnSpc>
                <a:spcPct val="100000"/>
              </a:lnSpc>
              <a:spcBef>
                <a:spcPts val="0"/>
              </a:spcBef>
              <a:spcAft>
                <a:spcPts val="0"/>
              </a:spcAft>
            </a:pPr>
            <a:r>
              <a:rPr lang="en-US" sz="1200" dirty="0">
                <a:solidFill>
                  <a:srgbClr val="FF0000"/>
                </a:solidFill>
                <a:latin typeface="Lucida Console" panose="020B0609040504020204" pitchFamily="49" charset="0"/>
              </a:rPr>
              <a:t>                  reduction(||: </a:t>
            </a:r>
            <a:r>
              <a:rPr lang="en-US" sz="1200" dirty="0" err="1">
                <a:solidFill>
                  <a:srgbClr val="FF0000"/>
                </a:solidFill>
                <a:latin typeface="Lucida Console" panose="020B0609040504020204" pitchFamily="49" charset="0"/>
              </a:rPr>
              <a:t>keep_going</a:t>
            </a:r>
            <a:r>
              <a:rPr lang="en-US" sz="1200" dirty="0">
                <a:solidFill>
                  <a:srgbClr val="FF0000"/>
                </a:solidFill>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for (int </a:t>
            </a:r>
            <a:r>
              <a:rPr lang="en-US" sz="1200" dirty="0" err="1">
                <a:latin typeface="Lucida Console" panose="020B0609040504020204" pitchFamily="49" charset="0"/>
              </a:rPr>
              <a:t>i</a:t>
            </a:r>
            <a:r>
              <a:rPr lang="en-US" sz="1200" dirty="0">
                <a:latin typeface="Lucida Console" panose="020B0609040504020204" pitchFamily="49" charset="0"/>
              </a:rPr>
              <a:t> = 1; </a:t>
            </a:r>
            <a:r>
              <a:rPr lang="en-US" sz="1200" dirty="0" err="1">
                <a:latin typeface="Lucida Console" panose="020B0609040504020204" pitchFamily="49" charset="0"/>
              </a:rPr>
              <a:t>i</a:t>
            </a:r>
            <a:r>
              <a:rPr lang="en-US" sz="1200" dirty="0">
                <a:latin typeface="Lucida Console" panose="020B0609040504020204" pitchFamily="49" charset="0"/>
              </a:rPr>
              <a:t> &lt; M-1; ++</a:t>
            </a:r>
            <a:r>
              <a:rPr lang="en-US" sz="1200" dirty="0" err="1">
                <a:latin typeface="Lucida Console" panose="020B0609040504020204" pitchFamily="49" charset="0"/>
              </a:rPr>
              <a:t>i</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for (int j = 1; j &lt; N-1; ++j) {</a:t>
            </a:r>
          </a:p>
          <a:p>
            <a:pPr>
              <a:lnSpc>
                <a:spcPct val="100000"/>
              </a:lnSpc>
              <a:spcBef>
                <a:spcPts val="0"/>
              </a:spcBef>
              <a:spcAft>
                <a:spcPts val="0"/>
              </a:spcAft>
            </a:pPr>
            <a:r>
              <a:rPr lang="en-US" sz="1200" dirty="0">
                <a:latin typeface="Lucida Console" panose="020B0609040504020204" pitchFamily="49" charset="0"/>
              </a:rPr>
              <a:t>          to[</a:t>
            </a:r>
            <a:r>
              <a:rPr lang="en-US" sz="1200" dirty="0" err="1">
                <a:latin typeface="Lucida Console" panose="020B0609040504020204" pitchFamily="49" charset="0"/>
              </a:rPr>
              <a:t>i</a:t>
            </a:r>
            <a:r>
              <a:rPr lang="en-US" sz="1200" dirty="0">
                <a:latin typeface="Lucida Console" panose="020B0609040504020204" pitchFamily="49" charset="0"/>
              </a:rPr>
              <a:t>*N + j] = 0.25f *</a:t>
            </a:r>
          </a:p>
          <a:p>
            <a:pPr>
              <a:lnSpc>
                <a:spcPct val="100000"/>
              </a:lnSpc>
              <a:spcBef>
                <a:spcPts val="0"/>
              </a:spcBef>
              <a:spcAft>
                <a:spcPts val="0"/>
              </a:spcAft>
            </a:pPr>
            <a:r>
              <a:rPr lang="en-US" sz="1200" dirty="0">
                <a:latin typeface="Lucida Console" panose="020B0609040504020204" pitchFamily="49" charset="0"/>
              </a:rPr>
              <a:t>             (from[(i-1)*N + j] + from[(i+1)*N + j] +</a:t>
            </a:r>
          </a:p>
          <a:p>
            <a:pPr>
              <a:lnSpc>
                <a:spcPct val="100000"/>
              </a:lnSpc>
              <a:spcBef>
                <a:spcPts val="0"/>
              </a:spcBef>
              <a:spcAft>
                <a:spcPts val="0"/>
              </a:spcAft>
            </a:pPr>
            <a:r>
              <a:rPr lang="en-US" sz="1200" dirty="0">
                <a:latin typeface="Lucida Console" panose="020B0609040504020204" pitchFamily="49" charset="0"/>
              </a:rPr>
              <a:t>              from[</a:t>
            </a:r>
            <a:r>
              <a:rPr lang="en-US" sz="1200" dirty="0" err="1">
                <a:latin typeface="Lucida Console" panose="020B0609040504020204" pitchFamily="49" charset="0"/>
              </a:rPr>
              <a:t>i</a:t>
            </a:r>
            <a:r>
              <a:rPr lang="en-US" sz="1200" dirty="0">
                <a:latin typeface="Lucida Console" panose="020B0609040504020204" pitchFamily="49" charset="0"/>
              </a:rPr>
              <a:t>*N + j-1] + from[</a:t>
            </a:r>
            <a:r>
              <a:rPr lang="en-US" sz="1200" dirty="0" err="1">
                <a:latin typeface="Lucida Console" panose="020B0609040504020204" pitchFamily="49" charset="0"/>
              </a:rPr>
              <a:t>i</a:t>
            </a:r>
            <a:r>
              <a:rPr lang="en-US" sz="1200" dirty="0">
                <a:latin typeface="Lucida Console" panose="020B0609040504020204" pitchFamily="49" charset="0"/>
              </a:rPr>
              <a:t>*N + j+1]);</a:t>
            </a:r>
          </a:p>
          <a:p>
            <a:pPr>
              <a:lnSpc>
                <a:spcPct val="100000"/>
              </a:lnSpc>
              <a:spcBef>
                <a:spcPts val="0"/>
              </a:spcBef>
              <a:spcAft>
                <a:spcPts val="0"/>
              </a:spcAft>
            </a:pPr>
            <a:r>
              <a:rPr lang="en-US" sz="1200" dirty="0">
                <a:latin typeface="Lucida Console" panose="020B0609040504020204" pitchFamily="49" charset="0"/>
              </a:rPr>
              <a:t>          if (std::fabs(to[</a:t>
            </a:r>
            <a:r>
              <a:rPr lang="en-US" sz="1200" dirty="0" err="1">
                <a:latin typeface="Lucida Console" panose="020B0609040504020204" pitchFamily="49" charset="0"/>
              </a:rPr>
              <a:t>i</a:t>
            </a:r>
            <a:r>
              <a:rPr lang="en-US" sz="1200" dirty="0">
                <a:latin typeface="Lucida Console" panose="020B0609040504020204" pitchFamily="49" charset="0"/>
              </a:rPr>
              <a:t>*N + j] - from[</a:t>
            </a:r>
            <a:r>
              <a:rPr lang="en-US" sz="1200" dirty="0" err="1">
                <a:latin typeface="Lucida Console" panose="020B0609040504020204" pitchFamily="49" charset="0"/>
              </a:rPr>
              <a:t>i</a:t>
            </a:r>
            <a:r>
              <a:rPr lang="en-US" sz="1200" dirty="0">
                <a:latin typeface="Lucida Console" panose="020B0609040504020204" pitchFamily="49" charset="0"/>
              </a:rPr>
              <a:t>*N + j])</a:t>
            </a:r>
          </a:p>
          <a:p>
            <a:pPr>
              <a:lnSpc>
                <a:spcPct val="100000"/>
              </a:lnSpc>
              <a:spcBef>
                <a:spcPts val="0"/>
              </a:spcBef>
              <a:spcAft>
                <a:spcPts val="0"/>
              </a:spcAft>
            </a:pPr>
            <a:r>
              <a:rPr lang="en-US" sz="1200" dirty="0">
                <a:latin typeface="Lucida Console" panose="020B0609040504020204" pitchFamily="49" charset="0"/>
              </a:rPr>
              <a:t>                                        &gt; </a:t>
            </a:r>
            <a:r>
              <a:rPr lang="en-US" sz="1200" dirty="0" err="1">
                <a:latin typeface="Lucida Console" panose="020B0609040504020204" pitchFamily="49" charset="0"/>
              </a:rPr>
              <a:t>max_diff</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keep_going</a:t>
            </a:r>
            <a:r>
              <a:rPr lang="en-US" sz="1200" dirty="0">
                <a:latin typeface="Lucida Console" panose="020B0609040504020204" pitchFamily="49" charset="0"/>
              </a:rPr>
              <a:t> = true;</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std::swap(from, to);</a:t>
            </a:r>
          </a:p>
          <a:p>
            <a:pPr>
              <a:lnSpc>
                <a:spcPct val="100000"/>
              </a:lnSpc>
              <a:spcBef>
                <a:spcPts val="0"/>
              </a:spcBef>
              <a:spcAft>
                <a:spcPts val="0"/>
              </a:spcAft>
            </a:pPr>
            <a:r>
              <a:rPr lang="en-US" sz="1200" dirty="0">
                <a:latin typeface="Lucida Console" panose="020B0609040504020204" pitchFamily="49" charset="0"/>
              </a:rPr>
              <a:t>    } while (</a:t>
            </a:r>
            <a:r>
              <a:rPr lang="en-US" sz="1200" dirty="0" err="1">
                <a:latin typeface="Lucida Console" panose="020B0609040504020204" pitchFamily="49" charset="0"/>
              </a:rPr>
              <a:t>keep_going</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if (to == data) {</a:t>
            </a:r>
          </a:p>
          <a:p>
            <a:pPr>
              <a:lnSpc>
                <a:spcPct val="100000"/>
              </a:lnSpc>
              <a:spcBef>
                <a:spcPts val="0"/>
              </a:spcBef>
              <a:spcAft>
                <a:spcPts val="0"/>
              </a:spcAft>
            </a:pPr>
            <a:r>
              <a:rPr lang="en-US" sz="1200" dirty="0">
                <a:latin typeface="Lucida Console" panose="020B0609040504020204" pitchFamily="49" charset="0"/>
              </a:rPr>
              <a:t>      </a:t>
            </a:r>
            <a:r>
              <a:rPr lang="en-US" sz="1200" dirty="0">
                <a:solidFill>
                  <a:srgbClr val="FF0000"/>
                </a:solidFill>
                <a:latin typeface="Lucida Console" panose="020B0609040504020204" pitchFamily="49" charset="0"/>
              </a:rPr>
              <a:t>#pragma acc parallel loop collapse(2)</a:t>
            </a:r>
          </a:p>
          <a:p>
            <a:pPr>
              <a:lnSpc>
                <a:spcPct val="100000"/>
              </a:lnSpc>
              <a:spcBef>
                <a:spcPts val="0"/>
              </a:spcBef>
              <a:spcAft>
                <a:spcPts val="0"/>
              </a:spcAft>
            </a:pPr>
            <a:r>
              <a:rPr lang="en-US" sz="1200" dirty="0">
                <a:latin typeface="Lucida Console" panose="020B0609040504020204" pitchFamily="49" charset="0"/>
              </a:rPr>
              <a:t>      for (int </a:t>
            </a:r>
            <a:r>
              <a:rPr lang="en-US" sz="1200" dirty="0" err="1">
                <a:latin typeface="Lucida Console" panose="020B0609040504020204" pitchFamily="49" charset="0"/>
              </a:rPr>
              <a:t>i</a:t>
            </a:r>
            <a:r>
              <a:rPr lang="en-US" sz="1200" dirty="0">
                <a:latin typeface="Lucida Console" panose="020B0609040504020204" pitchFamily="49" charset="0"/>
              </a:rPr>
              <a:t> = 0; </a:t>
            </a:r>
            <a:r>
              <a:rPr lang="en-US" sz="1200" dirty="0" err="1">
                <a:latin typeface="Lucida Console" panose="020B0609040504020204" pitchFamily="49" charset="0"/>
              </a:rPr>
              <a:t>i</a:t>
            </a:r>
            <a:r>
              <a:rPr lang="en-US" sz="1200" dirty="0">
                <a:latin typeface="Lucida Console" panose="020B0609040504020204" pitchFamily="49" charset="0"/>
              </a:rPr>
              <a:t> &lt; M; ++</a:t>
            </a:r>
            <a:r>
              <a:rPr lang="en-US" sz="1200" dirty="0" err="1">
                <a:latin typeface="Lucida Console" panose="020B0609040504020204" pitchFamily="49" charset="0"/>
              </a:rPr>
              <a:t>i</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for (int j = 0; j &lt; N; ++j)</a:t>
            </a:r>
          </a:p>
          <a:p>
            <a:pPr>
              <a:lnSpc>
                <a:spcPct val="100000"/>
              </a:lnSpc>
              <a:spcBef>
                <a:spcPts val="0"/>
              </a:spcBef>
              <a:spcAft>
                <a:spcPts val="0"/>
              </a:spcAft>
            </a:pPr>
            <a:r>
              <a:rPr lang="en-US" sz="1200" dirty="0">
                <a:latin typeface="Lucida Console" panose="020B0609040504020204" pitchFamily="49" charset="0"/>
              </a:rPr>
              <a:t>          data[</a:t>
            </a:r>
            <a:r>
              <a:rPr lang="en-US" sz="1200" dirty="0" err="1">
                <a:latin typeface="Lucida Console" panose="020B0609040504020204" pitchFamily="49" charset="0"/>
              </a:rPr>
              <a:t>i</a:t>
            </a:r>
            <a:r>
              <a:rPr lang="en-US" sz="1200" dirty="0">
                <a:latin typeface="Lucida Console" panose="020B0609040504020204" pitchFamily="49" charset="0"/>
              </a:rPr>
              <a:t>*N + j] = temp[</a:t>
            </a:r>
            <a:r>
              <a:rPr lang="en-US" sz="1200" dirty="0" err="1">
                <a:latin typeface="Lucida Console" panose="020B0609040504020204" pitchFamily="49" charset="0"/>
              </a:rPr>
              <a:t>i</a:t>
            </a:r>
            <a:r>
              <a:rPr lang="en-US" sz="1200" dirty="0">
                <a:latin typeface="Lucida Console" panose="020B0609040504020204" pitchFamily="49" charset="0"/>
              </a:rPr>
              <a:t>*N + j];</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delete[] temp;</a:t>
            </a:r>
          </a:p>
          <a:p>
            <a:pPr>
              <a:lnSpc>
                <a:spcPct val="100000"/>
              </a:lnSpc>
              <a:spcBef>
                <a:spcPts val="0"/>
              </a:spcBef>
              <a:spcAft>
                <a:spcPts val="0"/>
              </a:spcAft>
            </a:pPr>
            <a:r>
              <a:rPr lang="en-US" sz="1200" dirty="0">
                <a:latin typeface="Lucida Console" panose="020B0609040504020204" pitchFamily="49" charset="0"/>
              </a:rPr>
              <a:t>  return iterations;</a:t>
            </a:r>
          </a:p>
          <a:p>
            <a:pPr>
              <a:lnSpc>
                <a:spcPct val="100000"/>
              </a:lnSpc>
              <a:spcBef>
                <a:spcPts val="0"/>
              </a:spcBef>
              <a:spcAft>
                <a:spcPts val="0"/>
              </a:spcAft>
            </a:pPr>
            <a:r>
              <a:rPr lang="en-US" sz="1200" dirty="0">
                <a:latin typeface="Lucida Console" panose="020B0609040504020204" pitchFamily="49" charset="0"/>
              </a:rPr>
              <a:t>}</a:t>
            </a:r>
          </a:p>
        </p:txBody>
      </p:sp>
      <p:sp>
        <p:nvSpPr>
          <p:cNvPr id="4" name="Text Placeholder 3">
            <a:extLst>
              <a:ext uri="{FF2B5EF4-FFF2-40B4-BE49-F238E27FC236}">
                <a16:creationId xmlns:a16="http://schemas.microsoft.com/office/drawing/2014/main" id="{075E6E56-5620-4570-9EA0-257C747EFC44}"/>
              </a:ext>
            </a:extLst>
          </p:cNvPr>
          <p:cNvSpPr>
            <a:spLocks noGrp="1"/>
          </p:cNvSpPr>
          <p:nvPr>
            <p:ph type="body" sz="quarter" idx="10"/>
          </p:nvPr>
        </p:nvSpPr>
        <p:spPr/>
        <p:txBody>
          <a:bodyPr/>
          <a:lstStyle/>
          <a:p>
            <a:r>
              <a:rPr lang="en-US" dirty="0" err="1"/>
              <a:t>OpenACC</a:t>
            </a:r>
            <a:endParaRPr lang="en-US" dirty="0"/>
          </a:p>
        </p:txBody>
      </p:sp>
      <p:cxnSp>
        <p:nvCxnSpPr>
          <p:cNvPr id="6" name="Straight Connector 5">
            <a:extLst>
              <a:ext uri="{FF2B5EF4-FFF2-40B4-BE49-F238E27FC236}">
                <a16:creationId xmlns:a16="http://schemas.microsoft.com/office/drawing/2014/main" id="{31B73B43-B21E-49F2-9E39-38578D186FD9}"/>
              </a:ext>
            </a:extLst>
          </p:cNvPr>
          <p:cNvCxnSpPr>
            <a:cxnSpLocks/>
            <a:stCxn id="3" idx="0"/>
            <a:endCxn id="3" idx="2"/>
          </p:cNvCxnSpPr>
          <p:nvPr/>
        </p:nvCxnSpPr>
        <p:spPr>
          <a:xfrm>
            <a:off x="5491086" y="1850465"/>
            <a:ext cx="0" cy="3971496"/>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11723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B284-7D6E-4D32-9F27-04387616781D}"/>
              </a:ext>
            </a:extLst>
          </p:cNvPr>
          <p:cNvSpPr>
            <a:spLocks noGrp="1"/>
          </p:cNvSpPr>
          <p:nvPr>
            <p:ph type="title"/>
          </p:nvPr>
        </p:nvSpPr>
        <p:spPr/>
        <p:txBody>
          <a:bodyPr/>
          <a:lstStyle/>
          <a:p>
            <a:r>
              <a:rPr lang="en-US" dirty="0"/>
              <a:t>Jacobi </a:t>
            </a:r>
            <a:r>
              <a:rPr lang="en-US" dirty="0" err="1"/>
              <a:t>laplace</a:t>
            </a:r>
            <a:endParaRPr lang="en-US" dirty="0"/>
          </a:p>
        </p:txBody>
      </p:sp>
      <p:sp>
        <p:nvSpPr>
          <p:cNvPr id="3" name="Content Placeholder 2">
            <a:extLst>
              <a:ext uri="{FF2B5EF4-FFF2-40B4-BE49-F238E27FC236}">
                <a16:creationId xmlns:a16="http://schemas.microsoft.com/office/drawing/2014/main" id="{19C8BDF9-5D42-4796-8F36-ED07A3FCE82D}"/>
              </a:ext>
            </a:extLst>
          </p:cNvPr>
          <p:cNvSpPr>
            <a:spLocks noGrp="1"/>
          </p:cNvSpPr>
          <p:nvPr>
            <p:ph idx="1"/>
          </p:nvPr>
        </p:nvSpPr>
        <p:spPr>
          <a:xfrm>
            <a:off x="516750" y="1850465"/>
            <a:ext cx="9948672" cy="3971496"/>
          </a:xfrm>
        </p:spPr>
        <p:txBody>
          <a:bodyPr numCol="2"/>
          <a:lstStyle/>
          <a:p>
            <a:pPr>
              <a:lnSpc>
                <a:spcPct val="100000"/>
              </a:lnSpc>
              <a:spcBef>
                <a:spcPts val="0"/>
              </a:spcBef>
              <a:spcAft>
                <a:spcPts val="0"/>
              </a:spcAft>
            </a:pPr>
            <a:r>
              <a:rPr lang="en-US" sz="1200" dirty="0">
                <a:latin typeface="Lucida Console" panose="020B0609040504020204" pitchFamily="49" charset="0"/>
              </a:rPr>
              <a:t>int </a:t>
            </a:r>
            <a:r>
              <a:rPr lang="en-US" sz="1200" dirty="0" err="1">
                <a:latin typeface="Lucida Console" panose="020B0609040504020204" pitchFamily="49" charset="0"/>
              </a:rPr>
              <a:t>jacobi_solver</a:t>
            </a:r>
            <a:r>
              <a:rPr lang="en-US" sz="1200" dirty="0">
                <a:latin typeface="Lucida Console" panose="020B0609040504020204" pitchFamily="49" charset="0"/>
              </a:rPr>
              <a:t>(float* data, int M, int N,</a:t>
            </a:r>
          </a:p>
          <a:p>
            <a:pPr>
              <a:lnSpc>
                <a:spcPct val="100000"/>
              </a:lnSpc>
              <a:spcBef>
                <a:spcPts val="0"/>
              </a:spcBef>
              <a:spcAft>
                <a:spcPts val="0"/>
              </a:spcAft>
            </a:pPr>
            <a:r>
              <a:rPr lang="en-US" sz="1200" dirty="0">
                <a:latin typeface="Lucida Console" panose="020B0609040504020204" pitchFamily="49" charset="0"/>
              </a:rPr>
              <a:t>                  float </a:t>
            </a:r>
            <a:r>
              <a:rPr lang="en-US" sz="1200" dirty="0" err="1">
                <a:latin typeface="Lucida Console" panose="020B0609040504020204" pitchFamily="49" charset="0"/>
              </a:rPr>
              <a:t>max_diff</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float* temp = new float[M * N];</a:t>
            </a:r>
          </a:p>
          <a:p>
            <a:pPr>
              <a:lnSpc>
                <a:spcPct val="100000"/>
              </a:lnSpc>
              <a:spcBef>
                <a:spcPts val="0"/>
              </a:spcBef>
              <a:spcAft>
                <a:spcPts val="0"/>
              </a:spcAft>
            </a:pPr>
            <a:r>
              <a:rPr lang="en-US" sz="1200" dirty="0">
                <a:latin typeface="Lucida Console" panose="020B0609040504020204" pitchFamily="49" charset="0"/>
              </a:rPr>
              <a:t>  int iterations = 0;</a:t>
            </a:r>
          </a:p>
          <a:p>
            <a:pPr>
              <a:lnSpc>
                <a:spcPct val="100000"/>
              </a:lnSpc>
              <a:spcBef>
                <a:spcPts val="0"/>
              </a:spcBef>
              <a:spcAft>
                <a:spcPts val="0"/>
              </a:spcAft>
            </a:pPr>
            <a:r>
              <a:rPr lang="en-US" sz="1200" dirty="0">
                <a:latin typeface="Lucida Console" panose="020B0609040504020204" pitchFamily="49" charset="0"/>
              </a:rPr>
              <a:t>  bool </a:t>
            </a:r>
            <a:r>
              <a:rPr lang="en-US" sz="1200" dirty="0" err="1">
                <a:latin typeface="Lucida Console" panose="020B0609040504020204" pitchFamily="49" charset="0"/>
              </a:rPr>
              <a:t>keep_going</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a:t>
            </a:r>
            <a:r>
              <a:rPr lang="en-US" sz="1200" dirty="0">
                <a:solidFill>
                  <a:srgbClr val="FF0000"/>
                </a:solidFill>
                <a:latin typeface="Lucida Console" panose="020B0609040504020204" pitchFamily="49" charset="0"/>
              </a:rPr>
              <a:t>#pragma acc data create(temp[0:M*N]) \</a:t>
            </a:r>
          </a:p>
          <a:p>
            <a:pPr>
              <a:lnSpc>
                <a:spcPct val="100000"/>
              </a:lnSpc>
              <a:spcBef>
                <a:spcPts val="0"/>
              </a:spcBef>
              <a:spcAft>
                <a:spcPts val="0"/>
              </a:spcAft>
            </a:pPr>
            <a:r>
              <a:rPr lang="en-US" sz="1200" dirty="0">
                <a:solidFill>
                  <a:srgbClr val="FF0000"/>
                </a:solidFill>
                <a:latin typeface="Lucida Console" panose="020B0609040504020204" pitchFamily="49" charset="0"/>
              </a:rPr>
              <a:t>                   copy(data[0:M*N])</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#pragma acc parallel loop collapse(2)</a:t>
            </a:r>
          </a:p>
          <a:p>
            <a:pPr>
              <a:lnSpc>
                <a:spcPct val="100000"/>
              </a:lnSpc>
              <a:spcBef>
                <a:spcPts val="0"/>
              </a:spcBef>
              <a:spcAft>
                <a:spcPts val="0"/>
              </a:spcAft>
            </a:pPr>
            <a:r>
              <a:rPr lang="en-US" sz="1200" dirty="0">
                <a:latin typeface="Lucida Console" panose="020B0609040504020204" pitchFamily="49" charset="0"/>
              </a:rPr>
              <a:t>    for (int </a:t>
            </a:r>
            <a:r>
              <a:rPr lang="en-US" sz="1200" dirty="0" err="1">
                <a:latin typeface="Lucida Console" panose="020B0609040504020204" pitchFamily="49" charset="0"/>
              </a:rPr>
              <a:t>i</a:t>
            </a:r>
            <a:r>
              <a:rPr lang="en-US" sz="1200" dirty="0">
                <a:latin typeface="Lucida Console" panose="020B0609040504020204" pitchFamily="49" charset="0"/>
              </a:rPr>
              <a:t> = 0; </a:t>
            </a:r>
            <a:r>
              <a:rPr lang="en-US" sz="1200" dirty="0" err="1">
                <a:latin typeface="Lucida Console" panose="020B0609040504020204" pitchFamily="49" charset="0"/>
              </a:rPr>
              <a:t>i</a:t>
            </a:r>
            <a:r>
              <a:rPr lang="en-US" sz="1200" dirty="0">
                <a:latin typeface="Lucida Console" panose="020B0609040504020204" pitchFamily="49" charset="0"/>
              </a:rPr>
              <a:t> &lt; M; ++</a:t>
            </a:r>
            <a:r>
              <a:rPr lang="en-US" sz="1200" dirty="0" err="1">
                <a:latin typeface="Lucida Console" panose="020B0609040504020204" pitchFamily="49" charset="0"/>
              </a:rPr>
              <a:t>i</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for (int j = 0; j &lt; N; ++j)</a:t>
            </a:r>
          </a:p>
          <a:p>
            <a:pPr>
              <a:lnSpc>
                <a:spcPct val="100000"/>
              </a:lnSpc>
              <a:spcBef>
                <a:spcPts val="0"/>
              </a:spcBef>
              <a:spcAft>
                <a:spcPts val="0"/>
              </a:spcAft>
            </a:pPr>
            <a:r>
              <a:rPr lang="en-US" sz="1200" dirty="0">
                <a:latin typeface="Lucida Console" panose="020B0609040504020204" pitchFamily="49" charset="0"/>
              </a:rPr>
              <a:t>        temp[</a:t>
            </a:r>
            <a:r>
              <a:rPr lang="en-US" sz="1200" dirty="0" err="1">
                <a:latin typeface="Lucida Console" panose="020B0609040504020204" pitchFamily="49" charset="0"/>
              </a:rPr>
              <a:t>i</a:t>
            </a:r>
            <a:r>
              <a:rPr lang="en-US" sz="1200" dirty="0">
                <a:latin typeface="Lucida Console" panose="020B0609040504020204" pitchFamily="49" charset="0"/>
              </a:rPr>
              <a:t>*N + j] = data[</a:t>
            </a:r>
            <a:r>
              <a:rPr lang="en-US" sz="1200" dirty="0" err="1">
                <a:latin typeface="Lucida Console" panose="020B0609040504020204" pitchFamily="49" charset="0"/>
              </a:rPr>
              <a:t>i</a:t>
            </a:r>
            <a:r>
              <a:rPr lang="en-US" sz="1200" dirty="0">
                <a:latin typeface="Lucida Console" panose="020B0609040504020204" pitchFamily="49" charset="0"/>
              </a:rPr>
              <a:t>*N + j];</a:t>
            </a:r>
          </a:p>
          <a:p>
            <a:pPr>
              <a:lnSpc>
                <a:spcPct val="100000"/>
              </a:lnSpc>
              <a:spcBef>
                <a:spcPts val="0"/>
              </a:spcBef>
              <a:spcAft>
                <a:spcPts val="0"/>
              </a:spcAft>
            </a:pPr>
            <a:r>
              <a:rPr lang="en-US" sz="1200" dirty="0">
                <a:latin typeface="Lucida Console" panose="020B0609040504020204" pitchFamily="49" charset="0"/>
              </a:rPr>
              <a:t>    float* from = data;</a:t>
            </a:r>
          </a:p>
          <a:p>
            <a:pPr>
              <a:lnSpc>
                <a:spcPct val="100000"/>
              </a:lnSpc>
              <a:spcBef>
                <a:spcPts val="0"/>
              </a:spcBef>
              <a:spcAft>
                <a:spcPts val="0"/>
              </a:spcAft>
            </a:pPr>
            <a:r>
              <a:rPr lang="en-US" sz="1200" dirty="0">
                <a:latin typeface="Lucida Console" panose="020B0609040504020204" pitchFamily="49" charset="0"/>
              </a:rPr>
              <a:t>    float* to = temp;</a:t>
            </a:r>
          </a:p>
          <a:p>
            <a:pPr>
              <a:lnSpc>
                <a:spcPct val="100000"/>
              </a:lnSpc>
              <a:spcBef>
                <a:spcPts val="0"/>
              </a:spcBef>
              <a:spcAft>
                <a:spcPts val="0"/>
              </a:spcAft>
            </a:pPr>
            <a:r>
              <a:rPr lang="en-US" sz="1200" dirty="0">
                <a:latin typeface="Lucida Console" panose="020B0609040504020204" pitchFamily="49" charset="0"/>
              </a:rPr>
              <a:t>    do {</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keep_going</a:t>
            </a:r>
            <a:r>
              <a:rPr lang="en-US" sz="1200" dirty="0">
                <a:latin typeface="Lucida Console" panose="020B0609040504020204" pitchFamily="49" charset="0"/>
              </a:rPr>
              <a:t> = false;</a:t>
            </a:r>
          </a:p>
          <a:p>
            <a:pPr>
              <a:lnSpc>
                <a:spcPct val="100000"/>
              </a:lnSpc>
              <a:spcBef>
                <a:spcPts val="0"/>
              </a:spcBef>
              <a:spcAft>
                <a:spcPts val="0"/>
              </a:spcAft>
            </a:pPr>
            <a:r>
              <a:rPr lang="en-US" sz="1200" dirty="0">
                <a:latin typeface="Lucida Console" panose="020B0609040504020204" pitchFamily="49" charset="0"/>
              </a:rPr>
              <a:t>      ++iterations;</a:t>
            </a:r>
          </a:p>
          <a:p>
            <a:pPr>
              <a:lnSpc>
                <a:spcPct val="100000"/>
              </a:lnSpc>
              <a:spcBef>
                <a:spcPts val="0"/>
              </a:spcBef>
              <a:spcAft>
                <a:spcPts val="0"/>
              </a:spcAft>
            </a:pPr>
            <a:r>
              <a:rPr lang="en-US" sz="1200" dirty="0">
                <a:latin typeface="Lucida Console" panose="020B0609040504020204" pitchFamily="49" charset="0"/>
              </a:rPr>
              <a:t>      #pragma acc parallel loop collapse(2) \</a:t>
            </a:r>
          </a:p>
          <a:p>
            <a:pPr>
              <a:lnSpc>
                <a:spcPct val="100000"/>
              </a:lnSpc>
              <a:spcBef>
                <a:spcPts val="0"/>
              </a:spcBef>
              <a:spcAft>
                <a:spcPts val="0"/>
              </a:spcAft>
            </a:pPr>
            <a:r>
              <a:rPr lang="en-US" sz="1200" dirty="0">
                <a:latin typeface="Lucida Console" panose="020B0609040504020204" pitchFamily="49" charset="0"/>
              </a:rPr>
              <a:t>                  gang vector present(</a:t>
            </a:r>
            <a:r>
              <a:rPr lang="en-US" sz="1200" dirty="0" err="1">
                <a:latin typeface="Lucida Console" panose="020B0609040504020204" pitchFamily="49" charset="0"/>
              </a:rPr>
              <a:t>from,to</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reduction(||: </a:t>
            </a:r>
            <a:r>
              <a:rPr lang="en-US" sz="1200" dirty="0" err="1">
                <a:latin typeface="Lucida Console" panose="020B0609040504020204" pitchFamily="49" charset="0"/>
              </a:rPr>
              <a:t>keep_going</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for (int </a:t>
            </a:r>
            <a:r>
              <a:rPr lang="en-US" sz="1200" dirty="0" err="1">
                <a:latin typeface="Lucida Console" panose="020B0609040504020204" pitchFamily="49" charset="0"/>
              </a:rPr>
              <a:t>i</a:t>
            </a:r>
            <a:r>
              <a:rPr lang="en-US" sz="1200" dirty="0">
                <a:latin typeface="Lucida Console" panose="020B0609040504020204" pitchFamily="49" charset="0"/>
              </a:rPr>
              <a:t> = 1; </a:t>
            </a:r>
            <a:r>
              <a:rPr lang="en-US" sz="1200" dirty="0" err="1">
                <a:latin typeface="Lucida Console" panose="020B0609040504020204" pitchFamily="49" charset="0"/>
              </a:rPr>
              <a:t>i</a:t>
            </a:r>
            <a:r>
              <a:rPr lang="en-US" sz="1200" dirty="0">
                <a:latin typeface="Lucida Console" panose="020B0609040504020204" pitchFamily="49" charset="0"/>
              </a:rPr>
              <a:t> &lt; M-1; ++</a:t>
            </a:r>
            <a:r>
              <a:rPr lang="en-US" sz="1200" dirty="0" err="1">
                <a:latin typeface="Lucida Console" panose="020B0609040504020204" pitchFamily="49" charset="0"/>
              </a:rPr>
              <a:t>i</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for (int j = 1; j &lt; N-1; ++j) {</a:t>
            </a:r>
          </a:p>
          <a:p>
            <a:pPr>
              <a:lnSpc>
                <a:spcPct val="100000"/>
              </a:lnSpc>
              <a:spcBef>
                <a:spcPts val="0"/>
              </a:spcBef>
              <a:spcAft>
                <a:spcPts val="0"/>
              </a:spcAft>
            </a:pPr>
            <a:r>
              <a:rPr lang="en-US" sz="1200" dirty="0">
                <a:latin typeface="Lucida Console" panose="020B0609040504020204" pitchFamily="49" charset="0"/>
              </a:rPr>
              <a:t>          to[</a:t>
            </a:r>
            <a:r>
              <a:rPr lang="en-US" sz="1200" dirty="0" err="1">
                <a:latin typeface="Lucida Console" panose="020B0609040504020204" pitchFamily="49" charset="0"/>
              </a:rPr>
              <a:t>i</a:t>
            </a:r>
            <a:r>
              <a:rPr lang="en-US" sz="1200" dirty="0">
                <a:latin typeface="Lucida Console" panose="020B0609040504020204" pitchFamily="49" charset="0"/>
              </a:rPr>
              <a:t>*N + j] = 0.25f *</a:t>
            </a:r>
          </a:p>
          <a:p>
            <a:pPr>
              <a:lnSpc>
                <a:spcPct val="100000"/>
              </a:lnSpc>
              <a:spcBef>
                <a:spcPts val="0"/>
              </a:spcBef>
              <a:spcAft>
                <a:spcPts val="0"/>
              </a:spcAft>
            </a:pPr>
            <a:r>
              <a:rPr lang="en-US" sz="1200" dirty="0">
                <a:latin typeface="Lucida Console" panose="020B0609040504020204" pitchFamily="49" charset="0"/>
              </a:rPr>
              <a:t>             (from[(i-1)*N + j] + from[(i+1)*N + j] +</a:t>
            </a:r>
          </a:p>
          <a:p>
            <a:pPr>
              <a:lnSpc>
                <a:spcPct val="100000"/>
              </a:lnSpc>
              <a:spcBef>
                <a:spcPts val="0"/>
              </a:spcBef>
              <a:spcAft>
                <a:spcPts val="0"/>
              </a:spcAft>
            </a:pPr>
            <a:r>
              <a:rPr lang="en-US" sz="1200" dirty="0">
                <a:latin typeface="Lucida Console" panose="020B0609040504020204" pitchFamily="49" charset="0"/>
              </a:rPr>
              <a:t>              from[</a:t>
            </a:r>
            <a:r>
              <a:rPr lang="en-US" sz="1200" dirty="0" err="1">
                <a:latin typeface="Lucida Console" panose="020B0609040504020204" pitchFamily="49" charset="0"/>
              </a:rPr>
              <a:t>i</a:t>
            </a:r>
            <a:r>
              <a:rPr lang="en-US" sz="1200" dirty="0">
                <a:latin typeface="Lucida Console" panose="020B0609040504020204" pitchFamily="49" charset="0"/>
              </a:rPr>
              <a:t>*N + j-1] + from[</a:t>
            </a:r>
            <a:r>
              <a:rPr lang="en-US" sz="1200" dirty="0" err="1">
                <a:latin typeface="Lucida Console" panose="020B0609040504020204" pitchFamily="49" charset="0"/>
              </a:rPr>
              <a:t>i</a:t>
            </a:r>
            <a:r>
              <a:rPr lang="en-US" sz="1200" dirty="0">
                <a:latin typeface="Lucida Console" panose="020B0609040504020204" pitchFamily="49" charset="0"/>
              </a:rPr>
              <a:t>*N + j+1]);</a:t>
            </a:r>
          </a:p>
          <a:p>
            <a:pPr>
              <a:lnSpc>
                <a:spcPct val="100000"/>
              </a:lnSpc>
              <a:spcBef>
                <a:spcPts val="0"/>
              </a:spcBef>
              <a:spcAft>
                <a:spcPts val="0"/>
              </a:spcAft>
            </a:pPr>
            <a:r>
              <a:rPr lang="en-US" sz="1200" dirty="0">
                <a:latin typeface="Lucida Console" panose="020B0609040504020204" pitchFamily="49" charset="0"/>
              </a:rPr>
              <a:t>          if (std::fabs(to[</a:t>
            </a:r>
            <a:r>
              <a:rPr lang="en-US" sz="1200" dirty="0" err="1">
                <a:latin typeface="Lucida Console" panose="020B0609040504020204" pitchFamily="49" charset="0"/>
              </a:rPr>
              <a:t>i</a:t>
            </a:r>
            <a:r>
              <a:rPr lang="en-US" sz="1200" dirty="0">
                <a:latin typeface="Lucida Console" panose="020B0609040504020204" pitchFamily="49" charset="0"/>
              </a:rPr>
              <a:t>*N + j] - from[</a:t>
            </a:r>
            <a:r>
              <a:rPr lang="en-US" sz="1200" dirty="0" err="1">
                <a:latin typeface="Lucida Console" panose="020B0609040504020204" pitchFamily="49" charset="0"/>
              </a:rPr>
              <a:t>i</a:t>
            </a:r>
            <a:r>
              <a:rPr lang="en-US" sz="1200" dirty="0">
                <a:latin typeface="Lucida Console" panose="020B0609040504020204" pitchFamily="49" charset="0"/>
              </a:rPr>
              <a:t>*N + j])</a:t>
            </a:r>
          </a:p>
          <a:p>
            <a:pPr>
              <a:lnSpc>
                <a:spcPct val="100000"/>
              </a:lnSpc>
              <a:spcBef>
                <a:spcPts val="0"/>
              </a:spcBef>
              <a:spcAft>
                <a:spcPts val="0"/>
              </a:spcAft>
            </a:pPr>
            <a:r>
              <a:rPr lang="en-US" sz="1200" dirty="0">
                <a:latin typeface="Lucida Console" panose="020B0609040504020204" pitchFamily="49" charset="0"/>
              </a:rPr>
              <a:t>                                        &gt; </a:t>
            </a:r>
            <a:r>
              <a:rPr lang="en-US" sz="1200" dirty="0" err="1">
                <a:latin typeface="Lucida Console" panose="020B0609040504020204" pitchFamily="49" charset="0"/>
              </a:rPr>
              <a:t>max_diff</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keep_going</a:t>
            </a:r>
            <a:r>
              <a:rPr lang="en-US" sz="1200" dirty="0">
                <a:latin typeface="Lucida Console" panose="020B0609040504020204" pitchFamily="49" charset="0"/>
              </a:rPr>
              <a:t> = true;</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std::swap(from, to);</a:t>
            </a:r>
          </a:p>
          <a:p>
            <a:pPr>
              <a:lnSpc>
                <a:spcPct val="100000"/>
              </a:lnSpc>
              <a:spcBef>
                <a:spcPts val="0"/>
              </a:spcBef>
              <a:spcAft>
                <a:spcPts val="0"/>
              </a:spcAft>
            </a:pPr>
            <a:r>
              <a:rPr lang="en-US" sz="1200" dirty="0">
                <a:latin typeface="Lucida Console" panose="020B0609040504020204" pitchFamily="49" charset="0"/>
              </a:rPr>
              <a:t>    } while (</a:t>
            </a:r>
            <a:r>
              <a:rPr lang="en-US" sz="1200" dirty="0" err="1">
                <a:latin typeface="Lucida Console" panose="020B0609040504020204" pitchFamily="49" charset="0"/>
              </a:rPr>
              <a:t>keep_going</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if (to == data) {</a:t>
            </a:r>
          </a:p>
          <a:p>
            <a:pPr>
              <a:lnSpc>
                <a:spcPct val="100000"/>
              </a:lnSpc>
              <a:spcBef>
                <a:spcPts val="0"/>
              </a:spcBef>
              <a:spcAft>
                <a:spcPts val="0"/>
              </a:spcAft>
            </a:pPr>
            <a:r>
              <a:rPr lang="en-US" sz="1200" dirty="0">
                <a:latin typeface="Lucida Console" panose="020B0609040504020204" pitchFamily="49" charset="0"/>
              </a:rPr>
              <a:t>      #pragma acc parallel loop collapse(2)</a:t>
            </a:r>
          </a:p>
          <a:p>
            <a:pPr>
              <a:lnSpc>
                <a:spcPct val="100000"/>
              </a:lnSpc>
              <a:spcBef>
                <a:spcPts val="0"/>
              </a:spcBef>
              <a:spcAft>
                <a:spcPts val="0"/>
              </a:spcAft>
            </a:pPr>
            <a:r>
              <a:rPr lang="en-US" sz="1200" dirty="0">
                <a:latin typeface="Lucida Console" panose="020B0609040504020204" pitchFamily="49" charset="0"/>
              </a:rPr>
              <a:t>      for (int </a:t>
            </a:r>
            <a:r>
              <a:rPr lang="en-US" sz="1200" dirty="0" err="1">
                <a:latin typeface="Lucida Console" panose="020B0609040504020204" pitchFamily="49" charset="0"/>
              </a:rPr>
              <a:t>i</a:t>
            </a:r>
            <a:r>
              <a:rPr lang="en-US" sz="1200" dirty="0">
                <a:latin typeface="Lucida Console" panose="020B0609040504020204" pitchFamily="49" charset="0"/>
              </a:rPr>
              <a:t> = 0; </a:t>
            </a:r>
            <a:r>
              <a:rPr lang="en-US" sz="1200" dirty="0" err="1">
                <a:latin typeface="Lucida Console" panose="020B0609040504020204" pitchFamily="49" charset="0"/>
              </a:rPr>
              <a:t>i</a:t>
            </a:r>
            <a:r>
              <a:rPr lang="en-US" sz="1200" dirty="0">
                <a:latin typeface="Lucida Console" panose="020B0609040504020204" pitchFamily="49" charset="0"/>
              </a:rPr>
              <a:t> &lt; M; ++</a:t>
            </a:r>
            <a:r>
              <a:rPr lang="en-US" sz="1200" dirty="0" err="1">
                <a:latin typeface="Lucida Console" panose="020B0609040504020204" pitchFamily="49" charset="0"/>
              </a:rPr>
              <a:t>i</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for (int j = 0; j &lt; N; ++j)</a:t>
            </a:r>
          </a:p>
          <a:p>
            <a:pPr>
              <a:lnSpc>
                <a:spcPct val="100000"/>
              </a:lnSpc>
              <a:spcBef>
                <a:spcPts val="0"/>
              </a:spcBef>
              <a:spcAft>
                <a:spcPts val="0"/>
              </a:spcAft>
            </a:pPr>
            <a:r>
              <a:rPr lang="en-US" sz="1200" dirty="0">
                <a:latin typeface="Lucida Console" panose="020B0609040504020204" pitchFamily="49" charset="0"/>
              </a:rPr>
              <a:t>          data[</a:t>
            </a:r>
            <a:r>
              <a:rPr lang="en-US" sz="1200" dirty="0" err="1">
                <a:latin typeface="Lucida Console" panose="020B0609040504020204" pitchFamily="49" charset="0"/>
              </a:rPr>
              <a:t>i</a:t>
            </a:r>
            <a:r>
              <a:rPr lang="en-US" sz="1200" dirty="0">
                <a:latin typeface="Lucida Console" panose="020B0609040504020204" pitchFamily="49" charset="0"/>
              </a:rPr>
              <a:t>*N + j] = temp[</a:t>
            </a:r>
            <a:r>
              <a:rPr lang="en-US" sz="1200" dirty="0" err="1">
                <a:latin typeface="Lucida Console" panose="020B0609040504020204" pitchFamily="49" charset="0"/>
              </a:rPr>
              <a:t>i</a:t>
            </a:r>
            <a:r>
              <a:rPr lang="en-US" sz="1200" dirty="0">
                <a:latin typeface="Lucida Console" panose="020B0609040504020204" pitchFamily="49" charset="0"/>
              </a:rPr>
              <a:t>*N + j];</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delete[] temp;</a:t>
            </a:r>
          </a:p>
          <a:p>
            <a:pPr>
              <a:lnSpc>
                <a:spcPct val="100000"/>
              </a:lnSpc>
              <a:spcBef>
                <a:spcPts val="0"/>
              </a:spcBef>
              <a:spcAft>
                <a:spcPts val="0"/>
              </a:spcAft>
            </a:pPr>
            <a:r>
              <a:rPr lang="en-US" sz="1200" dirty="0">
                <a:latin typeface="Lucida Console" panose="020B0609040504020204" pitchFamily="49" charset="0"/>
              </a:rPr>
              <a:t>  return iterations;</a:t>
            </a:r>
          </a:p>
          <a:p>
            <a:pPr>
              <a:lnSpc>
                <a:spcPct val="100000"/>
              </a:lnSpc>
              <a:spcBef>
                <a:spcPts val="0"/>
              </a:spcBef>
              <a:spcAft>
                <a:spcPts val="0"/>
              </a:spcAft>
            </a:pPr>
            <a:r>
              <a:rPr lang="en-US" sz="1200" dirty="0">
                <a:latin typeface="Lucida Console" panose="020B0609040504020204" pitchFamily="49" charset="0"/>
              </a:rPr>
              <a:t>}</a:t>
            </a:r>
          </a:p>
        </p:txBody>
      </p:sp>
      <p:sp>
        <p:nvSpPr>
          <p:cNvPr id="4" name="Text Placeholder 3">
            <a:extLst>
              <a:ext uri="{FF2B5EF4-FFF2-40B4-BE49-F238E27FC236}">
                <a16:creationId xmlns:a16="http://schemas.microsoft.com/office/drawing/2014/main" id="{075E6E56-5620-4570-9EA0-257C747EFC44}"/>
              </a:ext>
            </a:extLst>
          </p:cNvPr>
          <p:cNvSpPr>
            <a:spLocks noGrp="1"/>
          </p:cNvSpPr>
          <p:nvPr>
            <p:ph type="body" sz="quarter" idx="10"/>
          </p:nvPr>
        </p:nvSpPr>
        <p:spPr/>
        <p:txBody>
          <a:bodyPr/>
          <a:lstStyle/>
          <a:p>
            <a:r>
              <a:rPr lang="en-US" dirty="0" err="1"/>
              <a:t>OpenACC</a:t>
            </a:r>
            <a:endParaRPr lang="en-US" dirty="0"/>
          </a:p>
        </p:txBody>
      </p:sp>
      <p:cxnSp>
        <p:nvCxnSpPr>
          <p:cNvPr id="6" name="Straight Connector 5">
            <a:extLst>
              <a:ext uri="{FF2B5EF4-FFF2-40B4-BE49-F238E27FC236}">
                <a16:creationId xmlns:a16="http://schemas.microsoft.com/office/drawing/2014/main" id="{31B73B43-B21E-49F2-9E39-38578D186FD9}"/>
              </a:ext>
            </a:extLst>
          </p:cNvPr>
          <p:cNvCxnSpPr>
            <a:cxnSpLocks/>
            <a:stCxn id="3" idx="0"/>
            <a:endCxn id="3" idx="2"/>
          </p:cNvCxnSpPr>
          <p:nvPr/>
        </p:nvCxnSpPr>
        <p:spPr>
          <a:xfrm>
            <a:off x="5491086" y="1850465"/>
            <a:ext cx="0" cy="3971496"/>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2506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D40A1-B75D-4508-960F-93C67B3FA7EE}"/>
              </a:ext>
            </a:extLst>
          </p:cNvPr>
          <p:cNvSpPr>
            <a:spLocks noGrp="1"/>
          </p:cNvSpPr>
          <p:nvPr>
            <p:ph type="title"/>
          </p:nvPr>
        </p:nvSpPr>
        <p:spPr/>
        <p:txBody>
          <a:bodyPr/>
          <a:lstStyle/>
          <a:p>
            <a:r>
              <a:rPr lang="en-US" dirty="0"/>
              <a:t>Jacobi Laplace Performance</a:t>
            </a:r>
          </a:p>
        </p:txBody>
      </p:sp>
      <p:graphicFrame>
        <p:nvGraphicFramePr>
          <p:cNvPr id="7" name="Content Placeholder 6">
            <a:extLst>
              <a:ext uri="{FF2B5EF4-FFF2-40B4-BE49-F238E27FC236}">
                <a16:creationId xmlns:a16="http://schemas.microsoft.com/office/drawing/2014/main" id="{B87A4D00-94AF-478F-9A9C-580308EDD35E}"/>
              </a:ext>
            </a:extLst>
          </p:cNvPr>
          <p:cNvGraphicFramePr>
            <a:graphicFrameLocks noGrp="1"/>
          </p:cNvGraphicFramePr>
          <p:nvPr>
            <p:ph idx="1"/>
            <p:extLst>
              <p:ext uri="{D42A27DB-BD31-4B8C-83A1-F6EECF244321}">
                <p14:modId xmlns:p14="http://schemas.microsoft.com/office/powerpoint/2010/main" val="2128798773"/>
              </p:ext>
            </p:extLst>
          </p:nvPr>
        </p:nvGraphicFramePr>
        <p:xfrm>
          <a:off x="517525" y="1328358"/>
          <a:ext cx="9947275" cy="449300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0405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B284-7D6E-4D32-9F27-04387616781D}"/>
              </a:ext>
            </a:extLst>
          </p:cNvPr>
          <p:cNvSpPr>
            <a:spLocks noGrp="1"/>
          </p:cNvSpPr>
          <p:nvPr>
            <p:ph type="title"/>
          </p:nvPr>
        </p:nvSpPr>
        <p:spPr/>
        <p:txBody>
          <a:bodyPr/>
          <a:lstStyle/>
          <a:p>
            <a:r>
              <a:rPr lang="en-US" dirty="0"/>
              <a:t>Jacobi </a:t>
            </a:r>
            <a:r>
              <a:rPr lang="en-US" dirty="0" err="1"/>
              <a:t>laplace</a:t>
            </a:r>
            <a:endParaRPr lang="en-US" dirty="0"/>
          </a:p>
        </p:txBody>
      </p:sp>
      <p:sp>
        <p:nvSpPr>
          <p:cNvPr id="3" name="Content Placeholder 2">
            <a:extLst>
              <a:ext uri="{FF2B5EF4-FFF2-40B4-BE49-F238E27FC236}">
                <a16:creationId xmlns:a16="http://schemas.microsoft.com/office/drawing/2014/main" id="{19C8BDF9-5D42-4796-8F36-ED07A3FCE82D}"/>
              </a:ext>
            </a:extLst>
          </p:cNvPr>
          <p:cNvSpPr>
            <a:spLocks noGrp="1"/>
          </p:cNvSpPr>
          <p:nvPr>
            <p:ph idx="1"/>
          </p:nvPr>
        </p:nvSpPr>
        <p:spPr>
          <a:xfrm>
            <a:off x="516750" y="1672936"/>
            <a:ext cx="9948672" cy="4149025"/>
          </a:xfrm>
        </p:spPr>
        <p:txBody>
          <a:bodyPr numCol="2"/>
          <a:lstStyle/>
          <a:p>
            <a:pPr>
              <a:lnSpc>
                <a:spcPct val="100000"/>
              </a:lnSpc>
              <a:spcBef>
                <a:spcPts val="0"/>
              </a:spcBef>
              <a:spcAft>
                <a:spcPts val="0"/>
              </a:spcAft>
            </a:pPr>
            <a:r>
              <a:rPr lang="en-US" sz="1200" dirty="0">
                <a:latin typeface="Lucida Console" panose="020B0609040504020204" pitchFamily="49" charset="0"/>
              </a:rPr>
              <a:t>using </a:t>
            </a:r>
            <a:r>
              <a:rPr lang="en-US" sz="1200" dirty="0" err="1">
                <a:latin typeface="Lucida Console" panose="020B0609040504020204" pitchFamily="49" charset="0"/>
              </a:rPr>
              <a:t>matrix_type</a:t>
            </a:r>
            <a:r>
              <a:rPr lang="en-US" sz="1200" dirty="0">
                <a:latin typeface="Lucida Console" panose="020B0609040504020204" pitchFamily="49" charset="0"/>
              </a:rPr>
              <a:t> = </a:t>
            </a:r>
            <a:r>
              <a:rPr lang="en-US" sz="1200" dirty="0" err="1">
                <a:latin typeface="Lucida Console" panose="020B0609040504020204" pitchFamily="49" charset="0"/>
              </a:rPr>
              <a:t>Kokkos</a:t>
            </a:r>
            <a:r>
              <a:rPr lang="en-US" sz="1200" dirty="0">
                <a:latin typeface="Lucida Console" panose="020B0609040504020204" pitchFamily="49" charset="0"/>
              </a:rPr>
              <a:t>::View&lt;float**,</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Kokkos</a:t>
            </a:r>
            <a:r>
              <a:rPr lang="en-US" sz="1200" dirty="0">
                <a:latin typeface="Lucida Console" panose="020B0609040504020204" pitchFamily="49" charset="0"/>
              </a:rPr>
              <a:t>::</a:t>
            </a:r>
            <a:r>
              <a:rPr lang="en-US" sz="1200" dirty="0" err="1">
                <a:latin typeface="Lucida Console" panose="020B0609040504020204" pitchFamily="49" charset="0"/>
              </a:rPr>
              <a:t>LayoutRight</a:t>
            </a:r>
            <a:r>
              <a:rPr lang="en-US" sz="1200" dirty="0">
                <a:latin typeface="Lucida Console" panose="020B0609040504020204" pitchFamily="49" charset="0"/>
              </a:rPr>
              <a:t>&gt;;</a:t>
            </a:r>
          </a:p>
          <a:p>
            <a:pPr>
              <a:lnSpc>
                <a:spcPct val="100000"/>
              </a:lnSpc>
              <a:spcBef>
                <a:spcPts val="0"/>
              </a:spcBef>
              <a:spcAft>
                <a:spcPts val="0"/>
              </a:spcAft>
            </a:pPr>
            <a:r>
              <a:rPr lang="en-US" sz="1200" dirty="0">
                <a:latin typeface="Lucida Console" panose="020B0609040504020204" pitchFamily="49" charset="0"/>
              </a:rPr>
              <a:t>int </a:t>
            </a:r>
            <a:r>
              <a:rPr lang="en-US" sz="1200" dirty="0" err="1">
                <a:latin typeface="Lucida Console" panose="020B0609040504020204" pitchFamily="49" charset="0"/>
              </a:rPr>
              <a:t>jacobi_solver</a:t>
            </a:r>
            <a:r>
              <a:rPr lang="en-US" sz="1200" dirty="0">
                <a:latin typeface="Lucida Console" panose="020B0609040504020204" pitchFamily="49" charset="0"/>
              </a:rPr>
              <a:t>(</a:t>
            </a:r>
            <a:r>
              <a:rPr lang="en-US" sz="1200" dirty="0" err="1">
                <a:latin typeface="Lucida Console" panose="020B0609040504020204" pitchFamily="49" charset="0"/>
              </a:rPr>
              <a:t>matrix_type</a:t>
            </a:r>
            <a:r>
              <a:rPr lang="en-US" sz="1200" dirty="0">
                <a:latin typeface="Lucida Console" panose="020B0609040504020204" pitchFamily="49" charset="0"/>
              </a:rPr>
              <a:t> data, int M, int N,</a:t>
            </a:r>
          </a:p>
          <a:p>
            <a:pPr>
              <a:lnSpc>
                <a:spcPct val="100000"/>
              </a:lnSpc>
              <a:spcBef>
                <a:spcPts val="0"/>
              </a:spcBef>
              <a:spcAft>
                <a:spcPts val="0"/>
              </a:spcAft>
            </a:pPr>
            <a:r>
              <a:rPr lang="en-US" sz="1200" dirty="0">
                <a:latin typeface="Lucida Console" panose="020B0609040504020204" pitchFamily="49" charset="0"/>
              </a:rPr>
              <a:t>                  float </a:t>
            </a:r>
            <a:r>
              <a:rPr lang="en-US" sz="1200" dirty="0" err="1">
                <a:latin typeface="Lucida Console" panose="020B0609040504020204" pitchFamily="49" charset="0"/>
              </a:rPr>
              <a:t>max_diff</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matrix_type</a:t>
            </a:r>
            <a:r>
              <a:rPr lang="en-US" sz="1200" dirty="0">
                <a:latin typeface="Lucida Console" panose="020B0609040504020204" pitchFamily="49" charset="0"/>
              </a:rPr>
              <a:t> temp = </a:t>
            </a:r>
            <a:r>
              <a:rPr lang="en-US" sz="1200" dirty="0" err="1">
                <a:latin typeface="Lucida Console" panose="020B0609040504020204" pitchFamily="49" charset="0"/>
              </a:rPr>
              <a:t>matrix_type</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Kokkos</a:t>
            </a:r>
            <a:r>
              <a:rPr lang="en-US" sz="1200" dirty="0">
                <a:latin typeface="Lucida Console" panose="020B0609040504020204" pitchFamily="49" charset="0"/>
              </a:rPr>
              <a:t>::</a:t>
            </a:r>
            <a:r>
              <a:rPr lang="en-US" sz="1200" dirty="0" err="1">
                <a:latin typeface="Lucida Console" panose="020B0609040504020204" pitchFamily="49" charset="0"/>
              </a:rPr>
              <a:t>ViewAllocateWithoutInitializing</a:t>
            </a:r>
            <a:r>
              <a:rPr lang="en-US" sz="1200" dirty="0">
                <a:latin typeface="Lucida Console" panose="020B0609040504020204" pitchFamily="49" charset="0"/>
              </a:rPr>
              <a:t>("temp"),</a:t>
            </a:r>
          </a:p>
          <a:p>
            <a:pPr>
              <a:lnSpc>
                <a:spcPct val="100000"/>
              </a:lnSpc>
              <a:spcBef>
                <a:spcPts val="0"/>
              </a:spcBef>
              <a:spcAft>
                <a:spcPts val="0"/>
              </a:spcAft>
            </a:pPr>
            <a:r>
              <a:rPr lang="en-US" sz="1200" dirty="0">
                <a:latin typeface="Lucida Console" panose="020B0609040504020204" pitchFamily="49" charset="0"/>
              </a:rPr>
              <a:t>    M, N);</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Kokkos</a:t>
            </a:r>
            <a:r>
              <a:rPr lang="en-US" sz="1200" dirty="0">
                <a:latin typeface="Lucida Console" panose="020B0609040504020204" pitchFamily="49" charset="0"/>
              </a:rPr>
              <a:t>::</a:t>
            </a:r>
            <a:r>
              <a:rPr lang="en-US" sz="1200" dirty="0" err="1">
                <a:latin typeface="Lucida Console" panose="020B0609040504020204" pitchFamily="49" charset="0"/>
              </a:rPr>
              <a:t>deep_copy</a:t>
            </a:r>
            <a:r>
              <a:rPr lang="en-US" sz="1200" dirty="0">
                <a:latin typeface="Lucida Console" panose="020B0609040504020204" pitchFamily="49" charset="0"/>
              </a:rPr>
              <a:t>(</a:t>
            </a:r>
            <a:r>
              <a:rPr lang="en-US" sz="1200" dirty="0" err="1">
                <a:latin typeface="Lucida Console" panose="020B0609040504020204" pitchFamily="49" charset="0"/>
              </a:rPr>
              <a:t>temp,data</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int iterations = 0;</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Kokkos</a:t>
            </a:r>
            <a:r>
              <a:rPr lang="en-US" sz="1200" dirty="0">
                <a:latin typeface="Lucida Console" panose="020B0609040504020204" pitchFamily="49" charset="0"/>
              </a:rPr>
              <a:t>::View&lt;int&gt; </a:t>
            </a:r>
            <a:r>
              <a:rPr lang="en-US" sz="1200" dirty="0" err="1">
                <a:latin typeface="Lucida Console" panose="020B0609040504020204" pitchFamily="49" charset="0"/>
              </a:rPr>
              <a:t>keep_going</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Kokkos</a:t>
            </a:r>
            <a:r>
              <a:rPr lang="en-US" sz="1200" dirty="0">
                <a:latin typeface="Lucida Console" panose="020B0609040504020204" pitchFamily="49" charset="0"/>
              </a:rPr>
              <a:t>::</a:t>
            </a:r>
            <a:r>
              <a:rPr lang="en-US" sz="1200" dirty="0" err="1">
                <a:latin typeface="Lucida Console" panose="020B0609040504020204" pitchFamily="49" charset="0"/>
              </a:rPr>
              <a:t>ViewAllocateWithoutInitializing</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KeepGoing</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matrix_type</a:t>
            </a:r>
            <a:r>
              <a:rPr lang="en-US" sz="1200" dirty="0">
                <a:latin typeface="Lucida Console" panose="020B0609040504020204" pitchFamily="49" charset="0"/>
              </a:rPr>
              <a:t> from = data;</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matrix_type</a:t>
            </a:r>
            <a:r>
              <a:rPr lang="en-US" sz="1200" dirty="0">
                <a:latin typeface="Lucida Console" panose="020B0609040504020204" pitchFamily="49" charset="0"/>
              </a:rPr>
              <a:t> to = temp;</a:t>
            </a:r>
          </a:p>
          <a:p>
            <a:pPr>
              <a:lnSpc>
                <a:spcPct val="100000"/>
              </a:lnSpc>
              <a:spcBef>
                <a:spcPts val="0"/>
              </a:spcBef>
              <a:spcAft>
                <a:spcPts val="0"/>
              </a:spcAft>
            </a:pPr>
            <a:r>
              <a:rPr lang="en-US" sz="1200" dirty="0">
                <a:latin typeface="Lucida Console" panose="020B0609040504020204" pitchFamily="49" charset="0"/>
              </a:rPr>
              <a:t>  int </a:t>
            </a:r>
            <a:r>
              <a:rPr lang="en-US" sz="1200" dirty="0" err="1">
                <a:latin typeface="Lucida Console" panose="020B0609040504020204" pitchFamily="49" charset="0"/>
              </a:rPr>
              <a:t>h_keep_going</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do {</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Kokkos</a:t>
            </a:r>
            <a:r>
              <a:rPr lang="en-US" sz="1200" dirty="0">
                <a:latin typeface="Lucida Console" panose="020B0609040504020204" pitchFamily="49" charset="0"/>
              </a:rPr>
              <a:t>::</a:t>
            </a:r>
            <a:r>
              <a:rPr lang="en-US" sz="1200" dirty="0" err="1">
                <a:latin typeface="Lucida Console" panose="020B0609040504020204" pitchFamily="49" charset="0"/>
              </a:rPr>
              <a:t>deep_copy</a:t>
            </a:r>
            <a:r>
              <a:rPr lang="en-US" sz="1200" dirty="0">
                <a:latin typeface="Lucida Console" panose="020B0609040504020204" pitchFamily="49" charset="0"/>
              </a:rPr>
              <a:t>(</a:t>
            </a:r>
            <a:r>
              <a:rPr lang="en-US" sz="1200" dirty="0" err="1">
                <a:latin typeface="Lucida Console" panose="020B0609040504020204" pitchFamily="49" charset="0"/>
              </a:rPr>
              <a:t>keep_going</a:t>
            </a:r>
            <a:r>
              <a:rPr lang="en-US" sz="1200" dirty="0">
                <a:latin typeface="Lucida Console" panose="020B0609040504020204" pitchFamily="49" charset="0"/>
              </a:rPr>
              <a:t>, 0);</a:t>
            </a:r>
          </a:p>
          <a:p>
            <a:pPr>
              <a:lnSpc>
                <a:spcPct val="100000"/>
              </a:lnSpc>
              <a:spcBef>
                <a:spcPts val="0"/>
              </a:spcBef>
              <a:spcAft>
                <a:spcPts val="0"/>
              </a:spcAft>
            </a:pPr>
            <a:r>
              <a:rPr lang="en-US" sz="1200" dirty="0">
                <a:latin typeface="Lucida Console" panose="020B0609040504020204" pitchFamily="49" charset="0"/>
              </a:rPr>
              <a:t>    ++iterations;</a:t>
            </a:r>
          </a:p>
          <a:p>
            <a:pPr>
              <a:lnSpc>
                <a:spcPct val="100000"/>
              </a:lnSpc>
              <a:spcBef>
                <a:spcPts val="0"/>
              </a:spcBef>
              <a:spcAft>
                <a:spcPts val="0"/>
              </a:spcAft>
            </a:pPr>
            <a:r>
              <a:rPr lang="en-US" sz="1200" dirty="0">
                <a:latin typeface="Lucida Console" panose="020B0609040504020204" pitchFamily="49" charset="0"/>
              </a:rPr>
              <a:t>    </a:t>
            </a:r>
            <a:r>
              <a:rPr lang="en-US" sz="1200" dirty="0" err="1">
                <a:solidFill>
                  <a:srgbClr val="FF0000"/>
                </a:solidFill>
                <a:latin typeface="Lucida Console" panose="020B0609040504020204" pitchFamily="49" charset="0"/>
              </a:rPr>
              <a:t>Kokkos</a:t>
            </a:r>
            <a:r>
              <a:rPr lang="en-US" sz="1200" dirty="0">
                <a:solidFill>
                  <a:srgbClr val="FF0000"/>
                </a:solidFill>
                <a:latin typeface="Lucida Console" panose="020B0609040504020204" pitchFamily="49" charset="0"/>
              </a:rPr>
              <a:t>::</a:t>
            </a:r>
            <a:r>
              <a:rPr lang="en-US" sz="1200" dirty="0" err="1">
                <a:solidFill>
                  <a:srgbClr val="FF0000"/>
                </a:solidFill>
                <a:latin typeface="Lucida Console" panose="020B0609040504020204" pitchFamily="49" charset="0"/>
              </a:rPr>
              <a:t>parallel_for</a:t>
            </a:r>
            <a:r>
              <a:rPr lang="en-US" sz="1200" dirty="0">
                <a:solidFill>
                  <a:srgbClr val="FF0000"/>
                </a:solidFill>
                <a:latin typeface="Lucida Console" panose="020B0609040504020204" pitchFamily="49" charset="0"/>
              </a:rPr>
              <a:t>(</a:t>
            </a:r>
          </a:p>
          <a:p>
            <a:pPr>
              <a:lnSpc>
                <a:spcPct val="100000"/>
              </a:lnSpc>
              <a:spcBef>
                <a:spcPts val="0"/>
              </a:spcBef>
              <a:spcAft>
                <a:spcPts val="0"/>
              </a:spcAft>
            </a:pPr>
            <a:r>
              <a:rPr lang="en-US" sz="1200" dirty="0">
                <a:solidFill>
                  <a:srgbClr val="FF0000"/>
                </a:solidFill>
                <a:latin typeface="Lucida Console" panose="020B0609040504020204" pitchFamily="49" charset="0"/>
              </a:rPr>
              <a:t>      </a:t>
            </a:r>
            <a:r>
              <a:rPr lang="en-US" sz="1200" dirty="0" err="1">
                <a:solidFill>
                  <a:srgbClr val="FF0000"/>
                </a:solidFill>
                <a:latin typeface="Lucida Console" panose="020B0609040504020204" pitchFamily="49" charset="0"/>
              </a:rPr>
              <a:t>Kokkos</a:t>
            </a:r>
            <a:r>
              <a:rPr lang="en-US" sz="1200" dirty="0">
                <a:solidFill>
                  <a:srgbClr val="FF0000"/>
                </a:solidFill>
                <a:latin typeface="Lucida Console" panose="020B0609040504020204" pitchFamily="49" charset="0"/>
              </a:rPr>
              <a:t>::</a:t>
            </a:r>
            <a:r>
              <a:rPr lang="en-US" sz="1200" dirty="0" err="1">
                <a:solidFill>
                  <a:srgbClr val="FF0000"/>
                </a:solidFill>
                <a:latin typeface="Lucida Console" panose="020B0609040504020204" pitchFamily="49" charset="0"/>
              </a:rPr>
              <a:t>MDRangePolicy</a:t>
            </a:r>
            <a:r>
              <a:rPr lang="en-US" sz="1200" dirty="0">
                <a:solidFill>
                  <a:srgbClr val="FF0000"/>
                </a:solidFill>
                <a:latin typeface="Lucida Console" panose="020B0609040504020204" pitchFamily="49" charset="0"/>
              </a:rPr>
              <a:t>&lt;</a:t>
            </a:r>
          </a:p>
          <a:p>
            <a:pPr>
              <a:lnSpc>
                <a:spcPct val="100000"/>
              </a:lnSpc>
              <a:spcBef>
                <a:spcPts val="0"/>
              </a:spcBef>
              <a:spcAft>
                <a:spcPts val="0"/>
              </a:spcAft>
            </a:pPr>
            <a:r>
              <a:rPr lang="en-US" sz="1200" dirty="0">
                <a:solidFill>
                  <a:srgbClr val="FF0000"/>
                </a:solidFill>
                <a:latin typeface="Lucida Console" panose="020B0609040504020204" pitchFamily="49" charset="0"/>
              </a:rPr>
              <a:t>          </a:t>
            </a:r>
            <a:r>
              <a:rPr lang="en-US" sz="1200" dirty="0" err="1">
                <a:solidFill>
                  <a:srgbClr val="FF0000"/>
                </a:solidFill>
                <a:latin typeface="Lucida Console" panose="020B0609040504020204" pitchFamily="49" charset="0"/>
              </a:rPr>
              <a:t>Kokkos</a:t>
            </a:r>
            <a:r>
              <a:rPr lang="en-US" sz="1200" dirty="0">
                <a:solidFill>
                  <a:srgbClr val="FF0000"/>
                </a:solidFill>
                <a:latin typeface="Lucida Console" panose="020B0609040504020204" pitchFamily="49" charset="0"/>
              </a:rPr>
              <a:t>::Rank&lt;2, </a:t>
            </a:r>
            <a:r>
              <a:rPr lang="en-US" sz="1200" dirty="0" err="1">
                <a:solidFill>
                  <a:srgbClr val="FF0000"/>
                </a:solidFill>
                <a:latin typeface="Lucida Console" panose="020B0609040504020204" pitchFamily="49" charset="0"/>
              </a:rPr>
              <a:t>Kokkos</a:t>
            </a:r>
            <a:r>
              <a:rPr lang="en-US" sz="1200" dirty="0">
                <a:solidFill>
                  <a:srgbClr val="FF0000"/>
                </a:solidFill>
                <a:latin typeface="Lucida Console" panose="020B0609040504020204" pitchFamily="49" charset="0"/>
              </a:rPr>
              <a:t>::Iterate::Right,</a:t>
            </a:r>
          </a:p>
          <a:p>
            <a:pPr>
              <a:lnSpc>
                <a:spcPct val="100000"/>
              </a:lnSpc>
              <a:spcBef>
                <a:spcPts val="0"/>
              </a:spcBef>
              <a:spcAft>
                <a:spcPts val="0"/>
              </a:spcAft>
            </a:pPr>
            <a:r>
              <a:rPr lang="en-US" sz="1200" dirty="0">
                <a:solidFill>
                  <a:srgbClr val="FF0000"/>
                </a:solidFill>
                <a:latin typeface="Lucida Console" panose="020B0609040504020204" pitchFamily="49" charset="0"/>
              </a:rPr>
              <a:t>                       </a:t>
            </a:r>
            <a:r>
              <a:rPr lang="en-US" sz="1200" dirty="0" err="1">
                <a:solidFill>
                  <a:srgbClr val="FF0000"/>
                </a:solidFill>
                <a:latin typeface="Lucida Console" panose="020B0609040504020204" pitchFamily="49" charset="0"/>
              </a:rPr>
              <a:t>Kokkos</a:t>
            </a:r>
            <a:r>
              <a:rPr lang="en-US" sz="1200" dirty="0">
                <a:solidFill>
                  <a:srgbClr val="FF0000"/>
                </a:solidFill>
                <a:latin typeface="Lucida Console" panose="020B0609040504020204" pitchFamily="49" charset="0"/>
              </a:rPr>
              <a:t>::Iterate::Right&gt;&gt;(</a:t>
            </a:r>
          </a:p>
          <a:p>
            <a:pPr>
              <a:lnSpc>
                <a:spcPct val="100000"/>
              </a:lnSpc>
              <a:spcBef>
                <a:spcPts val="0"/>
              </a:spcBef>
              <a:spcAft>
                <a:spcPts val="0"/>
              </a:spcAft>
            </a:pPr>
            <a:r>
              <a:rPr lang="en-US" sz="1200" dirty="0">
                <a:solidFill>
                  <a:srgbClr val="FF0000"/>
                </a:solidFill>
                <a:latin typeface="Lucida Console" panose="020B0609040504020204" pitchFamily="49" charset="0"/>
              </a:rPr>
              <a:t>              {1,1}, {M-1,N-1}, {4,64})</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KOKKOS_LAMBDA (int </a:t>
            </a:r>
            <a:r>
              <a:rPr lang="en-US" sz="1200" dirty="0" err="1">
                <a:latin typeface="Lucida Console" panose="020B0609040504020204" pitchFamily="49" charset="0"/>
              </a:rPr>
              <a:t>i</a:t>
            </a:r>
            <a:r>
              <a:rPr lang="en-US" sz="1200" dirty="0">
                <a:latin typeface="Lucida Console" panose="020B0609040504020204" pitchFamily="49" charset="0"/>
              </a:rPr>
              <a:t>, int j) {</a:t>
            </a:r>
          </a:p>
          <a:p>
            <a:pPr>
              <a:lnSpc>
                <a:spcPct val="100000"/>
              </a:lnSpc>
              <a:spcBef>
                <a:spcPts val="0"/>
              </a:spcBef>
              <a:spcAft>
                <a:spcPts val="0"/>
              </a:spcAft>
            </a:pPr>
            <a:r>
              <a:rPr lang="en-US" sz="1200" dirty="0">
                <a:latin typeface="Lucida Console" panose="020B0609040504020204" pitchFamily="49" charset="0"/>
              </a:rPr>
              <a:t>        to(</a:t>
            </a:r>
            <a:r>
              <a:rPr lang="en-US" sz="1200" dirty="0" err="1">
                <a:latin typeface="Lucida Console" panose="020B0609040504020204" pitchFamily="49" charset="0"/>
              </a:rPr>
              <a:t>i</a:t>
            </a:r>
            <a:r>
              <a:rPr lang="en-US" sz="1200" dirty="0">
                <a:latin typeface="Lucida Console" panose="020B0609040504020204" pitchFamily="49" charset="0"/>
              </a:rPr>
              <a:t>, j) = 0.25f *</a:t>
            </a:r>
          </a:p>
          <a:p>
            <a:pPr>
              <a:lnSpc>
                <a:spcPct val="100000"/>
              </a:lnSpc>
              <a:spcBef>
                <a:spcPts val="0"/>
              </a:spcBef>
              <a:spcAft>
                <a:spcPts val="0"/>
              </a:spcAft>
            </a:pPr>
            <a:r>
              <a:rPr lang="en-US" sz="1200" dirty="0">
                <a:latin typeface="Lucida Console" panose="020B0609040504020204" pitchFamily="49" charset="0"/>
              </a:rPr>
              <a:t>                      (from(i-1, j) + from(i+1, j) +</a:t>
            </a:r>
          </a:p>
          <a:p>
            <a:pPr>
              <a:lnSpc>
                <a:spcPct val="100000"/>
              </a:lnSpc>
              <a:spcBef>
                <a:spcPts val="0"/>
              </a:spcBef>
              <a:spcAft>
                <a:spcPts val="0"/>
              </a:spcAft>
            </a:pPr>
            <a:r>
              <a:rPr lang="en-US" sz="1200" dirty="0">
                <a:latin typeface="Lucida Console" panose="020B0609040504020204" pitchFamily="49" charset="0"/>
              </a:rPr>
              <a:t>                       from(</a:t>
            </a:r>
            <a:r>
              <a:rPr lang="en-US" sz="1200" dirty="0" err="1">
                <a:latin typeface="Lucida Console" panose="020B0609040504020204" pitchFamily="49" charset="0"/>
              </a:rPr>
              <a:t>i</a:t>
            </a:r>
            <a:r>
              <a:rPr lang="en-US" sz="1200" dirty="0">
                <a:latin typeface="Lucida Console" panose="020B0609040504020204" pitchFamily="49" charset="0"/>
              </a:rPr>
              <a:t>, j-1) + from(</a:t>
            </a:r>
            <a:r>
              <a:rPr lang="en-US" sz="1200" dirty="0" err="1">
                <a:latin typeface="Lucida Console" panose="020B0609040504020204" pitchFamily="49" charset="0"/>
              </a:rPr>
              <a:t>i</a:t>
            </a:r>
            <a:r>
              <a:rPr lang="en-US" sz="1200" dirty="0">
                <a:latin typeface="Lucida Console" panose="020B0609040504020204" pitchFamily="49" charset="0"/>
              </a:rPr>
              <a:t>, j+1));</a:t>
            </a:r>
          </a:p>
          <a:p>
            <a:pPr>
              <a:lnSpc>
                <a:spcPct val="100000"/>
              </a:lnSpc>
              <a:spcBef>
                <a:spcPts val="0"/>
              </a:spcBef>
              <a:spcAft>
                <a:spcPts val="0"/>
              </a:spcAft>
            </a:pPr>
            <a:r>
              <a:rPr lang="en-US" sz="1200" dirty="0">
                <a:latin typeface="Lucida Console" panose="020B0609040504020204" pitchFamily="49" charset="0"/>
              </a:rPr>
              <a:t>        if (!</a:t>
            </a:r>
            <a:r>
              <a:rPr lang="en-US" sz="1200" dirty="0" err="1">
                <a:latin typeface="Lucida Console" panose="020B0609040504020204" pitchFamily="49" charset="0"/>
              </a:rPr>
              <a:t>keep_going</a:t>
            </a:r>
            <a:r>
              <a:rPr lang="en-US" sz="1200" dirty="0">
                <a:latin typeface="Lucida Console" panose="020B0609040504020204" pitchFamily="49" charset="0"/>
              </a:rPr>
              <a:t>() &amp;&amp;</a:t>
            </a:r>
          </a:p>
          <a:p>
            <a:pPr>
              <a:lnSpc>
                <a:spcPct val="100000"/>
              </a:lnSpc>
              <a:spcBef>
                <a:spcPts val="0"/>
              </a:spcBef>
              <a:spcAft>
                <a:spcPts val="0"/>
              </a:spcAft>
            </a:pPr>
            <a:r>
              <a:rPr lang="en-US" sz="1200" dirty="0">
                <a:latin typeface="Lucida Console" panose="020B0609040504020204" pitchFamily="49" charset="0"/>
              </a:rPr>
              <a:t>            std::fabs(to(</a:t>
            </a:r>
            <a:r>
              <a:rPr lang="en-US" sz="1200" dirty="0" err="1">
                <a:latin typeface="Lucida Console" panose="020B0609040504020204" pitchFamily="49" charset="0"/>
              </a:rPr>
              <a:t>i</a:t>
            </a:r>
            <a:r>
              <a:rPr lang="en-US" sz="1200" dirty="0">
                <a:latin typeface="Lucida Console" panose="020B0609040504020204" pitchFamily="49" charset="0"/>
              </a:rPr>
              <a:t>, j) - from(</a:t>
            </a:r>
            <a:r>
              <a:rPr lang="en-US" sz="1200" dirty="0" err="1">
                <a:latin typeface="Lucida Console" panose="020B0609040504020204" pitchFamily="49" charset="0"/>
              </a:rPr>
              <a:t>i</a:t>
            </a:r>
            <a:r>
              <a:rPr lang="en-US" sz="1200" dirty="0">
                <a:latin typeface="Lucida Console" panose="020B0609040504020204" pitchFamily="49" charset="0"/>
              </a:rPr>
              <a:t>, j))</a:t>
            </a:r>
          </a:p>
          <a:p>
            <a:pPr>
              <a:lnSpc>
                <a:spcPct val="100000"/>
              </a:lnSpc>
              <a:spcBef>
                <a:spcPts val="0"/>
              </a:spcBef>
              <a:spcAft>
                <a:spcPts val="0"/>
              </a:spcAft>
            </a:pPr>
            <a:r>
              <a:rPr lang="en-US" sz="1200" dirty="0">
                <a:latin typeface="Lucida Console" panose="020B0609040504020204" pitchFamily="49" charset="0"/>
              </a:rPr>
              <a:t>                                        &gt; </a:t>
            </a:r>
            <a:r>
              <a:rPr lang="en-US" sz="1200" dirty="0" err="1">
                <a:latin typeface="Lucida Console" panose="020B0609040504020204" pitchFamily="49" charset="0"/>
              </a:rPr>
              <a:t>max_diff</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keep_going</a:t>
            </a:r>
            <a:r>
              <a:rPr lang="en-US" sz="1200" dirty="0">
                <a:latin typeface="Lucida Console" panose="020B0609040504020204" pitchFamily="49" charset="0"/>
              </a:rPr>
              <a:t>() = 1;</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std::swap(from, to);</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Kokkos</a:t>
            </a:r>
            <a:r>
              <a:rPr lang="en-US" sz="1200" dirty="0">
                <a:latin typeface="Lucida Console" panose="020B0609040504020204" pitchFamily="49" charset="0"/>
              </a:rPr>
              <a:t>::</a:t>
            </a:r>
            <a:r>
              <a:rPr lang="en-US" sz="1200" dirty="0" err="1">
                <a:latin typeface="Lucida Console" panose="020B0609040504020204" pitchFamily="49" charset="0"/>
              </a:rPr>
              <a:t>deep_copy</a:t>
            </a:r>
            <a:r>
              <a:rPr lang="en-US" sz="1200" dirty="0">
                <a:latin typeface="Lucida Console" panose="020B0609040504020204" pitchFamily="49" charset="0"/>
              </a:rPr>
              <a:t>(</a:t>
            </a:r>
            <a:r>
              <a:rPr lang="en-US" sz="1200" dirty="0" err="1">
                <a:latin typeface="Lucida Console" panose="020B0609040504020204" pitchFamily="49" charset="0"/>
              </a:rPr>
              <a:t>h_keep_going</a:t>
            </a:r>
            <a:r>
              <a:rPr lang="en-US" sz="1200" dirty="0">
                <a:latin typeface="Lucida Console" panose="020B0609040504020204" pitchFamily="49" charset="0"/>
              </a:rPr>
              <a:t>, </a:t>
            </a:r>
            <a:r>
              <a:rPr lang="en-US" sz="1200" dirty="0" err="1">
                <a:latin typeface="Lucida Console" panose="020B0609040504020204" pitchFamily="49" charset="0"/>
              </a:rPr>
              <a:t>keep_going</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 while (</a:t>
            </a:r>
            <a:r>
              <a:rPr lang="en-US" sz="1200" dirty="0" err="1">
                <a:latin typeface="Lucida Console" panose="020B0609040504020204" pitchFamily="49" charset="0"/>
              </a:rPr>
              <a:t>h_keep_going</a:t>
            </a:r>
            <a:r>
              <a:rPr lang="en-US" sz="1200" dirty="0">
                <a:latin typeface="Lucida Console" panose="020B0609040504020204" pitchFamily="49" charset="0"/>
              </a:rPr>
              <a:t> &gt; 0);</a:t>
            </a:r>
          </a:p>
          <a:p>
            <a:pPr>
              <a:lnSpc>
                <a:spcPct val="100000"/>
              </a:lnSpc>
              <a:spcBef>
                <a:spcPts val="0"/>
              </a:spcBef>
              <a:spcAft>
                <a:spcPts val="0"/>
              </a:spcAft>
            </a:pPr>
            <a:r>
              <a:rPr lang="en-US" sz="1200" dirty="0">
                <a:latin typeface="Lucida Console" panose="020B0609040504020204" pitchFamily="49" charset="0"/>
              </a:rPr>
              <a:t>  if (to == data) {</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Kokkos</a:t>
            </a:r>
            <a:r>
              <a:rPr lang="en-US" sz="1200" dirty="0">
                <a:latin typeface="Lucida Console" panose="020B0609040504020204" pitchFamily="49" charset="0"/>
              </a:rPr>
              <a:t>::</a:t>
            </a:r>
            <a:r>
              <a:rPr lang="en-US" sz="1200" dirty="0" err="1">
                <a:latin typeface="Lucida Console" panose="020B0609040504020204" pitchFamily="49" charset="0"/>
              </a:rPr>
              <a:t>deep_copy</a:t>
            </a:r>
            <a:r>
              <a:rPr lang="en-US" sz="1200" dirty="0">
                <a:latin typeface="Lucida Console" panose="020B0609040504020204" pitchFamily="49" charset="0"/>
              </a:rPr>
              <a:t>(data, temp);</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return iterations;</a:t>
            </a:r>
          </a:p>
          <a:p>
            <a:pPr>
              <a:lnSpc>
                <a:spcPct val="100000"/>
              </a:lnSpc>
              <a:spcBef>
                <a:spcPts val="0"/>
              </a:spcBef>
              <a:spcAft>
                <a:spcPts val="0"/>
              </a:spcAft>
            </a:pPr>
            <a:r>
              <a:rPr lang="en-US" sz="1200" dirty="0">
                <a:latin typeface="Lucida Console" panose="020B0609040504020204" pitchFamily="49" charset="0"/>
              </a:rPr>
              <a:t>}</a:t>
            </a:r>
          </a:p>
          <a:p>
            <a:pPr>
              <a:lnSpc>
                <a:spcPct val="100000"/>
              </a:lnSpc>
              <a:spcBef>
                <a:spcPts val="0"/>
              </a:spcBef>
              <a:spcAft>
                <a:spcPts val="0"/>
              </a:spcAft>
            </a:pPr>
            <a:endParaRPr lang="en-US" sz="1200" dirty="0">
              <a:latin typeface="Lucida Console" panose="020B0609040504020204" pitchFamily="49" charset="0"/>
            </a:endParaRPr>
          </a:p>
          <a:p>
            <a:pPr>
              <a:lnSpc>
                <a:spcPct val="100000"/>
              </a:lnSpc>
              <a:spcBef>
                <a:spcPts val="0"/>
              </a:spcBef>
              <a:spcAft>
                <a:spcPts val="0"/>
              </a:spcAft>
            </a:pPr>
            <a:endParaRPr lang="en-US" sz="1200" dirty="0">
              <a:latin typeface="Lucida Console" panose="020B0609040504020204" pitchFamily="49" charset="0"/>
            </a:endParaRPr>
          </a:p>
          <a:p>
            <a:pPr>
              <a:lnSpc>
                <a:spcPct val="100000"/>
              </a:lnSpc>
              <a:spcBef>
                <a:spcPts val="0"/>
              </a:spcBef>
              <a:spcAft>
                <a:spcPts val="0"/>
              </a:spcAft>
            </a:pPr>
            <a:endParaRPr lang="en-US" sz="1200" dirty="0">
              <a:latin typeface="Lucida Console" panose="020B0609040504020204" pitchFamily="49" charset="0"/>
            </a:endParaRPr>
          </a:p>
        </p:txBody>
      </p:sp>
      <p:sp>
        <p:nvSpPr>
          <p:cNvPr id="4" name="Text Placeholder 3">
            <a:extLst>
              <a:ext uri="{FF2B5EF4-FFF2-40B4-BE49-F238E27FC236}">
                <a16:creationId xmlns:a16="http://schemas.microsoft.com/office/drawing/2014/main" id="{075E6E56-5620-4570-9EA0-257C747EFC44}"/>
              </a:ext>
            </a:extLst>
          </p:cNvPr>
          <p:cNvSpPr>
            <a:spLocks noGrp="1"/>
          </p:cNvSpPr>
          <p:nvPr>
            <p:ph type="body" sz="quarter" idx="10"/>
          </p:nvPr>
        </p:nvSpPr>
        <p:spPr/>
        <p:txBody>
          <a:bodyPr/>
          <a:lstStyle/>
          <a:p>
            <a:r>
              <a:rPr lang="en-US" dirty="0" err="1"/>
              <a:t>Kokkos</a:t>
            </a:r>
            <a:endParaRPr lang="en-US" dirty="0"/>
          </a:p>
        </p:txBody>
      </p:sp>
      <p:cxnSp>
        <p:nvCxnSpPr>
          <p:cNvPr id="6" name="Straight Connector 5">
            <a:extLst>
              <a:ext uri="{FF2B5EF4-FFF2-40B4-BE49-F238E27FC236}">
                <a16:creationId xmlns:a16="http://schemas.microsoft.com/office/drawing/2014/main" id="{31B73B43-B21E-49F2-9E39-38578D186FD9}"/>
              </a:ext>
            </a:extLst>
          </p:cNvPr>
          <p:cNvCxnSpPr>
            <a:cxnSpLocks/>
            <a:stCxn id="3" idx="0"/>
            <a:endCxn id="3" idx="2"/>
          </p:cNvCxnSpPr>
          <p:nvPr/>
        </p:nvCxnSpPr>
        <p:spPr>
          <a:xfrm>
            <a:off x="5491086" y="1672936"/>
            <a:ext cx="0" cy="4149025"/>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09822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B284-7D6E-4D32-9F27-04387616781D}"/>
              </a:ext>
            </a:extLst>
          </p:cNvPr>
          <p:cNvSpPr>
            <a:spLocks noGrp="1"/>
          </p:cNvSpPr>
          <p:nvPr>
            <p:ph type="title"/>
          </p:nvPr>
        </p:nvSpPr>
        <p:spPr/>
        <p:txBody>
          <a:bodyPr/>
          <a:lstStyle/>
          <a:p>
            <a:r>
              <a:rPr lang="en-US" dirty="0"/>
              <a:t>Jacobi </a:t>
            </a:r>
            <a:r>
              <a:rPr lang="en-US" dirty="0" err="1"/>
              <a:t>laplace</a:t>
            </a:r>
            <a:endParaRPr lang="en-US" dirty="0"/>
          </a:p>
        </p:txBody>
      </p:sp>
      <p:sp>
        <p:nvSpPr>
          <p:cNvPr id="3" name="Content Placeholder 2">
            <a:extLst>
              <a:ext uri="{FF2B5EF4-FFF2-40B4-BE49-F238E27FC236}">
                <a16:creationId xmlns:a16="http://schemas.microsoft.com/office/drawing/2014/main" id="{19C8BDF9-5D42-4796-8F36-ED07A3FCE82D}"/>
              </a:ext>
            </a:extLst>
          </p:cNvPr>
          <p:cNvSpPr>
            <a:spLocks noGrp="1"/>
          </p:cNvSpPr>
          <p:nvPr>
            <p:ph idx="1"/>
          </p:nvPr>
        </p:nvSpPr>
        <p:spPr>
          <a:xfrm>
            <a:off x="516750" y="1672936"/>
            <a:ext cx="9948672" cy="4149025"/>
          </a:xfrm>
        </p:spPr>
        <p:txBody>
          <a:bodyPr numCol="2"/>
          <a:lstStyle/>
          <a:p>
            <a:pPr>
              <a:lnSpc>
                <a:spcPct val="100000"/>
              </a:lnSpc>
              <a:spcBef>
                <a:spcPts val="0"/>
              </a:spcBef>
              <a:spcAft>
                <a:spcPts val="0"/>
              </a:spcAft>
            </a:pPr>
            <a:r>
              <a:rPr lang="en-US" sz="1200" dirty="0">
                <a:latin typeface="Lucida Console" panose="020B0609040504020204" pitchFamily="49" charset="0"/>
              </a:rPr>
              <a:t>using </a:t>
            </a:r>
            <a:r>
              <a:rPr lang="en-US" sz="1200" dirty="0" err="1">
                <a:latin typeface="Lucida Console" panose="020B0609040504020204" pitchFamily="49" charset="0"/>
              </a:rPr>
              <a:t>matrix_type</a:t>
            </a:r>
            <a:r>
              <a:rPr lang="en-US" sz="1200" dirty="0">
                <a:latin typeface="Lucida Console" panose="020B0609040504020204" pitchFamily="49" charset="0"/>
              </a:rPr>
              <a:t> = </a:t>
            </a:r>
            <a:r>
              <a:rPr lang="en-US" sz="1200" dirty="0" err="1">
                <a:latin typeface="Lucida Console" panose="020B0609040504020204" pitchFamily="49" charset="0"/>
              </a:rPr>
              <a:t>Kokkos</a:t>
            </a:r>
            <a:r>
              <a:rPr lang="en-US" sz="1200" dirty="0">
                <a:latin typeface="Lucida Console" panose="020B0609040504020204" pitchFamily="49" charset="0"/>
              </a:rPr>
              <a:t>::View&lt;float**,</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Kokkos</a:t>
            </a:r>
            <a:r>
              <a:rPr lang="en-US" sz="1200" dirty="0">
                <a:latin typeface="Lucida Console" panose="020B0609040504020204" pitchFamily="49" charset="0"/>
              </a:rPr>
              <a:t>::</a:t>
            </a:r>
            <a:r>
              <a:rPr lang="en-US" sz="1200" dirty="0" err="1">
                <a:latin typeface="Lucida Console" panose="020B0609040504020204" pitchFamily="49" charset="0"/>
              </a:rPr>
              <a:t>LayoutRight</a:t>
            </a:r>
            <a:r>
              <a:rPr lang="en-US" sz="1200" dirty="0">
                <a:latin typeface="Lucida Console" panose="020B0609040504020204" pitchFamily="49" charset="0"/>
              </a:rPr>
              <a:t>&gt;;</a:t>
            </a:r>
          </a:p>
          <a:p>
            <a:pPr>
              <a:lnSpc>
                <a:spcPct val="100000"/>
              </a:lnSpc>
              <a:spcBef>
                <a:spcPts val="0"/>
              </a:spcBef>
              <a:spcAft>
                <a:spcPts val="0"/>
              </a:spcAft>
            </a:pPr>
            <a:r>
              <a:rPr lang="en-US" sz="1200" dirty="0">
                <a:latin typeface="Lucida Console" panose="020B0609040504020204" pitchFamily="49" charset="0"/>
              </a:rPr>
              <a:t>int </a:t>
            </a:r>
            <a:r>
              <a:rPr lang="en-US" sz="1200" dirty="0" err="1">
                <a:latin typeface="Lucida Console" panose="020B0609040504020204" pitchFamily="49" charset="0"/>
              </a:rPr>
              <a:t>jacobi_solver</a:t>
            </a:r>
            <a:r>
              <a:rPr lang="en-US" sz="1200" dirty="0">
                <a:latin typeface="Lucida Console" panose="020B0609040504020204" pitchFamily="49" charset="0"/>
              </a:rPr>
              <a:t>(</a:t>
            </a:r>
            <a:r>
              <a:rPr lang="en-US" sz="1200" dirty="0" err="1">
                <a:latin typeface="Lucida Console" panose="020B0609040504020204" pitchFamily="49" charset="0"/>
              </a:rPr>
              <a:t>matrix_type</a:t>
            </a:r>
            <a:r>
              <a:rPr lang="en-US" sz="1200" dirty="0">
                <a:latin typeface="Lucida Console" panose="020B0609040504020204" pitchFamily="49" charset="0"/>
              </a:rPr>
              <a:t> data, int M, int N,</a:t>
            </a:r>
          </a:p>
          <a:p>
            <a:pPr>
              <a:lnSpc>
                <a:spcPct val="100000"/>
              </a:lnSpc>
              <a:spcBef>
                <a:spcPts val="0"/>
              </a:spcBef>
              <a:spcAft>
                <a:spcPts val="0"/>
              </a:spcAft>
            </a:pPr>
            <a:r>
              <a:rPr lang="en-US" sz="1200" dirty="0">
                <a:latin typeface="Lucida Console" panose="020B0609040504020204" pitchFamily="49" charset="0"/>
              </a:rPr>
              <a:t>                  float </a:t>
            </a:r>
            <a:r>
              <a:rPr lang="en-US" sz="1200" dirty="0" err="1">
                <a:latin typeface="Lucida Console" panose="020B0609040504020204" pitchFamily="49" charset="0"/>
              </a:rPr>
              <a:t>max_diff</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matrix_type</a:t>
            </a:r>
            <a:r>
              <a:rPr lang="en-US" sz="1200" dirty="0">
                <a:latin typeface="Lucida Console" panose="020B0609040504020204" pitchFamily="49" charset="0"/>
              </a:rPr>
              <a:t> temp = </a:t>
            </a:r>
            <a:r>
              <a:rPr lang="en-US" sz="1200" dirty="0" err="1">
                <a:latin typeface="Lucida Console" panose="020B0609040504020204" pitchFamily="49" charset="0"/>
              </a:rPr>
              <a:t>matrix_type</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Kokkos</a:t>
            </a:r>
            <a:r>
              <a:rPr lang="en-US" sz="1200" dirty="0">
                <a:latin typeface="Lucida Console" panose="020B0609040504020204" pitchFamily="49" charset="0"/>
              </a:rPr>
              <a:t>::</a:t>
            </a:r>
            <a:r>
              <a:rPr lang="en-US" sz="1200" dirty="0" err="1">
                <a:latin typeface="Lucida Console" panose="020B0609040504020204" pitchFamily="49" charset="0"/>
              </a:rPr>
              <a:t>ViewAllocateWithoutInitializing</a:t>
            </a:r>
            <a:r>
              <a:rPr lang="en-US" sz="1200" dirty="0">
                <a:latin typeface="Lucida Console" panose="020B0609040504020204" pitchFamily="49" charset="0"/>
              </a:rPr>
              <a:t>("temp"),</a:t>
            </a:r>
          </a:p>
          <a:p>
            <a:pPr>
              <a:lnSpc>
                <a:spcPct val="100000"/>
              </a:lnSpc>
              <a:spcBef>
                <a:spcPts val="0"/>
              </a:spcBef>
              <a:spcAft>
                <a:spcPts val="0"/>
              </a:spcAft>
            </a:pPr>
            <a:r>
              <a:rPr lang="en-US" sz="1200" dirty="0">
                <a:latin typeface="Lucida Console" panose="020B0609040504020204" pitchFamily="49" charset="0"/>
              </a:rPr>
              <a:t>    M, N);</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Kokkos</a:t>
            </a:r>
            <a:r>
              <a:rPr lang="en-US" sz="1200" dirty="0">
                <a:latin typeface="Lucida Console" panose="020B0609040504020204" pitchFamily="49" charset="0"/>
              </a:rPr>
              <a:t>::</a:t>
            </a:r>
            <a:r>
              <a:rPr lang="en-US" sz="1200" dirty="0" err="1">
                <a:latin typeface="Lucida Console" panose="020B0609040504020204" pitchFamily="49" charset="0"/>
              </a:rPr>
              <a:t>deep_copy</a:t>
            </a:r>
            <a:r>
              <a:rPr lang="en-US" sz="1200" dirty="0">
                <a:latin typeface="Lucida Console" panose="020B0609040504020204" pitchFamily="49" charset="0"/>
              </a:rPr>
              <a:t>(</a:t>
            </a:r>
            <a:r>
              <a:rPr lang="en-US" sz="1200" dirty="0" err="1">
                <a:latin typeface="Lucida Console" panose="020B0609040504020204" pitchFamily="49" charset="0"/>
              </a:rPr>
              <a:t>temp,data</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int iterations = 0;</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Kokkos</a:t>
            </a:r>
            <a:r>
              <a:rPr lang="en-US" sz="1200" dirty="0">
                <a:latin typeface="Lucida Console" panose="020B0609040504020204" pitchFamily="49" charset="0"/>
              </a:rPr>
              <a:t>::View&lt;int&gt; </a:t>
            </a:r>
            <a:r>
              <a:rPr lang="en-US" sz="1200" dirty="0" err="1">
                <a:latin typeface="Lucida Console" panose="020B0609040504020204" pitchFamily="49" charset="0"/>
              </a:rPr>
              <a:t>keep_going</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Kokkos</a:t>
            </a:r>
            <a:r>
              <a:rPr lang="en-US" sz="1200" dirty="0">
                <a:latin typeface="Lucida Console" panose="020B0609040504020204" pitchFamily="49" charset="0"/>
              </a:rPr>
              <a:t>::</a:t>
            </a:r>
            <a:r>
              <a:rPr lang="en-US" sz="1200" dirty="0" err="1">
                <a:latin typeface="Lucida Console" panose="020B0609040504020204" pitchFamily="49" charset="0"/>
              </a:rPr>
              <a:t>ViewAllocateWithoutInitializing</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KeepGoing</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matrix_type</a:t>
            </a:r>
            <a:r>
              <a:rPr lang="en-US" sz="1200" dirty="0">
                <a:latin typeface="Lucida Console" panose="020B0609040504020204" pitchFamily="49" charset="0"/>
              </a:rPr>
              <a:t> from = data;</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matrix_type</a:t>
            </a:r>
            <a:r>
              <a:rPr lang="en-US" sz="1200" dirty="0">
                <a:latin typeface="Lucida Console" panose="020B0609040504020204" pitchFamily="49" charset="0"/>
              </a:rPr>
              <a:t> to = temp;</a:t>
            </a:r>
          </a:p>
          <a:p>
            <a:pPr>
              <a:lnSpc>
                <a:spcPct val="100000"/>
              </a:lnSpc>
              <a:spcBef>
                <a:spcPts val="0"/>
              </a:spcBef>
              <a:spcAft>
                <a:spcPts val="0"/>
              </a:spcAft>
            </a:pPr>
            <a:r>
              <a:rPr lang="en-US" sz="1200" dirty="0">
                <a:latin typeface="Lucida Console" panose="020B0609040504020204" pitchFamily="49" charset="0"/>
              </a:rPr>
              <a:t>  int </a:t>
            </a:r>
            <a:r>
              <a:rPr lang="en-US" sz="1200" dirty="0" err="1">
                <a:latin typeface="Lucida Console" panose="020B0609040504020204" pitchFamily="49" charset="0"/>
              </a:rPr>
              <a:t>h_keep_going</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do {</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Kokkos</a:t>
            </a:r>
            <a:r>
              <a:rPr lang="en-US" sz="1200" dirty="0">
                <a:latin typeface="Lucida Console" panose="020B0609040504020204" pitchFamily="49" charset="0"/>
              </a:rPr>
              <a:t>::</a:t>
            </a:r>
            <a:r>
              <a:rPr lang="en-US" sz="1200" dirty="0" err="1">
                <a:latin typeface="Lucida Console" panose="020B0609040504020204" pitchFamily="49" charset="0"/>
              </a:rPr>
              <a:t>deep_copy</a:t>
            </a:r>
            <a:r>
              <a:rPr lang="en-US" sz="1200" dirty="0">
                <a:latin typeface="Lucida Console" panose="020B0609040504020204" pitchFamily="49" charset="0"/>
              </a:rPr>
              <a:t>(</a:t>
            </a:r>
            <a:r>
              <a:rPr lang="en-US" sz="1200" dirty="0" err="1">
                <a:latin typeface="Lucida Console" panose="020B0609040504020204" pitchFamily="49" charset="0"/>
              </a:rPr>
              <a:t>keep_going</a:t>
            </a:r>
            <a:r>
              <a:rPr lang="en-US" sz="1200" dirty="0">
                <a:latin typeface="Lucida Console" panose="020B0609040504020204" pitchFamily="49" charset="0"/>
              </a:rPr>
              <a:t>, 0);</a:t>
            </a:r>
          </a:p>
          <a:p>
            <a:pPr>
              <a:lnSpc>
                <a:spcPct val="100000"/>
              </a:lnSpc>
              <a:spcBef>
                <a:spcPts val="0"/>
              </a:spcBef>
              <a:spcAft>
                <a:spcPts val="0"/>
              </a:spcAft>
            </a:pPr>
            <a:r>
              <a:rPr lang="en-US" sz="1200" dirty="0">
                <a:latin typeface="Lucida Console" panose="020B0609040504020204" pitchFamily="49" charset="0"/>
              </a:rPr>
              <a:t>    ++iterations;</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Kokkos</a:t>
            </a:r>
            <a:r>
              <a:rPr lang="en-US" sz="1200" dirty="0">
                <a:latin typeface="Lucida Console" panose="020B0609040504020204" pitchFamily="49" charset="0"/>
              </a:rPr>
              <a:t>::</a:t>
            </a:r>
            <a:r>
              <a:rPr lang="en-US" sz="1200" dirty="0" err="1">
                <a:latin typeface="Lucida Console" panose="020B0609040504020204" pitchFamily="49" charset="0"/>
              </a:rPr>
              <a:t>parallel_for</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Kokkos</a:t>
            </a:r>
            <a:r>
              <a:rPr lang="en-US" sz="1200" dirty="0">
                <a:latin typeface="Lucida Console" panose="020B0609040504020204" pitchFamily="49" charset="0"/>
              </a:rPr>
              <a:t>::</a:t>
            </a:r>
            <a:r>
              <a:rPr lang="en-US" sz="1200" dirty="0" err="1">
                <a:latin typeface="Lucida Console" panose="020B0609040504020204" pitchFamily="49" charset="0"/>
              </a:rPr>
              <a:t>MDRangePolicy</a:t>
            </a:r>
            <a:r>
              <a:rPr lang="en-US" sz="1200" dirty="0">
                <a:latin typeface="Lucida Console" panose="020B0609040504020204" pitchFamily="49" charset="0"/>
              </a:rPr>
              <a:t>&lt;</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Kokkos</a:t>
            </a:r>
            <a:r>
              <a:rPr lang="en-US" sz="1200" dirty="0">
                <a:latin typeface="Lucida Console" panose="020B0609040504020204" pitchFamily="49" charset="0"/>
              </a:rPr>
              <a:t>::Rank&lt;2, </a:t>
            </a:r>
            <a:r>
              <a:rPr lang="en-US" sz="1200" dirty="0" err="1">
                <a:latin typeface="Lucida Console" panose="020B0609040504020204" pitchFamily="49" charset="0"/>
              </a:rPr>
              <a:t>Kokkos</a:t>
            </a:r>
            <a:r>
              <a:rPr lang="en-US" sz="1200" dirty="0">
                <a:latin typeface="Lucida Console" panose="020B0609040504020204" pitchFamily="49" charset="0"/>
              </a:rPr>
              <a:t>::Iterate::Right,</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Kokkos</a:t>
            </a:r>
            <a:r>
              <a:rPr lang="en-US" sz="1200" dirty="0">
                <a:latin typeface="Lucida Console" panose="020B0609040504020204" pitchFamily="49" charset="0"/>
              </a:rPr>
              <a:t>::Iterate::Right&gt;&gt;(</a:t>
            </a:r>
          </a:p>
          <a:p>
            <a:pPr>
              <a:lnSpc>
                <a:spcPct val="100000"/>
              </a:lnSpc>
              <a:spcBef>
                <a:spcPts val="0"/>
              </a:spcBef>
              <a:spcAft>
                <a:spcPts val="0"/>
              </a:spcAft>
            </a:pPr>
            <a:r>
              <a:rPr lang="en-US" sz="1200" dirty="0">
                <a:latin typeface="Lucida Console" panose="020B0609040504020204" pitchFamily="49" charset="0"/>
              </a:rPr>
              <a:t>              {1,1}, {M-1,N-1}, {4,64}),</a:t>
            </a:r>
          </a:p>
          <a:p>
            <a:pPr>
              <a:lnSpc>
                <a:spcPct val="100000"/>
              </a:lnSpc>
              <a:spcBef>
                <a:spcPts val="0"/>
              </a:spcBef>
              <a:spcAft>
                <a:spcPts val="0"/>
              </a:spcAft>
            </a:pPr>
            <a:r>
              <a:rPr lang="en-US" sz="1200" dirty="0">
                <a:latin typeface="Lucida Console" panose="020B0609040504020204" pitchFamily="49" charset="0"/>
              </a:rPr>
              <a:t>      KOKKOS_LAMBDA (int </a:t>
            </a:r>
            <a:r>
              <a:rPr lang="en-US" sz="1200" dirty="0" err="1">
                <a:latin typeface="Lucida Console" panose="020B0609040504020204" pitchFamily="49" charset="0"/>
              </a:rPr>
              <a:t>i</a:t>
            </a:r>
            <a:r>
              <a:rPr lang="en-US" sz="1200" dirty="0">
                <a:latin typeface="Lucida Console" panose="020B0609040504020204" pitchFamily="49" charset="0"/>
              </a:rPr>
              <a:t>, int j) {</a:t>
            </a:r>
          </a:p>
          <a:p>
            <a:pPr>
              <a:lnSpc>
                <a:spcPct val="100000"/>
              </a:lnSpc>
              <a:spcBef>
                <a:spcPts val="0"/>
              </a:spcBef>
              <a:spcAft>
                <a:spcPts val="0"/>
              </a:spcAft>
            </a:pPr>
            <a:r>
              <a:rPr lang="en-US" sz="1200" dirty="0">
                <a:latin typeface="Lucida Console" panose="020B0609040504020204" pitchFamily="49" charset="0"/>
              </a:rPr>
              <a:t>        </a:t>
            </a:r>
            <a:r>
              <a:rPr lang="en-US" sz="1200" dirty="0">
                <a:solidFill>
                  <a:srgbClr val="FF0000"/>
                </a:solidFill>
                <a:latin typeface="Lucida Console" panose="020B0609040504020204" pitchFamily="49" charset="0"/>
              </a:rPr>
              <a:t>to(</a:t>
            </a:r>
            <a:r>
              <a:rPr lang="en-US" sz="1200" dirty="0" err="1">
                <a:solidFill>
                  <a:srgbClr val="FF0000"/>
                </a:solidFill>
                <a:latin typeface="Lucida Console" panose="020B0609040504020204" pitchFamily="49" charset="0"/>
              </a:rPr>
              <a:t>i</a:t>
            </a:r>
            <a:r>
              <a:rPr lang="en-US" sz="1200" dirty="0">
                <a:solidFill>
                  <a:srgbClr val="FF0000"/>
                </a:solidFill>
                <a:latin typeface="Lucida Console" panose="020B0609040504020204" pitchFamily="49" charset="0"/>
              </a:rPr>
              <a:t>, j)</a:t>
            </a:r>
            <a:r>
              <a:rPr lang="en-US" sz="1200" dirty="0">
                <a:latin typeface="Lucida Console" panose="020B0609040504020204" pitchFamily="49" charset="0"/>
              </a:rPr>
              <a:t> = 0.25f *</a:t>
            </a:r>
          </a:p>
          <a:p>
            <a:pPr>
              <a:lnSpc>
                <a:spcPct val="100000"/>
              </a:lnSpc>
              <a:spcBef>
                <a:spcPts val="0"/>
              </a:spcBef>
              <a:spcAft>
                <a:spcPts val="0"/>
              </a:spcAft>
            </a:pPr>
            <a:r>
              <a:rPr lang="en-US" sz="1200" dirty="0">
                <a:latin typeface="Lucida Console" panose="020B0609040504020204" pitchFamily="49" charset="0"/>
              </a:rPr>
              <a:t>                      (</a:t>
            </a:r>
            <a:r>
              <a:rPr lang="en-US" sz="1200" dirty="0">
                <a:solidFill>
                  <a:srgbClr val="FF0000"/>
                </a:solidFill>
                <a:latin typeface="Lucida Console" panose="020B0609040504020204" pitchFamily="49" charset="0"/>
              </a:rPr>
              <a:t>from(i-1, j)</a:t>
            </a:r>
            <a:r>
              <a:rPr lang="en-US" sz="1200" dirty="0">
                <a:latin typeface="Lucida Console" panose="020B0609040504020204" pitchFamily="49" charset="0"/>
              </a:rPr>
              <a:t> + </a:t>
            </a:r>
            <a:r>
              <a:rPr lang="en-US" sz="1200" dirty="0">
                <a:solidFill>
                  <a:srgbClr val="FF0000"/>
                </a:solidFill>
                <a:latin typeface="Lucida Console" panose="020B0609040504020204" pitchFamily="49" charset="0"/>
              </a:rPr>
              <a:t>from(i+1, j)</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r>
              <a:rPr lang="en-US" sz="1200" dirty="0">
                <a:solidFill>
                  <a:srgbClr val="FF0000"/>
                </a:solidFill>
                <a:latin typeface="Lucida Console" panose="020B0609040504020204" pitchFamily="49" charset="0"/>
              </a:rPr>
              <a:t>from(</a:t>
            </a:r>
            <a:r>
              <a:rPr lang="en-US" sz="1200" dirty="0" err="1">
                <a:solidFill>
                  <a:srgbClr val="FF0000"/>
                </a:solidFill>
                <a:latin typeface="Lucida Console" panose="020B0609040504020204" pitchFamily="49" charset="0"/>
              </a:rPr>
              <a:t>i</a:t>
            </a:r>
            <a:r>
              <a:rPr lang="en-US" sz="1200" dirty="0">
                <a:solidFill>
                  <a:srgbClr val="FF0000"/>
                </a:solidFill>
                <a:latin typeface="Lucida Console" panose="020B0609040504020204" pitchFamily="49" charset="0"/>
              </a:rPr>
              <a:t> ,j-1)</a:t>
            </a:r>
            <a:r>
              <a:rPr lang="en-US" sz="1200" dirty="0">
                <a:latin typeface="Lucida Console" panose="020B0609040504020204" pitchFamily="49" charset="0"/>
              </a:rPr>
              <a:t> + </a:t>
            </a:r>
            <a:r>
              <a:rPr lang="en-US" sz="1200" dirty="0">
                <a:solidFill>
                  <a:srgbClr val="FF0000"/>
                </a:solidFill>
                <a:latin typeface="Lucida Console" panose="020B0609040504020204" pitchFamily="49" charset="0"/>
              </a:rPr>
              <a:t>from(</a:t>
            </a:r>
            <a:r>
              <a:rPr lang="en-US" sz="1200" dirty="0" err="1">
                <a:solidFill>
                  <a:srgbClr val="FF0000"/>
                </a:solidFill>
                <a:latin typeface="Lucida Console" panose="020B0609040504020204" pitchFamily="49" charset="0"/>
              </a:rPr>
              <a:t>i</a:t>
            </a:r>
            <a:r>
              <a:rPr lang="en-US" sz="1200" dirty="0">
                <a:solidFill>
                  <a:srgbClr val="FF0000"/>
                </a:solidFill>
                <a:latin typeface="Lucida Console" panose="020B0609040504020204" pitchFamily="49" charset="0"/>
              </a:rPr>
              <a:t>, j+1)</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if (!</a:t>
            </a:r>
            <a:r>
              <a:rPr lang="en-US" sz="1200" dirty="0" err="1">
                <a:latin typeface="Lucida Console" panose="020B0609040504020204" pitchFamily="49" charset="0"/>
              </a:rPr>
              <a:t>keep_going</a:t>
            </a:r>
            <a:r>
              <a:rPr lang="en-US" sz="1200" dirty="0">
                <a:latin typeface="Lucida Console" panose="020B0609040504020204" pitchFamily="49" charset="0"/>
              </a:rPr>
              <a:t>() &amp;&amp;</a:t>
            </a:r>
          </a:p>
          <a:p>
            <a:pPr>
              <a:lnSpc>
                <a:spcPct val="100000"/>
              </a:lnSpc>
              <a:spcBef>
                <a:spcPts val="0"/>
              </a:spcBef>
              <a:spcAft>
                <a:spcPts val="0"/>
              </a:spcAft>
            </a:pPr>
            <a:r>
              <a:rPr lang="en-US" sz="1200" dirty="0">
                <a:latin typeface="Lucida Console" panose="020B0609040504020204" pitchFamily="49" charset="0"/>
              </a:rPr>
              <a:t>            std::fabs(to(</a:t>
            </a:r>
            <a:r>
              <a:rPr lang="en-US" sz="1200" dirty="0" err="1">
                <a:latin typeface="Lucida Console" panose="020B0609040504020204" pitchFamily="49" charset="0"/>
              </a:rPr>
              <a:t>i</a:t>
            </a:r>
            <a:r>
              <a:rPr lang="en-US" sz="1200" dirty="0">
                <a:latin typeface="Lucida Console" panose="020B0609040504020204" pitchFamily="49" charset="0"/>
              </a:rPr>
              <a:t>, j) - from(</a:t>
            </a:r>
            <a:r>
              <a:rPr lang="en-US" sz="1200" dirty="0" err="1">
                <a:latin typeface="Lucida Console" panose="020B0609040504020204" pitchFamily="49" charset="0"/>
              </a:rPr>
              <a:t>i</a:t>
            </a:r>
            <a:r>
              <a:rPr lang="en-US" sz="1200" dirty="0">
                <a:latin typeface="Lucida Console" panose="020B0609040504020204" pitchFamily="49" charset="0"/>
              </a:rPr>
              <a:t>, j))</a:t>
            </a:r>
          </a:p>
          <a:p>
            <a:pPr>
              <a:lnSpc>
                <a:spcPct val="100000"/>
              </a:lnSpc>
              <a:spcBef>
                <a:spcPts val="0"/>
              </a:spcBef>
              <a:spcAft>
                <a:spcPts val="0"/>
              </a:spcAft>
            </a:pPr>
            <a:r>
              <a:rPr lang="en-US" sz="1200" dirty="0">
                <a:latin typeface="Lucida Console" panose="020B0609040504020204" pitchFamily="49" charset="0"/>
              </a:rPr>
              <a:t>                                        &gt; </a:t>
            </a:r>
            <a:r>
              <a:rPr lang="en-US" sz="1200" dirty="0" err="1">
                <a:latin typeface="Lucida Console" panose="020B0609040504020204" pitchFamily="49" charset="0"/>
              </a:rPr>
              <a:t>max_diff</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keep_going</a:t>
            </a:r>
            <a:r>
              <a:rPr lang="en-US" sz="1200" dirty="0">
                <a:latin typeface="Lucida Console" panose="020B0609040504020204" pitchFamily="49" charset="0"/>
              </a:rPr>
              <a:t>() = 1;</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std::swap(from, to);</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Kokkos</a:t>
            </a:r>
            <a:r>
              <a:rPr lang="en-US" sz="1200" dirty="0">
                <a:latin typeface="Lucida Console" panose="020B0609040504020204" pitchFamily="49" charset="0"/>
              </a:rPr>
              <a:t>::</a:t>
            </a:r>
            <a:r>
              <a:rPr lang="en-US" sz="1200" dirty="0" err="1">
                <a:latin typeface="Lucida Console" panose="020B0609040504020204" pitchFamily="49" charset="0"/>
              </a:rPr>
              <a:t>deep_copy</a:t>
            </a:r>
            <a:r>
              <a:rPr lang="en-US" sz="1200" dirty="0">
                <a:latin typeface="Lucida Console" panose="020B0609040504020204" pitchFamily="49" charset="0"/>
              </a:rPr>
              <a:t>(</a:t>
            </a:r>
            <a:r>
              <a:rPr lang="en-US" sz="1200" dirty="0" err="1">
                <a:latin typeface="Lucida Console" panose="020B0609040504020204" pitchFamily="49" charset="0"/>
              </a:rPr>
              <a:t>h_keep_going</a:t>
            </a:r>
            <a:r>
              <a:rPr lang="en-US" sz="1200" dirty="0">
                <a:latin typeface="Lucida Console" panose="020B0609040504020204" pitchFamily="49" charset="0"/>
              </a:rPr>
              <a:t>, </a:t>
            </a:r>
            <a:r>
              <a:rPr lang="en-US" sz="1200" dirty="0" err="1">
                <a:latin typeface="Lucida Console" panose="020B0609040504020204" pitchFamily="49" charset="0"/>
              </a:rPr>
              <a:t>keep_going</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 while (</a:t>
            </a:r>
            <a:r>
              <a:rPr lang="en-US" sz="1200" dirty="0" err="1">
                <a:latin typeface="Lucida Console" panose="020B0609040504020204" pitchFamily="49" charset="0"/>
              </a:rPr>
              <a:t>h_keep_going</a:t>
            </a:r>
            <a:r>
              <a:rPr lang="en-US" sz="1200" dirty="0">
                <a:latin typeface="Lucida Console" panose="020B0609040504020204" pitchFamily="49" charset="0"/>
              </a:rPr>
              <a:t> &gt; 0);</a:t>
            </a:r>
          </a:p>
          <a:p>
            <a:pPr>
              <a:lnSpc>
                <a:spcPct val="100000"/>
              </a:lnSpc>
              <a:spcBef>
                <a:spcPts val="0"/>
              </a:spcBef>
              <a:spcAft>
                <a:spcPts val="0"/>
              </a:spcAft>
            </a:pPr>
            <a:r>
              <a:rPr lang="en-US" sz="1200" dirty="0">
                <a:latin typeface="Lucida Console" panose="020B0609040504020204" pitchFamily="49" charset="0"/>
              </a:rPr>
              <a:t>  if (to == data) {</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Kokkos</a:t>
            </a:r>
            <a:r>
              <a:rPr lang="en-US" sz="1200" dirty="0">
                <a:latin typeface="Lucida Console" panose="020B0609040504020204" pitchFamily="49" charset="0"/>
              </a:rPr>
              <a:t>::</a:t>
            </a:r>
            <a:r>
              <a:rPr lang="en-US" sz="1200" dirty="0" err="1">
                <a:latin typeface="Lucida Console" panose="020B0609040504020204" pitchFamily="49" charset="0"/>
              </a:rPr>
              <a:t>deep_copy</a:t>
            </a:r>
            <a:r>
              <a:rPr lang="en-US" sz="1200" dirty="0">
                <a:latin typeface="Lucida Console" panose="020B0609040504020204" pitchFamily="49" charset="0"/>
              </a:rPr>
              <a:t>(data, temp);</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return iterations;</a:t>
            </a:r>
          </a:p>
          <a:p>
            <a:pPr>
              <a:lnSpc>
                <a:spcPct val="100000"/>
              </a:lnSpc>
              <a:spcBef>
                <a:spcPts val="0"/>
              </a:spcBef>
              <a:spcAft>
                <a:spcPts val="0"/>
              </a:spcAft>
            </a:pPr>
            <a:r>
              <a:rPr lang="en-US" sz="1200" dirty="0">
                <a:latin typeface="Lucida Console" panose="020B0609040504020204" pitchFamily="49" charset="0"/>
              </a:rPr>
              <a:t>}</a:t>
            </a:r>
          </a:p>
          <a:p>
            <a:pPr>
              <a:lnSpc>
                <a:spcPct val="100000"/>
              </a:lnSpc>
              <a:spcBef>
                <a:spcPts val="0"/>
              </a:spcBef>
              <a:spcAft>
                <a:spcPts val="0"/>
              </a:spcAft>
            </a:pPr>
            <a:endParaRPr lang="en-US" sz="1200" dirty="0">
              <a:latin typeface="Lucida Console" panose="020B0609040504020204" pitchFamily="49" charset="0"/>
            </a:endParaRPr>
          </a:p>
          <a:p>
            <a:pPr>
              <a:lnSpc>
                <a:spcPct val="100000"/>
              </a:lnSpc>
              <a:spcBef>
                <a:spcPts val="0"/>
              </a:spcBef>
              <a:spcAft>
                <a:spcPts val="0"/>
              </a:spcAft>
            </a:pPr>
            <a:endParaRPr lang="en-US" sz="1200" dirty="0">
              <a:latin typeface="Lucida Console" panose="020B0609040504020204" pitchFamily="49" charset="0"/>
            </a:endParaRPr>
          </a:p>
          <a:p>
            <a:pPr>
              <a:lnSpc>
                <a:spcPct val="100000"/>
              </a:lnSpc>
              <a:spcBef>
                <a:spcPts val="0"/>
              </a:spcBef>
              <a:spcAft>
                <a:spcPts val="0"/>
              </a:spcAft>
            </a:pPr>
            <a:endParaRPr lang="en-US" sz="1200" dirty="0">
              <a:latin typeface="Lucida Console" panose="020B0609040504020204" pitchFamily="49" charset="0"/>
            </a:endParaRPr>
          </a:p>
        </p:txBody>
      </p:sp>
      <p:sp>
        <p:nvSpPr>
          <p:cNvPr id="4" name="Text Placeholder 3">
            <a:extLst>
              <a:ext uri="{FF2B5EF4-FFF2-40B4-BE49-F238E27FC236}">
                <a16:creationId xmlns:a16="http://schemas.microsoft.com/office/drawing/2014/main" id="{075E6E56-5620-4570-9EA0-257C747EFC44}"/>
              </a:ext>
            </a:extLst>
          </p:cNvPr>
          <p:cNvSpPr>
            <a:spLocks noGrp="1"/>
          </p:cNvSpPr>
          <p:nvPr>
            <p:ph type="body" sz="quarter" idx="10"/>
          </p:nvPr>
        </p:nvSpPr>
        <p:spPr/>
        <p:txBody>
          <a:bodyPr/>
          <a:lstStyle/>
          <a:p>
            <a:r>
              <a:rPr lang="en-US" dirty="0" err="1"/>
              <a:t>Kokkos</a:t>
            </a:r>
            <a:endParaRPr lang="en-US" dirty="0"/>
          </a:p>
        </p:txBody>
      </p:sp>
      <p:cxnSp>
        <p:nvCxnSpPr>
          <p:cNvPr id="6" name="Straight Connector 5">
            <a:extLst>
              <a:ext uri="{FF2B5EF4-FFF2-40B4-BE49-F238E27FC236}">
                <a16:creationId xmlns:a16="http://schemas.microsoft.com/office/drawing/2014/main" id="{31B73B43-B21E-49F2-9E39-38578D186FD9}"/>
              </a:ext>
            </a:extLst>
          </p:cNvPr>
          <p:cNvCxnSpPr>
            <a:cxnSpLocks/>
            <a:stCxn id="3" idx="0"/>
            <a:endCxn id="3" idx="2"/>
          </p:cNvCxnSpPr>
          <p:nvPr/>
        </p:nvCxnSpPr>
        <p:spPr>
          <a:xfrm>
            <a:off x="5491086" y="1672936"/>
            <a:ext cx="0" cy="4149025"/>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1572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D40A1-B75D-4508-960F-93C67B3FA7EE}"/>
              </a:ext>
            </a:extLst>
          </p:cNvPr>
          <p:cNvSpPr>
            <a:spLocks noGrp="1"/>
          </p:cNvSpPr>
          <p:nvPr>
            <p:ph type="title"/>
          </p:nvPr>
        </p:nvSpPr>
        <p:spPr/>
        <p:txBody>
          <a:bodyPr/>
          <a:lstStyle/>
          <a:p>
            <a:r>
              <a:rPr lang="en-US" dirty="0"/>
              <a:t>Jacobi Laplace Performance</a:t>
            </a:r>
          </a:p>
        </p:txBody>
      </p:sp>
      <p:graphicFrame>
        <p:nvGraphicFramePr>
          <p:cNvPr id="7" name="Content Placeholder 6">
            <a:extLst>
              <a:ext uri="{FF2B5EF4-FFF2-40B4-BE49-F238E27FC236}">
                <a16:creationId xmlns:a16="http://schemas.microsoft.com/office/drawing/2014/main" id="{B87A4D00-94AF-478F-9A9C-580308EDD35E}"/>
              </a:ext>
            </a:extLst>
          </p:cNvPr>
          <p:cNvGraphicFramePr>
            <a:graphicFrameLocks noGrp="1"/>
          </p:cNvGraphicFramePr>
          <p:nvPr>
            <p:ph idx="1"/>
            <p:extLst>
              <p:ext uri="{D42A27DB-BD31-4B8C-83A1-F6EECF244321}">
                <p14:modId xmlns:p14="http://schemas.microsoft.com/office/powerpoint/2010/main" val="2183100872"/>
              </p:ext>
            </p:extLst>
          </p:nvPr>
        </p:nvGraphicFramePr>
        <p:xfrm>
          <a:off x="517525" y="1328358"/>
          <a:ext cx="9947275" cy="449300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7500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B284-7D6E-4D32-9F27-04387616781D}"/>
              </a:ext>
            </a:extLst>
          </p:cNvPr>
          <p:cNvSpPr>
            <a:spLocks noGrp="1"/>
          </p:cNvSpPr>
          <p:nvPr>
            <p:ph type="title"/>
          </p:nvPr>
        </p:nvSpPr>
        <p:spPr/>
        <p:txBody>
          <a:bodyPr/>
          <a:lstStyle/>
          <a:p>
            <a:r>
              <a:rPr lang="en-US" dirty="0"/>
              <a:t>Jacobi </a:t>
            </a:r>
            <a:r>
              <a:rPr lang="en-US" dirty="0" err="1"/>
              <a:t>laplace</a:t>
            </a:r>
            <a:endParaRPr lang="en-US" dirty="0"/>
          </a:p>
        </p:txBody>
      </p:sp>
      <p:sp>
        <p:nvSpPr>
          <p:cNvPr id="3" name="Content Placeholder 2">
            <a:extLst>
              <a:ext uri="{FF2B5EF4-FFF2-40B4-BE49-F238E27FC236}">
                <a16:creationId xmlns:a16="http://schemas.microsoft.com/office/drawing/2014/main" id="{19C8BDF9-5D42-4796-8F36-ED07A3FCE82D}"/>
              </a:ext>
            </a:extLst>
          </p:cNvPr>
          <p:cNvSpPr>
            <a:spLocks noGrp="1"/>
          </p:cNvSpPr>
          <p:nvPr>
            <p:ph idx="1"/>
          </p:nvPr>
        </p:nvSpPr>
        <p:spPr>
          <a:xfrm>
            <a:off x="516750" y="2103035"/>
            <a:ext cx="9948672" cy="3461186"/>
          </a:xfrm>
        </p:spPr>
        <p:txBody>
          <a:bodyPr numCol="2"/>
          <a:lstStyle/>
          <a:p>
            <a:pPr>
              <a:lnSpc>
                <a:spcPct val="100000"/>
              </a:lnSpc>
              <a:spcBef>
                <a:spcPts val="0"/>
              </a:spcBef>
              <a:spcAft>
                <a:spcPts val="0"/>
              </a:spcAft>
            </a:pPr>
            <a:r>
              <a:rPr lang="en-US" sz="1200" dirty="0">
                <a:latin typeface="Lucida Console" panose="020B0609040504020204" pitchFamily="49" charset="0"/>
              </a:rPr>
              <a:t>int </a:t>
            </a:r>
            <a:r>
              <a:rPr lang="en-US" sz="1200" dirty="0" err="1">
                <a:latin typeface="Lucida Console" panose="020B0609040504020204" pitchFamily="49" charset="0"/>
              </a:rPr>
              <a:t>jacobi_solver</a:t>
            </a:r>
            <a:r>
              <a:rPr lang="en-US" sz="1200" dirty="0">
                <a:latin typeface="Lucida Console" panose="020B0609040504020204" pitchFamily="49" charset="0"/>
              </a:rPr>
              <a:t>(float* data, int M, int N,</a:t>
            </a:r>
          </a:p>
          <a:p>
            <a:pPr>
              <a:lnSpc>
                <a:spcPct val="100000"/>
              </a:lnSpc>
              <a:spcBef>
                <a:spcPts val="0"/>
              </a:spcBef>
              <a:spcAft>
                <a:spcPts val="0"/>
              </a:spcAft>
            </a:pPr>
            <a:r>
              <a:rPr lang="en-US" sz="1200" dirty="0">
                <a:latin typeface="Lucida Console" panose="020B0609040504020204" pitchFamily="49" charset="0"/>
              </a:rPr>
              <a:t>                  float </a:t>
            </a:r>
            <a:r>
              <a:rPr lang="en-US" sz="1200" dirty="0" err="1">
                <a:latin typeface="Lucida Console" panose="020B0609040504020204" pitchFamily="49" charset="0"/>
              </a:rPr>
              <a:t>max_diff</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float* temp = new float[M * N];</a:t>
            </a:r>
          </a:p>
          <a:p>
            <a:pPr>
              <a:lnSpc>
                <a:spcPct val="100000"/>
              </a:lnSpc>
              <a:spcBef>
                <a:spcPts val="0"/>
              </a:spcBef>
              <a:spcAft>
                <a:spcPts val="0"/>
              </a:spcAft>
            </a:pPr>
            <a:r>
              <a:rPr lang="en-US" sz="1200" dirty="0">
                <a:latin typeface="Lucida Console" panose="020B0609040504020204" pitchFamily="49" charset="0"/>
              </a:rPr>
              <a:t>  </a:t>
            </a:r>
            <a:r>
              <a:rPr lang="en-US" sz="1200" dirty="0">
                <a:solidFill>
                  <a:srgbClr val="FF0000"/>
                </a:solidFill>
                <a:latin typeface="Lucida Console" panose="020B0609040504020204" pitchFamily="49" charset="0"/>
              </a:rPr>
              <a:t>std::copy(std::execution::par,</a:t>
            </a:r>
          </a:p>
          <a:p>
            <a:pPr>
              <a:lnSpc>
                <a:spcPct val="100000"/>
              </a:lnSpc>
              <a:spcBef>
                <a:spcPts val="0"/>
              </a:spcBef>
              <a:spcAft>
                <a:spcPts val="0"/>
              </a:spcAft>
            </a:pPr>
            <a:r>
              <a:rPr lang="en-US" sz="1200" dirty="0">
                <a:solidFill>
                  <a:srgbClr val="FF0000"/>
                </a:solidFill>
                <a:latin typeface="Lucida Console" panose="020B0609040504020204" pitchFamily="49" charset="0"/>
              </a:rPr>
              <a:t>            data, data + M*N, temp);</a:t>
            </a:r>
          </a:p>
          <a:p>
            <a:pPr>
              <a:lnSpc>
                <a:spcPct val="100000"/>
              </a:lnSpc>
              <a:spcBef>
                <a:spcPts val="0"/>
              </a:spcBef>
              <a:spcAft>
                <a:spcPts val="0"/>
              </a:spcAft>
            </a:pPr>
            <a:r>
              <a:rPr lang="en-US" sz="1200" dirty="0">
                <a:latin typeface="Lucida Console" panose="020B0609040504020204" pitchFamily="49" charset="0"/>
              </a:rPr>
              <a:t>  int iterations = 0;</a:t>
            </a:r>
          </a:p>
          <a:p>
            <a:pPr>
              <a:lnSpc>
                <a:spcPct val="100000"/>
              </a:lnSpc>
              <a:spcBef>
                <a:spcPts val="0"/>
              </a:spcBef>
              <a:spcAft>
                <a:spcPts val="0"/>
              </a:spcAft>
            </a:pPr>
            <a:r>
              <a:rPr lang="en-US" sz="1200" dirty="0">
                <a:latin typeface="Lucida Console" panose="020B0609040504020204" pitchFamily="49" charset="0"/>
              </a:rPr>
              <a:t>  bool </a:t>
            </a:r>
            <a:r>
              <a:rPr lang="en-US" sz="1200" dirty="0" err="1">
                <a:latin typeface="Lucida Console" panose="020B0609040504020204" pitchFamily="49" charset="0"/>
              </a:rPr>
              <a:t>keep_going</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float* from = data;</a:t>
            </a:r>
          </a:p>
          <a:p>
            <a:pPr>
              <a:lnSpc>
                <a:spcPct val="100000"/>
              </a:lnSpc>
              <a:spcBef>
                <a:spcPts val="0"/>
              </a:spcBef>
              <a:spcAft>
                <a:spcPts val="0"/>
              </a:spcAft>
            </a:pPr>
            <a:r>
              <a:rPr lang="en-US" sz="1200" dirty="0">
                <a:latin typeface="Lucida Console" panose="020B0609040504020204" pitchFamily="49" charset="0"/>
              </a:rPr>
              <a:t>  float* to = temp;</a:t>
            </a:r>
          </a:p>
          <a:p>
            <a:pPr>
              <a:lnSpc>
                <a:spcPct val="100000"/>
              </a:lnSpc>
              <a:spcBef>
                <a:spcPts val="0"/>
              </a:spcBef>
              <a:spcAft>
                <a:spcPts val="0"/>
              </a:spcAft>
            </a:pPr>
            <a:r>
              <a:rPr lang="en-US" sz="1200" dirty="0">
                <a:latin typeface="Lucida Console" panose="020B0609040504020204" pitchFamily="49" charset="0"/>
              </a:rPr>
              <a:t>  do {</a:t>
            </a:r>
          </a:p>
          <a:p>
            <a:pPr>
              <a:lnSpc>
                <a:spcPct val="100000"/>
              </a:lnSpc>
              <a:spcBef>
                <a:spcPts val="0"/>
              </a:spcBef>
              <a:spcAft>
                <a:spcPts val="0"/>
              </a:spcAft>
            </a:pPr>
            <a:r>
              <a:rPr lang="en-US" sz="1200" dirty="0">
                <a:latin typeface="Lucida Console" panose="020B0609040504020204" pitchFamily="49" charset="0"/>
              </a:rPr>
              <a:t>    ++iterations;</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keep_going</a:t>
            </a:r>
            <a:r>
              <a:rPr lang="en-US" sz="1200" dirty="0">
                <a:latin typeface="Lucida Console" panose="020B0609040504020204" pitchFamily="49" charset="0"/>
              </a:rPr>
              <a:t> = std::</a:t>
            </a:r>
            <a:r>
              <a:rPr lang="en-US" sz="1200" dirty="0" err="1">
                <a:latin typeface="Lucida Console" panose="020B0609040504020204" pitchFamily="49" charset="0"/>
              </a:rPr>
              <a:t>transform_reduce</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std::execution::par,</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counting_iterator</a:t>
            </a:r>
            <a:r>
              <a:rPr lang="en-US" sz="1200" dirty="0">
                <a:latin typeface="Lucida Console" panose="020B0609040504020204" pitchFamily="49" charset="0"/>
              </a:rPr>
              <a:t>&lt;int&gt;(N+1), </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counting_iterator</a:t>
            </a:r>
            <a:r>
              <a:rPr lang="en-US" sz="1200" dirty="0">
                <a:latin typeface="Lucida Console" panose="020B0609040504020204" pitchFamily="49" charset="0"/>
              </a:rPr>
              <a:t>&lt;int&gt;(((M-1)*N)-1),</a:t>
            </a:r>
          </a:p>
          <a:p>
            <a:pPr>
              <a:lnSpc>
                <a:spcPct val="100000"/>
              </a:lnSpc>
              <a:spcBef>
                <a:spcPts val="0"/>
              </a:spcBef>
              <a:spcAft>
                <a:spcPts val="0"/>
              </a:spcAft>
            </a:pPr>
            <a:r>
              <a:rPr lang="en-US" sz="1200" dirty="0">
                <a:latin typeface="Lucida Console" panose="020B0609040504020204" pitchFamily="49" charset="0"/>
              </a:rPr>
              <a:t>      false,</a:t>
            </a:r>
          </a:p>
          <a:p>
            <a:pPr>
              <a:lnSpc>
                <a:spcPct val="100000"/>
              </a:lnSpc>
              <a:spcBef>
                <a:spcPts val="0"/>
              </a:spcBef>
              <a:spcAft>
                <a:spcPts val="0"/>
              </a:spcAft>
            </a:pPr>
            <a:r>
              <a:rPr lang="en-US" sz="1200" dirty="0">
                <a:latin typeface="Lucida Console" panose="020B0609040504020204" pitchFamily="49" charset="0"/>
              </a:rPr>
              <a:t>      std::</a:t>
            </a:r>
            <a:r>
              <a:rPr lang="en-US" sz="1200" dirty="0" err="1">
                <a:latin typeface="Lucida Console" panose="020B0609040504020204" pitchFamily="49" charset="0"/>
              </a:rPr>
              <a:t>logical_or</a:t>
            </a:r>
            <a:r>
              <a:rPr lang="en-US" sz="1200" dirty="0">
                <a:latin typeface="Lucida Console" panose="020B0609040504020204" pitchFamily="49" charset="0"/>
              </a:rPr>
              <a:t>&lt;bool&gt;(),</a:t>
            </a:r>
          </a:p>
          <a:p>
            <a:pPr>
              <a:lnSpc>
                <a:spcPct val="100000"/>
              </a:lnSpc>
              <a:spcBef>
                <a:spcPts val="0"/>
              </a:spcBef>
              <a:spcAft>
                <a:spcPts val="0"/>
              </a:spcAft>
            </a:pPr>
            <a:endParaRPr lang="en-US" sz="1200" dirty="0">
              <a:latin typeface="Lucida Console" panose="020B0609040504020204" pitchFamily="49" charset="0"/>
            </a:endParaRPr>
          </a:p>
          <a:p>
            <a:pPr>
              <a:lnSpc>
                <a:spcPct val="100000"/>
              </a:lnSpc>
              <a:spcBef>
                <a:spcPts val="0"/>
              </a:spcBef>
              <a:spcAft>
                <a:spcPts val="0"/>
              </a:spcAft>
            </a:pPr>
            <a:r>
              <a:rPr lang="en-US" sz="1200" dirty="0">
                <a:latin typeface="Lucida Console" panose="020B0609040504020204" pitchFamily="49" charset="0"/>
              </a:rPr>
              <a:t>      [=](int </a:t>
            </a:r>
            <a:r>
              <a:rPr lang="en-US" sz="1200" dirty="0" err="1">
                <a:latin typeface="Lucida Console" panose="020B0609040504020204" pitchFamily="49" charset="0"/>
              </a:rPr>
              <a:t>i</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if (</a:t>
            </a:r>
            <a:r>
              <a:rPr lang="en-US" sz="1200" dirty="0" err="1">
                <a:latin typeface="Lucida Console" panose="020B0609040504020204" pitchFamily="49" charset="0"/>
              </a:rPr>
              <a:t>i</a:t>
            </a:r>
            <a:r>
              <a:rPr lang="en-US" sz="1200" dirty="0">
                <a:latin typeface="Lucida Console" panose="020B0609040504020204" pitchFamily="49" charset="0"/>
              </a:rPr>
              <a:t> % N != 0 &amp;&amp; </a:t>
            </a:r>
            <a:r>
              <a:rPr lang="en-US" sz="1200" dirty="0" err="1">
                <a:latin typeface="Lucida Console" panose="020B0609040504020204" pitchFamily="49" charset="0"/>
              </a:rPr>
              <a:t>i</a:t>
            </a:r>
            <a:r>
              <a:rPr lang="en-US" sz="1200" dirty="0">
                <a:latin typeface="Lucida Console" panose="020B0609040504020204" pitchFamily="49" charset="0"/>
              </a:rPr>
              <a:t> % N != N-1) {</a:t>
            </a:r>
          </a:p>
          <a:p>
            <a:pPr>
              <a:lnSpc>
                <a:spcPct val="100000"/>
              </a:lnSpc>
              <a:spcBef>
                <a:spcPts val="0"/>
              </a:spcBef>
              <a:spcAft>
                <a:spcPts val="0"/>
              </a:spcAft>
            </a:pPr>
            <a:r>
              <a:rPr lang="en-US" sz="1200" dirty="0">
                <a:latin typeface="Lucida Console" panose="020B0609040504020204" pitchFamily="49" charset="0"/>
              </a:rPr>
              <a:t>          to[</a:t>
            </a:r>
            <a:r>
              <a:rPr lang="en-US" sz="1200" dirty="0" err="1">
                <a:latin typeface="Lucida Console" panose="020B0609040504020204" pitchFamily="49" charset="0"/>
              </a:rPr>
              <a:t>i</a:t>
            </a:r>
            <a:r>
              <a:rPr lang="en-US" sz="1200" dirty="0">
                <a:latin typeface="Lucida Console" panose="020B0609040504020204" pitchFamily="49" charset="0"/>
              </a:rPr>
              <a:t>] = 0.25f * (from[</a:t>
            </a:r>
            <a:r>
              <a:rPr lang="en-US" sz="1200" dirty="0" err="1">
                <a:latin typeface="Lucida Console" panose="020B0609040504020204" pitchFamily="49" charset="0"/>
              </a:rPr>
              <a:t>i</a:t>
            </a:r>
            <a:r>
              <a:rPr lang="en-US" sz="1200" dirty="0">
                <a:latin typeface="Lucida Console" panose="020B0609040504020204" pitchFamily="49" charset="0"/>
              </a:rPr>
              <a:t>-N] + from[</a:t>
            </a:r>
            <a:r>
              <a:rPr lang="en-US" sz="1200" dirty="0" err="1">
                <a:latin typeface="Lucida Console" panose="020B0609040504020204" pitchFamily="49" charset="0"/>
              </a:rPr>
              <a:t>i+N</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from[i-1] + from[i+1]);</a:t>
            </a:r>
          </a:p>
          <a:p>
            <a:pPr>
              <a:lnSpc>
                <a:spcPct val="100000"/>
              </a:lnSpc>
              <a:spcBef>
                <a:spcPts val="0"/>
              </a:spcBef>
              <a:spcAft>
                <a:spcPts val="0"/>
              </a:spcAft>
            </a:pPr>
            <a:r>
              <a:rPr lang="en-US" sz="1200" dirty="0">
                <a:latin typeface="Lucida Console" panose="020B0609040504020204" pitchFamily="49" charset="0"/>
              </a:rPr>
              <a:t>          return</a:t>
            </a:r>
          </a:p>
          <a:p>
            <a:pPr>
              <a:lnSpc>
                <a:spcPct val="100000"/>
              </a:lnSpc>
              <a:spcBef>
                <a:spcPts val="0"/>
              </a:spcBef>
              <a:spcAft>
                <a:spcPts val="0"/>
              </a:spcAft>
            </a:pPr>
            <a:r>
              <a:rPr lang="en-US" sz="1200" dirty="0">
                <a:latin typeface="Lucida Console" panose="020B0609040504020204" pitchFamily="49" charset="0"/>
              </a:rPr>
              <a:t>               std::fabs(to[</a:t>
            </a:r>
            <a:r>
              <a:rPr lang="en-US" sz="1200" dirty="0" err="1">
                <a:latin typeface="Lucida Console" panose="020B0609040504020204" pitchFamily="49" charset="0"/>
              </a:rPr>
              <a:t>i</a:t>
            </a:r>
            <a:r>
              <a:rPr lang="en-US" sz="1200" dirty="0">
                <a:latin typeface="Lucida Console" panose="020B0609040504020204" pitchFamily="49" charset="0"/>
              </a:rPr>
              <a:t>] - from[</a:t>
            </a:r>
            <a:r>
              <a:rPr lang="en-US" sz="1200" dirty="0" err="1">
                <a:latin typeface="Lucida Console" panose="020B0609040504020204" pitchFamily="49" charset="0"/>
              </a:rPr>
              <a:t>i</a:t>
            </a:r>
            <a:r>
              <a:rPr lang="en-US" sz="1200" dirty="0">
                <a:latin typeface="Lucida Console" panose="020B0609040504020204" pitchFamily="49" charset="0"/>
              </a:rPr>
              <a:t>]) &gt; </a:t>
            </a:r>
            <a:r>
              <a:rPr lang="en-US" sz="1200" dirty="0" err="1">
                <a:latin typeface="Lucida Console" panose="020B0609040504020204" pitchFamily="49" charset="0"/>
              </a:rPr>
              <a:t>max_diff</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return false;</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std::swap(from, to);</a:t>
            </a:r>
          </a:p>
          <a:p>
            <a:pPr>
              <a:lnSpc>
                <a:spcPct val="100000"/>
              </a:lnSpc>
              <a:spcBef>
                <a:spcPts val="0"/>
              </a:spcBef>
              <a:spcAft>
                <a:spcPts val="0"/>
              </a:spcAft>
            </a:pPr>
            <a:r>
              <a:rPr lang="en-US" sz="1200" dirty="0">
                <a:latin typeface="Lucida Console" panose="020B0609040504020204" pitchFamily="49" charset="0"/>
              </a:rPr>
              <a:t>  } while (</a:t>
            </a:r>
            <a:r>
              <a:rPr lang="en-US" sz="1200" dirty="0" err="1">
                <a:latin typeface="Lucida Console" panose="020B0609040504020204" pitchFamily="49" charset="0"/>
              </a:rPr>
              <a:t>keep_going</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if (to == data) {</a:t>
            </a:r>
          </a:p>
          <a:p>
            <a:pPr>
              <a:lnSpc>
                <a:spcPct val="100000"/>
              </a:lnSpc>
              <a:spcBef>
                <a:spcPts val="0"/>
              </a:spcBef>
              <a:spcAft>
                <a:spcPts val="0"/>
              </a:spcAft>
            </a:pPr>
            <a:r>
              <a:rPr lang="en-US" sz="1200" dirty="0">
                <a:latin typeface="Lucida Console" panose="020B0609040504020204" pitchFamily="49" charset="0"/>
              </a:rPr>
              <a:t>    </a:t>
            </a:r>
            <a:r>
              <a:rPr lang="en-US" sz="1200" dirty="0">
                <a:solidFill>
                  <a:srgbClr val="FF0000"/>
                </a:solidFill>
                <a:latin typeface="Lucida Console" panose="020B0609040504020204" pitchFamily="49" charset="0"/>
              </a:rPr>
              <a:t>std::copy(std::execution::par,</a:t>
            </a:r>
          </a:p>
          <a:p>
            <a:pPr>
              <a:lnSpc>
                <a:spcPct val="100000"/>
              </a:lnSpc>
              <a:spcBef>
                <a:spcPts val="0"/>
              </a:spcBef>
              <a:spcAft>
                <a:spcPts val="0"/>
              </a:spcAft>
            </a:pPr>
            <a:r>
              <a:rPr lang="en-US" sz="1200" dirty="0">
                <a:solidFill>
                  <a:srgbClr val="FF0000"/>
                </a:solidFill>
                <a:latin typeface="Lucida Console" panose="020B0609040504020204" pitchFamily="49" charset="0"/>
              </a:rPr>
              <a:t>              temp, temp + M*N, data);</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delete[] temp;</a:t>
            </a:r>
          </a:p>
          <a:p>
            <a:pPr>
              <a:lnSpc>
                <a:spcPct val="100000"/>
              </a:lnSpc>
              <a:spcBef>
                <a:spcPts val="0"/>
              </a:spcBef>
              <a:spcAft>
                <a:spcPts val="0"/>
              </a:spcAft>
            </a:pPr>
            <a:r>
              <a:rPr lang="en-US" sz="1200" dirty="0">
                <a:latin typeface="Lucida Console" panose="020B0609040504020204" pitchFamily="49" charset="0"/>
              </a:rPr>
              <a:t>  return iterations;</a:t>
            </a:r>
          </a:p>
          <a:p>
            <a:pPr>
              <a:lnSpc>
                <a:spcPct val="100000"/>
              </a:lnSpc>
              <a:spcBef>
                <a:spcPts val="0"/>
              </a:spcBef>
              <a:spcAft>
                <a:spcPts val="0"/>
              </a:spcAft>
            </a:pPr>
            <a:r>
              <a:rPr lang="en-US" sz="1200" dirty="0">
                <a:latin typeface="Lucida Console" panose="020B0609040504020204" pitchFamily="49" charset="0"/>
              </a:rPr>
              <a:t>}</a:t>
            </a:r>
          </a:p>
        </p:txBody>
      </p:sp>
      <p:sp>
        <p:nvSpPr>
          <p:cNvPr id="4" name="Text Placeholder 3">
            <a:extLst>
              <a:ext uri="{FF2B5EF4-FFF2-40B4-BE49-F238E27FC236}">
                <a16:creationId xmlns:a16="http://schemas.microsoft.com/office/drawing/2014/main" id="{075E6E56-5620-4570-9EA0-257C747EFC44}"/>
              </a:ext>
            </a:extLst>
          </p:cNvPr>
          <p:cNvSpPr>
            <a:spLocks noGrp="1"/>
          </p:cNvSpPr>
          <p:nvPr>
            <p:ph type="body" sz="quarter" idx="10"/>
          </p:nvPr>
        </p:nvSpPr>
        <p:spPr/>
        <p:txBody>
          <a:bodyPr/>
          <a:lstStyle/>
          <a:p>
            <a:r>
              <a:rPr lang="en-US" dirty="0"/>
              <a:t>Parallel algorithms</a:t>
            </a:r>
          </a:p>
        </p:txBody>
      </p:sp>
      <p:cxnSp>
        <p:nvCxnSpPr>
          <p:cNvPr id="6" name="Straight Connector 5">
            <a:extLst>
              <a:ext uri="{FF2B5EF4-FFF2-40B4-BE49-F238E27FC236}">
                <a16:creationId xmlns:a16="http://schemas.microsoft.com/office/drawing/2014/main" id="{31B73B43-B21E-49F2-9E39-38578D186FD9}"/>
              </a:ext>
            </a:extLst>
          </p:cNvPr>
          <p:cNvCxnSpPr>
            <a:cxnSpLocks/>
            <a:stCxn id="3" idx="0"/>
            <a:endCxn id="3" idx="2"/>
          </p:cNvCxnSpPr>
          <p:nvPr/>
        </p:nvCxnSpPr>
        <p:spPr>
          <a:xfrm>
            <a:off x="5491086" y="2103035"/>
            <a:ext cx="0" cy="3461186"/>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89852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B284-7D6E-4D32-9F27-04387616781D}"/>
              </a:ext>
            </a:extLst>
          </p:cNvPr>
          <p:cNvSpPr>
            <a:spLocks noGrp="1"/>
          </p:cNvSpPr>
          <p:nvPr>
            <p:ph type="title"/>
          </p:nvPr>
        </p:nvSpPr>
        <p:spPr/>
        <p:txBody>
          <a:bodyPr/>
          <a:lstStyle/>
          <a:p>
            <a:r>
              <a:rPr lang="en-US" dirty="0"/>
              <a:t>Jacobi </a:t>
            </a:r>
            <a:r>
              <a:rPr lang="en-US" dirty="0" err="1"/>
              <a:t>laplace</a:t>
            </a:r>
            <a:endParaRPr lang="en-US" dirty="0"/>
          </a:p>
        </p:txBody>
      </p:sp>
      <p:sp>
        <p:nvSpPr>
          <p:cNvPr id="3" name="Content Placeholder 2">
            <a:extLst>
              <a:ext uri="{FF2B5EF4-FFF2-40B4-BE49-F238E27FC236}">
                <a16:creationId xmlns:a16="http://schemas.microsoft.com/office/drawing/2014/main" id="{19C8BDF9-5D42-4796-8F36-ED07A3FCE82D}"/>
              </a:ext>
            </a:extLst>
          </p:cNvPr>
          <p:cNvSpPr>
            <a:spLocks noGrp="1"/>
          </p:cNvSpPr>
          <p:nvPr>
            <p:ph idx="1"/>
          </p:nvPr>
        </p:nvSpPr>
        <p:spPr>
          <a:xfrm>
            <a:off x="516750" y="2103035"/>
            <a:ext cx="9948672" cy="3461186"/>
          </a:xfrm>
        </p:spPr>
        <p:txBody>
          <a:bodyPr numCol="2"/>
          <a:lstStyle/>
          <a:p>
            <a:pPr>
              <a:lnSpc>
                <a:spcPct val="100000"/>
              </a:lnSpc>
              <a:spcBef>
                <a:spcPts val="0"/>
              </a:spcBef>
              <a:spcAft>
                <a:spcPts val="0"/>
              </a:spcAft>
            </a:pPr>
            <a:r>
              <a:rPr lang="en-US" sz="1200" dirty="0">
                <a:latin typeface="Lucida Console" panose="020B0609040504020204" pitchFamily="49" charset="0"/>
              </a:rPr>
              <a:t>int </a:t>
            </a:r>
            <a:r>
              <a:rPr lang="en-US" sz="1200" dirty="0" err="1">
                <a:latin typeface="Lucida Console" panose="020B0609040504020204" pitchFamily="49" charset="0"/>
              </a:rPr>
              <a:t>jacobi_solver</a:t>
            </a:r>
            <a:r>
              <a:rPr lang="en-US" sz="1200" dirty="0">
                <a:latin typeface="Lucida Console" panose="020B0609040504020204" pitchFamily="49" charset="0"/>
              </a:rPr>
              <a:t>(float* data, int M, int N,</a:t>
            </a:r>
          </a:p>
          <a:p>
            <a:pPr>
              <a:lnSpc>
                <a:spcPct val="100000"/>
              </a:lnSpc>
              <a:spcBef>
                <a:spcPts val="0"/>
              </a:spcBef>
              <a:spcAft>
                <a:spcPts val="0"/>
              </a:spcAft>
            </a:pPr>
            <a:r>
              <a:rPr lang="en-US" sz="1200" dirty="0">
                <a:latin typeface="Lucida Console" panose="020B0609040504020204" pitchFamily="49" charset="0"/>
              </a:rPr>
              <a:t>                  float </a:t>
            </a:r>
            <a:r>
              <a:rPr lang="en-US" sz="1200" dirty="0" err="1">
                <a:latin typeface="Lucida Console" panose="020B0609040504020204" pitchFamily="49" charset="0"/>
              </a:rPr>
              <a:t>max_diff</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float* temp = new float[M * N];</a:t>
            </a:r>
          </a:p>
          <a:p>
            <a:pPr>
              <a:lnSpc>
                <a:spcPct val="100000"/>
              </a:lnSpc>
              <a:spcBef>
                <a:spcPts val="0"/>
              </a:spcBef>
              <a:spcAft>
                <a:spcPts val="0"/>
              </a:spcAft>
            </a:pPr>
            <a:r>
              <a:rPr lang="en-US" sz="1200" dirty="0">
                <a:latin typeface="Lucida Console" panose="020B0609040504020204" pitchFamily="49" charset="0"/>
              </a:rPr>
              <a:t>  std::copy(std::execution::par,</a:t>
            </a:r>
          </a:p>
          <a:p>
            <a:pPr>
              <a:lnSpc>
                <a:spcPct val="100000"/>
              </a:lnSpc>
              <a:spcBef>
                <a:spcPts val="0"/>
              </a:spcBef>
              <a:spcAft>
                <a:spcPts val="0"/>
              </a:spcAft>
            </a:pPr>
            <a:r>
              <a:rPr lang="en-US" sz="1200" dirty="0">
                <a:latin typeface="Lucida Console" panose="020B0609040504020204" pitchFamily="49" charset="0"/>
              </a:rPr>
              <a:t>            data, data + M*N, temp);</a:t>
            </a:r>
          </a:p>
          <a:p>
            <a:pPr>
              <a:lnSpc>
                <a:spcPct val="100000"/>
              </a:lnSpc>
              <a:spcBef>
                <a:spcPts val="0"/>
              </a:spcBef>
              <a:spcAft>
                <a:spcPts val="0"/>
              </a:spcAft>
            </a:pPr>
            <a:r>
              <a:rPr lang="en-US" sz="1200" dirty="0">
                <a:latin typeface="Lucida Console" panose="020B0609040504020204" pitchFamily="49" charset="0"/>
              </a:rPr>
              <a:t>  int iterations = 0;</a:t>
            </a:r>
          </a:p>
          <a:p>
            <a:pPr>
              <a:lnSpc>
                <a:spcPct val="100000"/>
              </a:lnSpc>
              <a:spcBef>
                <a:spcPts val="0"/>
              </a:spcBef>
              <a:spcAft>
                <a:spcPts val="0"/>
              </a:spcAft>
            </a:pPr>
            <a:r>
              <a:rPr lang="en-US" sz="1200" dirty="0">
                <a:latin typeface="Lucida Console" panose="020B0609040504020204" pitchFamily="49" charset="0"/>
              </a:rPr>
              <a:t>  bool </a:t>
            </a:r>
            <a:r>
              <a:rPr lang="en-US" sz="1200" dirty="0" err="1">
                <a:latin typeface="Lucida Console" panose="020B0609040504020204" pitchFamily="49" charset="0"/>
              </a:rPr>
              <a:t>keep_going</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float* from = data;</a:t>
            </a:r>
          </a:p>
          <a:p>
            <a:pPr>
              <a:lnSpc>
                <a:spcPct val="100000"/>
              </a:lnSpc>
              <a:spcBef>
                <a:spcPts val="0"/>
              </a:spcBef>
              <a:spcAft>
                <a:spcPts val="0"/>
              </a:spcAft>
            </a:pPr>
            <a:r>
              <a:rPr lang="en-US" sz="1200" dirty="0">
                <a:latin typeface="Lucida Console" panose="020B0609040504020204" pitchFamily="49" charset="0"/>
              </a:rPr>
              <a:t>  float* to = temp;</a:t>
            </a:r>
          </a:p>
          <a:p>
            <a:pPr>
              <a:lnSpc>
                <a:spcPct val="100000"/>
              </a:lnSpc>
              <a:spcBef>
                <a:spcPts val="0"/>
              </a:spcBef>
              <a:spcAft>
                <a:spcPts val="0"/>
              </a:spcAft>
            </a:pPr>
            <a:r>
              <a:rPr lang="en-US" sz="1200" dirty="0">
                <a:latin typeface="Lucida Console" panose="020B0609040504020204" pitchFamily="49" charset="0"/>
              </a:rPr>
              <a:t>  do {</a:t>
            </a:r>
          </a:p>
          <a:p>
            <a:pPr>
              <a:lnSpc>
                <a:spcPct val="100000"/>
              </a:lnSpc>
              <a:spcBef>
                <a:spcPts val="0"/>
              </a:spcBef>
              <a:spcAft>
                <a:spcPts val="0"/>
              </a:spcAft>
            </a:pPr>
            <a:r>
              <a:rPr lang="en-US" sz="1200" dirty="0">
                <a:latin typeface="Lucida Console" panose="020B0609040504020204" pitchFamily="49" charset="0"/>
              </a:rPr>
              <a:t>    ++iterations;</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keep_going</a:t>
            </a:r>
            <a:r>
              <a:rPr lang="en-US" sz="1200" dirty="0">
                <a:latin typeface="Lucida Console" panose="020B0609040504020204" pitchFamily="49" charset="0"/>
              </a:rPr>
              <a:t> = </a:t>
            </a:r>
            <a:r>
              <a:rPr lang="en-US" sz="1200" dirty="0">
                <a:solidFill>
                  <a:srgbClr val="FF0000"/>
                </a:solidFill>
                <a:latin typeface="Lucida Console" panose="020B0609040504020204" pitchFamily="49" charset="0"/>
              </a:rPr>
              <a:t>std::</a:t>
            </a:r>
            <a:r>
              <a:rPr lang="en-US" sz="1200" dirty="0" err="1">
                <a:solidFill>
                  <a:srgbClr val="FF0000"/>
                </a:solidFill>
                <a:latin typeface="Lucida Console" panose="020B0609040504020204" pitchFamily="49" charset="0"/>
              </a:rPr>
              <a:t>transform_reduce</a:t>
            </a:r>
            <a:r>
              <a:rPr lang="en-US" sz="1200" dirty="0">
                <a:solidFill>
                  <a:srgbClr val="FF0000"/>
                </a:solidFill>
                <a:latin typeface="Lucida Console" panose="020B0609040504020204" pitchFamily="49" charset="0"/>
              </a:rPr>
              <a:t>(</a:t>
            </a:r>
          </a:p>
          <a:p>
            <a:pPr>
              <a:lnSpc>
                <a:spcPct val="100000"/>
              </a:lnSpc>
              <a:spcBef>
                <a:spcPts val="0"/>
              </a:spcBef>
              <a:spcAft>
                <a:spcPts val="0"/>
              </a:spcAft>
            </a:pPr>
            <a:r>
              <a:rPr lang="en-US" sz="1200" dirty="0">
                <a:solidFill>
                  <a:srgbClr val="FF0000"/>
                </a:solidFill>
                <a:latin typeface="Lucida Console" panose="020B0609040504020204" pitchFamily="49" charset="0"/>
              </a:rPr>
              <a:t>      std::execution::par</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counting_iterator</a:t>
            </a:r>
            <a:r>
              <a:rPr lang="en-US" sz="1200" dirty="0">
                <a:latin typeface="Lucida Console" panose="020B0609040504020204" pitchFamily="49" charset="0"/>
              </a:rPr>
              <a:t>&lt;int&gt;(N+1), </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counting_iterator</a:t>
            </a:r>
            <a:r>
              <a:rPr lang="en-US" sz="1200" dirty="0">
                <a:latin typeface="Lucida Console" panose="020B0609040504020204" pitchFamily="49" charset="0"/>
              </a:rPr>
              <a:t>&lt;int&gt;(((M-1)*N)-1),</a:t>
            </a:r>
          </a:p>
          <a:p>
            <a:pPr>
              <a:lnSpc>
                <a:spcPct val="100000"/>
              </a:lnSpc>
              <a:spcBef>
                <a:spcPts val="0"/>
              </a:spcBef>
              <a:spcAft>
                <a:spcPts val="0"/>
              </a:spcAft>
            </a:pPr>
            <a:r>
              <a:rPr lang="en-US" sz="1200" dirty="0">
                <a:latin typeface="Lucida Console" panose="020B0609040504020204" pitchFamily="49" charset="0"/>
              </a:rPr>
              <a:t>      false,</a:t>
            </a:r>
          </a:p>
          <a:p>
            <a:pPr>
              <a:lnSpc>
                <a:spcPct val="100000"/>
              </a:lnSpc>
              <a:spcBef>
                <a:spcPts val="0"/>
              </a:spcBef>
              <a:spcAft>
                <a:spcPts val="0"/>
              </a:spcAft>
            </a:pPr>
            <a:r>
              <a:rPr lang="en-US" sz="1200" dirty="0">
                <a:latin typeface="Lucida Console" panose="020B0609040504020204" pitchFamily="49" charset="0"/>
              </a:rPr>
              <a:t>      std::</a:t>
            </a:r>
            <a:r>
              <a:rPr lang="en-US" sz="1200" dirty="0" err="1">
                <a:latin typeface="Lucida Console" panose="020B0609040504020204" pitchFamily="49" charset="0"/>
              </a:rPr>
              <a:t>logical_or</a:t>
            </a:r>
            <a:r>
              <a:rPr lang="en-US" sz="1200" dirty="0">
                <a:latin typeface="Lucida Console" panose="020B0609040504020204" pitchFamily="49" charset="0"/>
              </a:rPr>
              <a:t>&lt;bool&gt;(),</a:t>
            </a:r>
          </a:p>
          <a:p>
            <a:pPr>
              <a:lnSpc>
                <a:spcPct val="100000"/>
              </a:lnSpc>
              <a:spcBef>
                <a:spcPts val="0"/>
              </a:spcBef>
              <a:spcAft>
                <a:spcPts val="0"/>
              </a:spcAft>
            </a:pPr>
            <a:endParaRPr lang="en-US" sz="1200" dirty="0">
              <a:latin typeface="Lucida Console" panose="020B0609040504020204" pitchFamily="49" charset="0"/>
            </a:endParaRPr>
          </a:p>
          <a:p>
            <a:pPr>
              <a:lnSpc>
                <a:spcPct val="100000"/>
              </a:lnSpc>
              <a:spcBef>
                <a:spcPts val="0"/>
              </a:spcBef>
              <a:spcAft>
                <a:spcPts val="0"/>
              </a:spcAft>
            </a:pPr>
            <a:r>
              <a:rPr lang="en-US" sz="1200" dirty="0">
                <a:latin typeface="Lucida Console" panose="020B0609040504020204" pitchFamily="49" charset="0"/>
              </a:rPr>
              <a:t>      [=](int </a:t>
            </a:r>
            <a:r>
              <a:rPr lang="en-US" sz="1200" dirty="0" err="1">
                <a:latin typeface="Lucida Console" panose="020B0609040504020204" pitchFamily="49" charset="0"/>
              </a:rPr>
              <a:t>i</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if (</a:t>
            </a:r>
            <a:r>
              <a:rPr lang="en-US" sz="1200" dirty="0" err="1">
                <a:latin typeface="Lucida Console" panose="020B0609040504020204" pitchFamily="49" charset="0"/>
              </a:rPr>
              <a:t>i</a:t>
            </a:r>
            <a:r>
              <a:rPr lang="en-US" sz="1200" dirty="0">
                <a:latin typeface="Lucida Console" panose="020B0609040504020204" pitchFamily="49" charset="0"/>
              </a:rPr>
              <a:t> % N != 0 &amp;&amp; </a:t>
            </a:r>
            <a:r>
              <a:rPr lang="en-US" sz="1200" dirty="0" err="1">
                <a:latin typeface="Lucida Console" panose="020B0609040504020204" pitchFamily="49" charset="0"/>
              </a:rPr>
              <a:t>i</a:t>
            </a:r>
            <a:r>
              <a:rPr lang="en-US" sz="1200" dirty="0">
                <a:latin typeface="Lucida Console" panose="020B0609040504020204" pitchFamily="49" charset="0"/>
              </a:rPr>
              <a:t> % N != N-1) {</a:t>
            </a:r>
          </a:p>
          <a:p>
            <a:pPr>
              <a:lnSpc>
                <a:spcPct val="100000"/>
              </a:lnSpc>
              <a:spcBef>
                <a:spcPts val="0"/>
              </a:spcBef>
              <a:spcAft>
                <a:spcPts val="0"/>
              </a:spcAft>
            </a:pPr>
            <a:r>
              <a:rPr lang="en-US" sz="1200" dirty="0">
                <a:latin typeface="Lucida Console" panose="020B0609040504020204" pitchFamily="49" charset="0"/>
              </a:rPr>
              <a:t>          to[</a:t>
            </a:r>
            <a:r>
              <a:rPr lang="en-US" sz="1200" dirty="0" err="1">
                <a:latin typeface="Lucida Console" panose="020B0609040504020204" pitchFamily="49" charset="0"/>
              </a:rPr>
              <a:t>i</a:t>
            </a:r>
            <a:r>
              <a:rPr lang="en-US" sz="1200" dirty="0">
                <a:latin typeface="Lucida Console" panose="020B0609040504020204" pitchFamily="49" charset="0"/>
              </a:rPr>
              <a:t>] = 0.25f * (from[</a:t>
            </a:r>
            <a:r>
              <a:rPr lang="en-US" sz="1200" dirty="0" err="1">
                <a:latin typeface="Lucida Console" panose="020B0609040504020204" pitchFamily="49" charset="0"/>
              </a:rPr>
              <a:t>i</a:t>
            </a:r>
            <a:r>
              <a:rPr lang="en-US" sz="1200" dirty="0">
                <a:latin typeface="Lucida Console" panose="020B0609040504020204" pitchFamily="49" charset="0"/>
              </a:rPr>
              <a:t>-N] + from[</a:t>
            </a:r>
            <a:r>
              <a:rPr lang="en-US" sz="1200" dirty="0" err="1">
                <a:latin typeface="Lucida Console" panose="020B0609040504020204" pitchFamily="49" charset="0"/>
              </a:rPr>
              <a:t>i+N</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from[i-1] + from[i+1]);</a:t>
            </a:r>
          </a:p>
          <a:p>
            <a:pPr>
              <a:lnSpc>
                <a:spcPct val="100000"/>
              </a:lnSpc>
              <a:spcBef>
                <a:spcPts val="0"/>
              </a:spcBef>
              <a:spcAft>
                <a:spcPts val="0"/>
              </a:spcAft>
            </a:pPr>
            <a:r>
              <a:rPr lang="en-US" sz="1200" dirty="0">
                <a:latin typeface="Lucida Console" panose="020B0609040504020204" pitchFamily="49" charset="0"/>
              </a:rPr>
              <a:t>          return</a:t>
            </a:r>
          </a:p>
          <a:p>
            <a:pPr>
              <a:lnSpc>
                <a:spcPct val="100000"/>
              </a:lnSpc>
              <a:spcBef>
                <a:spcPts val="0"/>
              </a:spcBef>
              <a:spcAft>
                <a:spcPts val="0"/>
              </a:spcAft>
            </a:pPr>
            <a:r>
              <a:rPr lang="en-US" sz="1200" dirty="0">
                <a:latin typeface="Lucida Console" panose="020B0609040504020204" pitchFamily="49" charset="0"/>
              </a:rPr>
              <a:t>               std::fabs(to[</a:t>
            </a:r>
            <a:r>
              <a:rPr lang="en-US" sz="1200" dirty="0" err="1">
                <a:latin typeface="Lucida Console" panose="020B0609040504020204" pitchFamily="49" charset="0"/>
              </a:rPr>
              <a:t>i</a:t>
            </a:r>
            <a:r>
              <a:rPr lang="en-US" sz="1200" dirty="0">
                <a:latin typeface="Lucida Console" panose="020B0609040504020204" pitchFamily="49" charset="0"/>
              </a:rPr>
              <a:t>] - from[</a:t>
            </a:r>
            <a:r>
              <a:rPr lang="en-US" sz="1200" dirty="0" err="1">
                <a:latin typeface="Lucida Console" panose="020B0609040504020204" pitchFamily="49" charset="0"/>
              </a:rPr>
              <a:t>i</a:t>
            </a:r>
            <a:r>
              <a:rPr lang="en-US" sz="1200" dirty="0">
                <a:latin typeface="Lucida Console" panose="020B0609040504020204" pitchFamily="49" charset="0"/>
              </a:rPr>
              <a:t>]) &gt; </a:t>
            </a:r>
            <a:r>
              <a:rPr lang="en-US" sz="1200" dirty="0" err="1">
                <a:latin typeface="Lucida Console" panose="020B0609040504020204" pitchFamily="49" charset="0"/>
              </a:rPr>
              <a:t>max_diff</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return false;</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std::swap(from, to);</a:t>
            </a:r>
          </a:p>
          <a:p>
            <a:pPr>
              <a:lnSpc>
                <a:spcPct val="100000"/>
              </a:lnSpc>
              <a:spcBef>
                <a:spcPts val="0"/>
              </a:spcBef>
              <a:spcAft>
                <a:spcPts val="0"/>
              </a:spcAft>
            </a:pPr>
            <a:r>
              <a:rPr lang="en-US" sz="1200" dirty="0">
                <a:latin typeface="Lucida Console" panose="020B0609040504020204" pitchFamily="49" charset="0"/>
              </a:rPr>
              <a:t>  } while (</a:t>
            </a:r>
            <a:r>
              <a:rPr lang="en-US" sz="1200" dirty="0" err="1">
                <a:latin typeface="Lucida Console" panose="020B0609040504020204" pitchFamily="49" charset="0"/>
              </a:rPr>
              <a:t>keep_going</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if (to == data) {</a:t>
            </a:r>
          </a:p>
          <a:p>
            <a:pPr>
              <a:lnSpc>
                <a:spcPct val="100000"/>
              </a:lnSpc>
              <a:spcBef>
                <a:spcPts val="0"/>
              </a:spcBef>
              <a:spcAft>
                <a:spcPts val="0"/>
              </a:spcAft>
            </a:pPr>
            <a:r>
              <a:rPr lang="en-US" sz="1200" dirty="0">
                <a:latin typeface="Lucida Console" panose="020B0609040504020204" pitchFamily="49" charset="0"/>
              </a:rPr>
              <a:t>    std::copy(std::execution::par,</a:t>
            </a:r>
          </a:p>
          <a:p>
            <a:pPr>
              <a:lnSpc>
                <a:spcPct val="100000"/>
              </a:lnSpc>
              <a:spcBef>
                <a:spcPts val="0"/>
              </a:spcBef>
              <a:spcAft>
                <a:spcPts val="0"/>
              </a:spcAft>
            </a:pPr>
            <a:r>
              <a:rPr lang="en-US" sz="1200" dirty="0">
                <a:latin typeface="Lucida Console" panose="020B0609040504020204" pitchFamily="49" charset="0"/>
              </a:rPr>
              <a:t>              temp, temp + M*N, data);</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delete[] temp;</a:t>
            </a:r>
          </a:p>
          <a:p>
            <a:pPr>
              <a:lnSpc>
                <a:spcPct val="100000"/>
              </a:lnSpc>
              <a:spcBef>
                <a:spcPts val="0"/>
              </a:spcBef>
              <a:spcAft>
                <a:spcPts val="0"/>
              </a:spcAft>
            </a:pPr>
            <a:r>
              <a:rPr lang="en-US" sz="1200" dirty="0">
                <a:latin typeface="Lucida Console" panose="020B0609040504020204" pitchFamily="49" charset="0"/>
              </a:rPr>
              <a:t>  return iterations;</a:t>
            </a:r>
          </a:p>
          <a:p>
            <a:pPr>
              <a:lnSpc>
                <a:spcPct val="100000"/>
              </a:lnSpc>
              <a:spcBef>
                <a:spcPts val="0"/>
              </a:spcBef>
              <a:spcAft>
                <a:spcPts val="0"/>
              </a:spcAft>
            </a:pPr>
            <a:r>
              <a:rPr lang="en-US" sz="1200" dirty="0">
                <a:latin typeface="Lucida Console" panose="020B0609040504020204" pitchFamily="49" charset="0"/>
              </a:rPr>
              <a:t>}</a:t>
            </a:r>
          </a:p>
        </p:txBody>
      </p:sp>
      <p:sp>
        <p:nvSpPr>
          <p:cNvPr id="4" name="Text Placeholder 3">
            <a:extLst>
              <a:ext uri="{FF2B5EF4-FFF2-40B4-BE49-F238E27FC236}">
                <a16:creationId xmlns:a16="http://schemas.microsoft.com/office/drawing/2014/main" id="{075E6E56-5620-4570-9EA0-257C747EFC44}"/>
              </a:ext>
            </a:extLst>
          </p:cNvPr>
          <p:cNvSpPr>
            <a:spLocks noGrp="1"/>
          </p:cNvSpPr>
          <p:nvPr>
            <p:ph type="body" sz="quarter" idx="10"/>
          </p:nvPr>
        </p:nvSpPr>
        <p:spPr/>
        <p:txBody>
          <a:bodyPr/>
          <a:lstStyle/>
          <a:p>
            <a:r>
              <a:rPr lang="en-US" dirty="0"/>
              <a:t>Parallel algorithms</a:t>
            </a:r>
          </a:p>
        </p:txBody>
      </p:sp>
      <p:cxnSp>
        <p:nvCxnSpPr>
          <p:cNvPr id="6" name="Straight Connector 5">
            <a:extLst>
              <a:ext uri="{FF2B5EF4-FFF2-40B4-BE49-F238E27FC236}">
                <a16:creationId xmlns:a16="http://schemas.microsoft.com/office/drawing/2014/main" id="{31B73B43-B21E-49F2-9E39-38578D186FD9}"/>
              </a:ext>
            </a:extLst>
          </p:cNvPr>
          <p:cNvCxnSpPr>
            <a:cxnSpLocks/>
            <a:stCxn id="3" idx="0"/>
            <a:endCxn id="3" idx="2"/>
          </p:cNvCxnSpPr>
          <p:nvPr/>
        </p:nvCxnSpPr>
        <p:spPr>
          <a:xfrm>
            <a:off x="5491086" y="2103035"/>
            <a:ext cx="0" cy="3461186"/>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48515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B284-7D6E-4D32-9F27-04387616781D}"/>
              </a:ext>
            </a:extLst>
          </p:cNvPr>
          <p:cNvSpPr>
            <a:spLocks noGrp="1"/>
          </p:cNvSpPr>
          <p:nvPr>
            <p:ph type="title"/>
          </p:nvPr>
        </p:nvSpPr>
        <p:spPr/>
        <p:txBody>
          <a:bodyPr/>
          <a:lstStyle/>
          <a:p>
            <a:r>
              <a:rPr lang="en-US" dirty="0"/>
              <a:t>Jacobi </a:t>
            </a:r>
            <a:r>
              <a:rPr lang="en-US" dirty="0" err="1"/>
              <a:t>laplace</a:t>
            </a:r>
            <a:endParaRPr lang="en-US" dirty="0"/>
          </a:p>
        </p:txBody>
      </p:sp>
      <p:sp>
        <p:nvSpPr>
          <p:cNvPr id="3" name="Content Placeholder 2">
            <a:extLst>
              <a:ext uri="{FF2B5EF4-FFF2-40B4-BE49-F238E27FC236}">
                <a16:creationId xmlns:a16="http://schemas.microsoft.com/office/drawing/2014/main" id="{19C8BDF9-5D42-4796-8F36-ED07A3FCE82D}"/>
              </a:ext>
            </a:extLst>
          </p:cNvPr>
          <p:cNvSpPr>
            <a:spLocks noGrp="1"/>
          </p:cNvSpPr>
          <p:nvPr>
            <p:ph idx="1"/>
          </p:nvPr>
        </p:nvSpPr>
        <p:spPr>
          <a:xfrm>
            <a:off x="516750" y="2103035"/>
            <a:ext cx="9948672" cy="3461186"/>
          </a:xfrm>
        </p:spPr>
        <p:txBody>
          <a:bodyPr numCol="2"/>
          <a:lstStyle/>
          <a:p>
            <a:pPr>
              <a:lnSpc>
                <a:spcPct val="100000"/>
              </a:lnSpc>
              <a:spcBef>
                <a:spcPts val="0"/>
              </a:spcBef>
              <a:spcAft>
                <a:spcPts val="0"/>
              </a:spcAft>
            </a:pPr>
            <a:r>
              <a:rPr lang="en-US" sz="1200" dirty="0">
                <a:latin typeface="Lucida Console" panose="020B0609040504020204" pitchFamily="49" charset="0"/>
              </a:rPr>
              <a:t>int </a:t>
            </a:r>
            <a:r>
              <a:rPr lang="en-US" sz="1200" dirty="0" err="1">
                <a:latin typeface="Lucida Console" panose="020B0609040504020204" pitchFamily="49" charset="0"/>
              </a:rPr>
              <a:t>jacobi_solver</a:t>
            </a:r>
            <a:r>
              <a:rPr lang="en-US" sz="1200" dirty="0">
                <a:latin typeface="Lucida Console" panose="020B0609040504020204" pitchFamily="49" charset="0"/>
              </a:rPr>
              <a:t>(float* data, int M, int N,</a:t>
            </a:r>
          </a:p>
          <a:p>
            <a:pPr>
              <a:lnSpc>
                <a:spcPct val="100000"/>
              </a:lnSpc>
              <a:spcBef>
                <a:spcPts val="0"/>
              </a:spcBef>
              <a:spcAft>
                <a:spcPts val="0"/>
              </a:spcAft>
            </a:pPr>
            <a:r>
              <a:rPr lang="en-US" sz="1200" dirty="0">
                <a:latin typeface="Lucida Console" panose="020B0609040504020204" pitchFamily="49" charset="0"/>
              </a:rPr>
              <a:t>                  float </a:t>
            </a:r>
            <a:r>
              <a:rPr lang="en-US" sz="1200" dirty="0" err="1">
                <a:latin typeface="Lucida Console" panose="020B0609040504020204" pitchFamily="49" charset="0"/>
              </a:rPr>
              <a:t>max_diff</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float* temp = new float[M * N];</a:t>
            </a:r>
          </a:p>
          <a:p>
            <a:pPr>
              <a:lnSpc>
                <a:spcPct val="100000"/>
              </a:lnSpc>
              <a:spcBef>
                <a:spcPts val="0"/>
              </a:spcBef>
              <a:spcAft>
                <a:spcPts val="0"/>
              </a:spcAft>
            </a:pPr>
            <a:r>
              <a:rPr lang="en-US" sz="1200" dirty="0">
                <a:latin typeface="Lucida Console" panose="020B0609040504020204" pitchFamily="49" charset="0"/>
              </a:rPr>
              <a:t>  std::copy(std::execution::par,</a:t>
            </a:r>
          </a:p>
          <a:p>
            <a:pPr>
              <a:lnSpc>
                <a:spcPct val="100000"/>
              </a:lnSpc>
              <a:spcBef>
                <a:spcPts val="0"/>
              </a:spcBef>
              <a:spcAft>
                <a:spcPts val="0"/>
              </a:spcAft>
            </a:pPr>
            <a:r>
              <a:rPr lang="en-US" sz="1200" dirty="0">
                <a:latin typeface="Lucida Console" panose="020B0609040504020204" pitchFamily="49" charset="0"/>
              </a:rPr>
              <a:t>            data, data + M*N, temp);</a:t>
            </a:r>
          </a:p>
          <a:p>
            <a:pPr>
              <a:lnSpc>
                <a:spcPct val="100000"/>
              </a:lnSpc>
              <a:spcBef>
                <a:spcPts val="0"/>
              </a:spcBef>
              <a:spcAft>
                <a:spcPts val="0"/>
              </a:spcAft>
            </a:pPr>
            <a:r>
              <a:rPr lang="en-US" sz="1200" dirty="0">
                <a:latin typeface="Lucida Console" panose="020B0609040504020204" pitchFamily="49" charset="0"/>
              </a:rPr>
              <a:t>  int iterations = 0;</a:t>
            </a:r>
          </a:p>
          <a:p>
            <a:pPr>
              <a:lnSpc>
                <a:spcPct val="100000"/>
              </a:lnSpc>
              <a:spcBef>
                <a:spcPts val="0"/>
              </a:spcBef>
              <a:spcAft>
                <a:spcPts val="0"/>
              </a:spcAft>
            </a:pPr>
            <a:r>
              <a:rPr lang="en-US" sz="1200" dirty="0">
                <a:latin typeface="Lucida Console" panose="020B0609040504020204" pitchFamily="49" charset="0"/>
              </a:rPr>
              <a:t>  bool </a:t>
            </a:r>
            <a:r>
              <a:rPr lang="en-US" sz="1200" dirty="0" err="1">
                <a:latin typeface="Lucida Console" panose="020B0609040504020204" pitchFamily="49" charset="0"/>
              </a:rPr>
              <a:t>keep_going</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float* from = data;</a:t>
            </a:r>
          </a:p>
          <a:p>
            <a:pPr>
              <a:lnSpc>
                <a:spcPct val="100000"/>
              </a:lnSpc>
              <a:spcBef>
                <a:spcPts val="0"/>
              </a:spcBef>
              <a:spcAft>
                <a:spcPts val="0"/>
              </a:spcAft>
            </a:pPr>
            <a:r>
              <a:rPr lang="en-US" sz="1200" dirty="0">
                <a:latin typeface="Lucida Console" panose="020B0609040504020204" pitchFamily="49" charset="0"/>
              </a:rPr>
              <a:t>  float* to = temp;</a:t>
            </a:r>
          </a:p>
          <a:p>
            <a:pPr>
              <a:lnSpc>
                <a:spcPct val="100000"/>
              </a:lnSpc>
              <a:spcBef>
                <a:spcPts val="0"/>
              </a:spcBef>
              <a:spcAft>
                <a:spcPts val="0"/>
              </a:spcAft>
            </a:pPr>
            <a:r>
              <a:rPr lang="en-US" sz="1200" dirty="0">
                <a:latin typeface="Lucida Console" panose="020B0609040504020204" pitchFamily="49" charset="0"/>
              </a:rPr>
              <a:t>  do {</a:t>
            </a:r>
          </a:p>
          <a:p>
            <a:pPr>
              <a:lnSpc>
                <a:spcPct val="100000"/>
              </a:lnSpc>
              <a:spcBef>
                <a:spcPts val="0"/>
              </a:spcBef>
              <a:spcAft>
                <a:spcPts val="0"/>
              </a:spcAft>
            </a:pPr>
            <a:r>
              <a:rPr lang="en-US" sz="1200" dirty="0">
                <a:latin typeface="Lucida Console" panose="020B0609040504020204" pitchFamily="49" charset="0"/>
              </a:rPr>
              <a:t>    ++iterations;</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keep_going</a:t>
            </a:r>
            <a:r>
              <a:rPr lang="en-US" sz="1200" dirty="0">
                <a:latin typeface="Lucida Console" panose="020B0609040504020204" pitchFamily="49" charset="0"/>
              </a:rPr>
              <a:t> = std::</a:t>
            </a:r>
            <a:r>
              <a:rPr lang="en-US" sz="1200" dirty="0" err="1">
                <a:latin typeface="Lucida Console" panose="020B0609040504020204" pitchFamily="49" charset="0"/>
              </a:rPr>
              <a:t>transform_reduce</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std::execution::par,</a:t>
            </a:r>
          </a:p>
          <a:p>
            <a:pPr>
              <a:lnSpc>
                <a:spcPct val="100000"/>
              </a:lnSpc>
              <a:spcBef>
                <a:spcPts val="0"/>
              </a:spcBef>
              <a:spcAft>
                <a:spcPts val="0"/>
              </a:spcAft>
            </a:pPr>
            <a:r>
              <a:rPr lang="en-US" sz="1200" dirty="0">
                <a:latin typeface="Lucida Console" panose="020B0609040504020204" pitchFamily="49" charset="0"/>
              </a:rPr>
              <a:t>      </a:t>
            </a:r>
            <a:r>
              <a:rPr lang="en-US" sz="1200" dirty="0" err="1">
                <a:solidFill>
                  <a:srgbClr val="FF0000"/>
                </a:solidFill>
                <a:latin typeface="Lucida Console" panose="020B0609040504020204" pitchFamily="49" charset="0"/>
              </a:rPr>
              <a:t>counting_iterator</a:t>
            </a:r>
            <a:r>
              <a:rPr lang="en-US" sz="1200" dirty="0">
                <a:solidFill>
                  <a:srgbClr val="FF0000"/>
                </a:solidFill>
                <a:latin typeface="Lucida Console" panose="020B0609040504020204" pitchFamily="49" charset="0"/>
              </a:rPr>
              <a:t>&lt;int&gt;(N+1), </a:t>
            </a:r>
          </a:p>
          <a:p>
            <a:pPr>
              <a:lnSpc>
                <a:spcPct val="100000"/>
              </a:lnSpc>
              <a:spcBef>
                <a:spcPts val="0"/>
              </a:spcBef>
              <a:spcAft>
                <a:spcPts val="0"/>
              </a:spcAft>
            </a:pPr>
            <a:r>
              <a:rPr lang="en-US" sz="1200" dirty="0">
                <a:solidFill>
                  <a:srgbClr val="FF0000"/>
                </a:solidFill>
                <a:latin typeface="Lucida Console" panose="020B0609040504020204" pitchFamily="49" charset="0"/>
              </a:rPr>
              <a:t>      </a:t>
            </a:r>
            <a:r>
              <a:rPr lang="en-US" sz="1200" dirty="0" err="1">
                <a:solidFill>
                  <a:srgbClr val="FF0000"/>
                </a:solidFill>
                <a:latin typeface="Lucida Console" panose="020B0609040504020204" pitchFamily="49" charset="0"/>
              </a:rPr>
              <a:t>counting_iterator</a:t>
            </a:r>
            <a:r>
              <a:rPr lang="en-US" sz="1200" dirty="0">
                <a:solidFill>
                  <a:srgbClr val="FF0000"/>
                </a:solidFill>
                <a:latin typeface="Lucida Console" panose="020B0609040504020204" pitchFamily="49" charset="0"/>
              </a:rPr>
              <a:t>&lt;int&gt;(((M-1)*N)-1),</a:t>
            </a:r>
          </a:p>
          <a:p>
            <a:pPr>
              <a:lnSpc>
                <a:spcPct val="100000"/>
              </a:lnSpc>
              <a:spcBef>
                <a:spcPts val="0"/>
              </a:spcBef>
              <a:spcAft>
                <a:spcPts val="0"/>
              </a:spcAft>
            </a:pPr>
            <a:r>
              <a:rPr lang="en-US" sz="1200" dirty="0">
                <a:latin typeface="Lucida Console" panose="020B0609040504020204" pitchFamily="49" charset="0"/>
              </a:rPr>
              <a:t>      false,</a:t>
            </a:r>
          </a:p>
          <a:p>
            <a:pPr>
              <a:lnSpc>
                <a:spcPct val="100000"/>
              </a:lnSpc>
              <a:spcBef>
                <a:spcPts val="0"/>
              </a:spcBef>
              <a:spcAft>
                <a:spcPts val="0"/>
              </a:spcAft>
            </a:pPr>
            <a:r>
              <a:rPr lang="en-US" sz="1200" dirty="0">
                <a:latin typeface="Lucida Console" panose="020B0609040504020204" pitchFamily="49" charset="0"/>
              </a:rPr>
              <a:t>      std::</a:t>
            </a:r>
            <a:r>
              <a:rPr lang="en-US" sz="1200" dirty="0" err="1">
                <a:latin typeface="Lucida Console" panose="020B0609040504020204" pitchFamily="49" charset="0"/>
              </a:rPr>
              <a:t>logical_or</a:t>
            </a:r>
            <a:r>
              <a:rPr lang="en-US" sz="1200" dirty="0">
                <a:latin typeface="Lucida Console" panose="020B0609040504020204" pitchFamily="49" charset="0"/>
              </a:rPr>
              <a:t>&lt;bool&gt;(),</a:t>
            </a:r>
          </a:p>
          <a:p>
            <a:pPr>
              <a:lnSpc>
                <a:spcPct val="100000"/>
              </a:lnSpc>
              <a:spcBef>
                <a:spcPts val="0"/>
              </a:spcBef>
              <a:spcAft>
                <a:spcPts val="0"/>
              </a:spcAft>
            </a:pPr>
            <a:endParaRPr lang="en-US" sz="1200" dirty="0">
              <a:latin typeface="Lucida Console" panose="020B0609040504020204" pitchFamily="49" charset="0"/>
            </a:endParaRPr>
          </a:p>
          <a:p>
            <a:pPr>
              <a:lnSpc>
                <a:spcPct val="100000"/>
              </a:lnSpc>
              <a:spcBef>
                <a:spcPts val="0"/>
              </a:spcBef>
              <a:spcAft>
                <a:spcPts val="0"/>
              </a:spcAft>
            </a:pPr>
            <a:r>
              <a:rPr lang="en-US" sz="1200" dirty="0">
                <a:latin typeface="Lucida Console" panose="020B0609040504020204" pitchFamily="49" charset="0"/>
              </a:rPr>
              <a:t>      [=](int </a:t>
            </a:r>
            <a:r>
              <a:rPr lang="en-US" sz="1200" dirty="0" err="1">
                <a:latin typeface="Lucida Console" panose="020B0609040504020204" pitchFamily="49" charset="0"/>
              </a:rPr>
              <a:t>i</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if (</a:t>
            </a:r>
            <a:r>
              <a:rPr lang="en-US" sz="1200" dirty="0" err="1">
                <a:latin typeface="Lucida Console" panose="020B0609040504020204" pitchFamily="49" charset="0"/>
              </a:rPr>
              <a:t>i</a:t>
            </a:r>
            <a:r>
              <a:rPr lang="en-US" sz="1200" dirty="0">
                <a:latin typeface="Lucida Console" panose="020B0609040504020204" pitchFamily="49" charset="0"/>
              </a:rPr>
              <a:t> % N != 0 &amp;&amp; </a:t>
            </a:r>
            <a:r>
              <a:rPr lang="en-US" sz="1200" dirty="0" err="1">
                <a:latin typeface="Lucida Console" panose="020B0609040504020204" pitchFamily="49" charset="0"/>
              </a:rPr>
              <a:t>i</a:t>
            </a:r>
            <a:r>
              <a:rPr lang="en-US" sz="1200" dirty="0">
                <a:latin typeface="Lucida Console" panose="020B0609040504020204" pitchFamily="49" charset="0"/>
              </a:rPr>
              <a:t> % N != N-1) {</a:t>
            </a:r>
          </a:p>
          <a:p>
            <a:pPr>
              <a:lnSpc>
                <a:spcPct val="100000"/>
              </a:lnSpc>
              <a:spcBef>
                <a:spcPts val="0"/>
              </a:spcBef>
              <a:spcAft>
                <a:spcPts val="0"/>
              </a:spcAft>
            </a:pPr>
            <a:r>
              <a:rPr lang="en-US" sz="1200" dirty="0">
                <a:latin typeface="Lucida Console" panose="020B0609040504020204" pitchFamily="49" charset="0"/>
              </a:rPr>
              <a:t>          to[</a:t>
            </a:r>
            <a:r>
              <a:rPr lang="en-US" sz="1200" dirty="0" err="1">
                <a:latin typeface="Lucida Console" panose="020B0609040504020204" pitchFamily="49" charset="0"/>
              </a:rPr>
              <a:t>i</a:t>
            </a:r>
            <a:r>
              <a:rPr lang="en-US" sz="1200" dirty="0">
                <a:latin typeface="Lucida Console" panose="020B0609040504020204" pitchFamily="49" charset="0"/>
              </a:rPr>
              <a:t>] = 0.25f * (from[</a:t>
            </a:r>
            <a:r>
              <a:rPr lang="en-US" sz="1200" dirty="0" err="1">
                <a:latin typeface="Lucida Console" panose="020B0609040504020204" pitchFamily="49" charset="0"/>
              </a:rPr>
              <a:t>i</a:t>
            </a:r>
            <a:r>
              <a:rPr lang="en-US" sz="1200" dirty="0">
                <a:latin typeface="Lucida Console" panose="020B0609040504020204" pitchFamily="49" charset="0"/>
              </a:rPr>
              <a:t>-N] + from[</a:t>
            </a:r>
            <a:r>
              <a:rPr lang="en-US" sz="1200" dirty="0" err="1">
                <a:latin typeface="Lucida Console" panose="020B0609040504020204" pitchFamily="49" charset="0"/>
              </a:rPr>
              <a:t>i+N</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from[i-1] + from[i+1]);</a:t>
            </a:r>
          </a:p>
          <a:p>
            <a:pPr>
              <a:lnSpc>
                <a:spcPct val="100000"/>
              </a:lnSpc>
              <a:spcBef>
                <a:spcPts val="0"/>
              </a:spcBef>
              <a:spcAft>
                <a:spcPts val="0"/>
              </a:spcAft>
            </a:pPr>
            <a:r>
              <a:rPr lang="en-US" sz="1200" dirty="0">
                <a:latin typeface="Lucida Console" panose="020B0609040504020204" pitchFamily="49" charset="0"/>
              </a:rPr>
              <a:t>          return</a:t>
            </a:r>
          </a:p>
          <a:p>
            <a:pPr>
              <a:lnSpc>
                <a:spcPct val="100000"/>
              </a:lnSpc>
              <a:spcBef>
                <a:spcPts val="0"/>
              </a:spcBef>
              <a:spcAft>
                <a:spcPts val="0"/>
              </a:spcAft>
            </a:pPr>
            <a:r>
              <a:rPr lang="en-US" sz="1200" dirty="0">
                <a:latin typeface="Lucida Console" panose="020B0609040504020204" pitchFamily="49" charset="0"/>
              </a:rPr>
              <a:t>               std::fabs(to[</a:t>
            </a:r>
            <a:r>
              <a:rPr lang="en-US" sz="1200" dirty="0" err="1">
                <a:latin typeface="Lucida Console" panose="020B0609040504020204" pitchFamily="49" charset="0"/>
              </a:rPr>
              <a:t>i</a:t>
            </a:r>
            <a:r>
              <a:rPr lang="en-US" sz="1200" dirty="0">
                <a:latin typeface="Lucida Console" panose="020B0609040504020204" pitchFamily="49" charset="0"/>
              </a:rPr>
              <a:t>] - from[</a:t>
            </a:r>
            <a:r>
              <a:rPr lang="en-US" sz="1200" dirty="0" err="1">
                <a:latin typeface="Lucida Console" panose="020B0609040504020204" pitchFamily="49" charset="0"/>
              </a:rPr>
              <a:t>i</a:t>
            </a:r>
            <a:r>
              <a:rPr lang="en-US" sz="1200" dirty="0">
                <a:latin typeface="Lucida Console" panose="020B0609040504020204" pitchFamily="49" charset="0"/>
              </a:rPr>
              <a:t>]) &gt; </a:t>
            </a:r>
            <a:r>
              <a:rPr lang="en-US" sz="1200" dirty="0" err="1">
                <a:latin typeface="Lucida Console" panose="020B0609040504020204" pitchFamily="49" charset="0"/>
              </a:rPr>
              <a:t>max_diff</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return false;</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std::swap(from, to);</a:t>
            </a:r>
          </a:p>
          <a:p>
            <a:pPr>
              <a:lnSpc>
                <a:spcPct val="100000"/>
              </a:lnSpc>
              <a:spcBef>
                <a:spcPts val="0"/>
              </a:spcBef>
              <a:spcAft>
                <a:spcPts val="0"/>
              </a:spcAft>
            </a:pPr>
            <a:r>
              <a:rPr lang="en-US" sz="1200" dirty="0">
                <a:latin typeface="Lucida Console" panose="020B0609040504020204" pitchFamily="49" charset="0"/>
              </a:rPr>
              <a:t>  } while (</a:t>
            </a:r>
            <a:r>
              <a:rPr lang="en-US" sz="1200" dirty="0" err="1">
                <a:latin typeface="Lucida Console" panose="020B0609040504020204" pitchFamily="49" charset="0"/>
              </a:rPr>
              <a:t>keep_going</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if (to == data) {</a:t>
            </a:r>
          </a:p>
          <a:p>
            <a:pPr>
              <a:lnSpc>
                <a:spcPct val="100000"/>
              </a:lnSpc>
              <a:spcBef>
                <a:spcPts val="0"/>
              </a:spcBef>
              <a:spcAft>
                <a:spcPts val="0"/>
              </a:spcAft>
            </a:pPr>
            <a:r>
              <a:rPr lang="en-US" sz="1200" dirty="0">
                <a:latin typeface="Lucida Console" panose="020B0609040504020204" pitchFamily="49" charset="0"/>
              </a:rPr>
              <a:t>    std::copy(std::execution::par,</a:t>
            </a:r>
          </a:p>
          <a:p>
            <a:pPr>
              <a:lnSpc>
                <a:spcPct val="100000"/>
              </a:lnSpc>
              <a:spcBef>
                <a:spcPts val="0"/>
              </a:spcBef>
              <a:spcAft>
                <a:spcPts val="0"/>
              </a:spcAft>
            </a:pPr>
            <a:r>
              <a:rPr lang="en-US" sz="1200" dirty="0">
                <a:latin typeface="Lucida Console" panose="020B0609040504020204" pitchFamily="49" charset="0"/>
              </a:rPr>
              <a:t>              temp, temp + M*N, data);</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delete[] temp;</a:t>
            </a:r>
          </a:p>
          <a:p>
            <a:pPr>
              <a:lnSpc>
                <a:spcPct val="100000"/>
              </a:lnSpc>
              <a:spcBef>
                <a:spcPts val="0"/>
              </a:spcBef>
              <a:spcAft>
                <a:spcPts val="0"/>
              </a:spcAft>
            </a:pPr>
            <a:r>
              <a:rPr lang="en-US" sz="1200" dirty="0">
                <a:latin typeface="Lucida Console" panose="020B0609040504020204" pitchFamily="49" charset="0"/>
              </a:rPr>
              <a:t>  return iterations;</a:t>
            </a:r>
          </a:p>
          <a:p>
            <a:pPr>
              <a:lnSpc>
                <a:spcPct val="100000"/>
              </a:lnSpc>
              <a:spcBef>
                <a:spcPts val="0"/>
              </a:spcBef>
              <a:spcAft>
                <a:spcPts val="0"/>
              </a:spcAft>
            </a:pPr>
            <a:r>
              <a:rPr lang="en-US" sz="1200" dirty="0">
                <a:latin typeface="Lucida Console" panose="020B0609040504020204" pitchFamily="49" charset="0"/>
              </a:rPr>
              <a:t>}</a:t>
            </a:r>
          </a:p>
        </p:txBody>
      </p:sp>
      <p:sp>
        <p:nvSpPr>
          <p:cNvPr id="4" name="Text Placeholder 3">
            <a:extLst>
              <a:ext uri="{FF2B5EF4-FFF2-40B4-BE49-F238E27FC236}">
                <a16:creationId xmlns:a16="http://schemas.microsoft.com/office/drawing/2014/main" id="{075E6E56-5620-4570-9EA0-257C747EFC44}"/>
              </a:ext>
            </a:extLst>
          </p:cNvPr>
          <p:cNvSpPr>
            <a:spLocks noGrp="1"/>
          </p:cNvSpPr>
          <p:nvPr>
            <p:ph type="body" sz="quarter" idx="10"/>
          </p:nvPr>
        </p:nvSpPr>
        <p:spPr/>
        <p:txBody>
          <a:bodyPr/>
          <a:lstStyle/>
          <a:p>
            <a:r>
              <a:rPr lang="en-US" dirty="0"/>
              <a:t>Parallel algorithms</a:t>
            </a:r>
          </a:p>
        </p:txBody>
      </p:sp>
      <p:cxnSp>
        <p:nvCxnSpPr>
          <p:cNvPr id="6" name="Straight Connector 5">
            <a:extLst>
              <a:ext uri="{FF2B5EF4-FFF2-40B4-BE49-F238E27FC236}">
                <a16:creationId xmlns:a16="http://schemas.microsoft.com/office/drawing/2014/main" id="{31B73B43-B21E-49F2-9E39-38578D186FD9}"/>
              </a:ext>
            </a:extLst>
          </p:cNvPr>
          <p:cNvCxnSpPr>
            <a:cxnSpLocks/>
            <a:stCxn id="3" idx="0"/>
            <a:endCxn id="3" idx="2"/>
          </p:cNvCxnSpPr>
          <p:nvPr/>
        </p:nvCxnSpPr>
        <p:spPr>
          <a:xfrm>
            <a:off x="5491086" y="2103035"/>
            <a:ext cx="0" cy="3461186"/>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39072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B284-7D6E-4D32-9F27-04387616781D}"/>
              </a:ext>
            </a:extLst>
          </p:cNvPr>
          <p:cNvSpPr>
            <a:spLocks noGrp="1"/>
          </p:cNvSpPr>
          <p:nvPr>
            <p:ph type="title"/>
          </p:nvPr>
        </p:nvSpPr>
        <p:spPr/>
        <p:txBody>
          <a:bodyPr/>
          <a:lstStyle/>
          <a:p>
            <a:r>
              <a:rPr lang="en-US" dirty="0"/>
              <a:t>Jacobi </a:t>
            </a:r>
            <a:r>
              <a:rPr lang="en-US" dirty="0" err="1"/>
              <a:t>laplace</a:t>
            </a:r>
            <a:endParaRPr lang="en-US" dirty="0"/>
          </a:p>
        </p:txBody>
      </p:sp>
      <p:sp>
        <p:nvSpPr>
          <p:cNvPr id="3" name="Content Placeholder 2">
            <a:extLst>
              <a:ext uri="{FF2B5EF4-FFF2-40B4-BE49-F238E27FC236}">
                <a16:creationId xmlns:a16="http://schemas.microsoft.com/office/drawing/2014/main" id="{19C8BDF9-5D42-4796-8F36-ED07A3FCE82D}"/>
              </a:ext>
            </a:extLst>
          </p:cNvPr>
          <p:cNvSpPr>
            <a:spLocks noGrp="1"/>
          </p:cNvSpPr>
          <p:nvPr>
            <p:ph idx="1"/>
          </p:nvPr>
        </p:nvSpPr>
        <p:spPr>
          <a:xfrm>
            <a:off x="516750" y="2103035"/>
            <a:ext cx="9948672" cy="3461186"/>
          </a:xfrm>
        </p:spPr>
        <p:txBody>
          <a:bodyPr numCol="2"/>
          <a:lstStyle/>
          <a:p>
            <a:pPr>
              <a:lnSpc>
                <a:spcPct val="100000"/>
              </a:lnSpc>
              <a:spcBef>
                <a:spcPts val="0"/>
              </a:spcBef>
              <a:spcAft>
                <a:spcPts val="0"/>
              </a:spcAft>
            </a:pPr>
            <a:r>
              <a:rPr lang="en-US" sz="1200" dirty="0">
                <a:latin typeface="Lucida Console" panose="020B0609040504020204" pitchFamily="49" charset="0"/>
              </a:rPr>
              <a:t>int </a:t>
            </a:r>
            <a:r>
              <a:rPr lang="en-US" sz="1200" dirty="0" err="1">
                <a:latin typeface="Lucida Console" panose="020B0609040504020204" pitchFamily="49" charset="0"/>
              </a:rPr>
              <a:t>jacobi_solver</a:t>
            </a:r>
            <a:r>
              <a:rPr lang="en-US" sz="1200" dirty="0">
                <a:latin typeface="Lucida Console" panose="020B0609040504020204" pitchFamily="49" charset="0"/>
              </a:rPr>
              <a:t>(float* data, int M, int N,</a:t>
            </a:r>
          </a:p>
          <a:p>
            <a:pPr>
              <a:lnSpc>
                <a:spcPct val="100000"/>
              </a:lnSpc>
              <a:spcBef>
                <a:spcPts val="0"/>
              </a:spcBef>
              <a:spcAft>
                <a:spcPts val="0"/>
              </a:spcAft>
            </a:pPr>
            <a:r>
              <a:rPr lang="en-US" sz="1200" dirty="0">
                <a:latin typeface="Lucida Console" panose="020B0609040504020204" pitchFamily="49" charset="0"/>
              </a:rPr>
              <a:t>                  float </a:t>
            </a:r>
            <a:r>
              <a:rPr lang="en-US" sz="1200" dirty="0" err="1">
                <a:latin typeface="Lucida Console" panose="020B0609040504020204" pitchFamily="49" charset="0"/>
              </a:rPr>
              <a:t>max_diff</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float* temp = new float[M * N];</a:t>
            </a:r>
          </a:p>
          <a:p>
            <a:pPr>
              <a:lnSpc>
                <a:spcPct val="100000"/>
              </a:lnSpc>
              <a:spcBef>
                <a:spcPts val="0"/>
              </a:spcBef>
              <a:spcAft>
                <a:spcPts val="0"/>
              </a:spcAft>
            </a:pPr>
            <a:r>
              <a:rPr lang="en-US" sz="1200" dirty="0">
                <a:latin typeface="Lucida Console" panose="020B0609040504020204" pitchFamily="49" charset="0"/>
              </a:rPr>
              <a:t>  std::copy(std::execution::par,</a:t>
            </a:r>
          </a:p>
          <a:p>
            <a:pPr>
              <a:lnSpc>
                <a:spcPct val="100000"/>
              </a:lnSpc>
              <a:spcBef>
                <a:spcPts val="0"/>
              </a:spcBef>
              <a:spcAft>
                <a:spcPts val="0"/>
              </a:spcAft>
            </a:pPr>
            <a:r>
              <a:rPr lang="en-US" sz="1200" dirty="0">
                <a:latin typeface="Lucida Console" panose="020B0609040504020204" pitchFamily="49" charset="0"/>
              </a:rPr>
              <a:t>            data, data + M*N, temp);</a:t>
            </a:r>
          </a:p>
          <a:p>
            <a:pPr>
              <a:lnSpc>
                <a:spcPct val="100000"/>
              </a:lnSpc>
              <a:spcBef>
                <a:spcPts val="0"/>
              </a:spcBef>
              <a:spcAft>
                <a:spcPts val="0"/>
              </a:spcAft>
            </a:pPr>
            <a:r>
              <a:rPr lang="en-US" sz="1200" dirty="0">
                <a:latin typeface="Lucida Console" panose="020B0609040504020204" pitchFamily="49" charset="0"/>
              </a:rPr>
              <a:t>  int iterations = 0;</a:t>
            </a:r>
          </a:p>
          <a:p>
            <a:pPr>
              <a:lnSpc>
                <a:spcPct val="100000"/>
              </a:lnSpc>
              <a:spcBef>
                <a:spcPts val="0"/>
              </a:spcBef>
              <a:spcAft>
                <a:spcPts val="0"/>
              </a:spcAft>
            </a:pPr>
            <a:r>
              <a:rPr lang="en-US" sz="1200" dirty="0">
                <a:latin typeface="Lucida Console" panose="020B0609040504020204" pitchFamily="49" charset="0"/>
              </a:rPr>
              <a:t>  bool </a:t>
            </a:r>
            <a:r>
              <a:rPr lang="en-US" sz="1200" dirty="0" err="1">
                <a:latin typeface="Lucida Console" panose="020B0609040504020204" pitchFamily="49" charset="0"/>
              </a:rPr>
              <a:t>keep_going</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float* from = data;</a:t>
            </a:r>
          </a:p>
          <a:p>
            <a:pPr>
              <a:lnSpc>
                <a:spcPct val="100000"/>
              </a:lnSpc>
              <a:spcBef>
                <a:spcPts val="0"/>
              </a:spcBef>
              <a:spcAft>
                <a:spcPts val="0"/>
              </a:spcAft>
            </a:pPr>
            <a:r>
              <a:rPr lang="en-US" sz="1200" dirty="0">
                <a:latin typeface="Lucida Console" panose="020B0609040504020204" pitchFamily="49" charset="0"/>
              </a:rPr>
              <a:t>  float* to = temp;</a:t>
            </a:r>
          </a:p>
          <a:p>
            <a:pPr>
              <a:lnSpc>
                <a:spcPct val="100000"/>
              </a:lnSpc>
              <a:spcBef>
                <a:spcPts val="0"/>
              </a:spcBef>
              <a:spcAft>
                <a:spcPts val="0"/>
              </a:spcAft>
            </a:pPr>
            <a:r>
              <a:rPr lang="en-US" sz="1200" dirty="0">
                <a:latin typeface="Lucida Console" panose="020B0609040504020204" pitchFamily="49" charset="0"/>
              </a:rPr>
              <a:t>  do {</a:t>
            </a:r>
          </a:p>
          <a:p>
            <a:pPr>
              <a:lnSpc>
                <a:spcPct val="100000"/>
              </a:lnSpc>
              <a:spcBef>
                <a:spcPts val="0"/>
              </a:spcBef>
              <a:spcAft>
                <a:spcPts val="0"/>
              </a:spcAft>
            </a:pPr>
            <a:r>
              <a:rPr lang="en-US" sz="1200" dirty="0">
                <a:latin typeface="Lucida Console" panose="020B0609040504020204" pitchFamily="49" charset="0"/>
              </a:rPr>
              <a:t>    ++iterations;</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keep_going</a:t>
            </a:r>
            <a:r>
              <a:rPr lang="en-US" sz="1200" dirty="0">
                <a:latin typeface="Lucida Console" panose="020B0609040504020204" pitchFamily="49" charset="0"/>
              </a:rPr>
              <a:t> = std::</a:t>
            </a:r>
            <a:r>
              <a:rPr lang="en-US" sz="1200" dirty="0" err="1">
                <a:latin typeface="Lucida Console" panose="020B0609040504020204" pitchFamily="49" charset="0"/>
              </a:rPr>
              <a:t>transform_reduce</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std::execution::par,</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counting_iterator</a:t>
            </a:r>
            <a:r>
              <a:rPr lang="en-US" sz="1200" dirty="0">
                <a:latin typeface="Lucida Console" panose="020B0609040504020204" pitchFamily="49" charset="0"/>
              </a:rPr>
              <a:t>&lt;int&gt;(N+1), </a:t>
            </a:r>
          </a:p>
          <a:p>
            <a:pPr>
              <a:lnSpc>
                <a:spcPct val="100000"/>
              </a:lnSpc>
              <a:spcBef>
                <a:spcPts val="0"/>
              </a:spcBef>
              <a:spcAft>
                <a:spcPts val="0"/>
              </a:spcAft>
            </a:pPr>
            <a:r>
              <a:rPr lang="en-US" sz="1200" dirty="0">
                <a:latin typeface="Lucida Console" panose="020B0609040504020204" pitchFamily="49" charset="0"/>
              </a:rPr>
              <a:t>      </a:t>
            </a:r>
            <a:r>
              <a:rPr lang="en-US" sz="1200" dirty="0" err="1">
                <a:latin typeface="Lucida Console" panose="020B0609040504020204" pitchFamily="49" charset="0"/>
              </a:rPr>
              <a:t>counting_iterator</a:t>
            </a:r>
            <a:r>
              <a:rPr lang="en-US" sz="1200" dirty="0">
                <a:latin typeface="Lucida Console" panose="020B0609040504020204" pitchFamily="49" charset="0"/>
              </a:rPr>
              <a:t>&lt;int&gt;(((M-1)*N)-1),</a:t>
            </a:r>
          </a:p>
          <a:p>
            <a:pPr>
              <a:lnSpc>
                <a:spcPct val="100000"/>
              </a:lnSpc>
              <a:spcBef>
                <a:spcPts val="0"/>
              </a:spcBef>
              <a:spcAft>
                <a:spcPts val="0"/>
              </a:spcAft>
            </a:pPr>
            <a:r>
              <a:rPr lang="en-US" sz="1200" dirty="0">
                <a:latin typeface="Lucida Console" panose="020B0609040504020204" pitchFamily="49" charset="0"/>
              </a:rPr>
              <a:t>      </a:t>
            </a:r>
            <a:r>
              <a:rPr lang="en-US" sz="1200" dirty="0">
                <a:solidFill>
                  <a:srgbClr val="FF0000"/>
                </a:solidFill>
                <a:latin typeface="Lucida Console" panose="020B0609040504020204" pitchFamily="49" charset="0"/>
              </a:rPr>
              <a:t>false,</a:t>
            </a:r>
          </a:p>
          <a:p>
            <a:pPr>
              <a:lnSpc>
                <a:spcPct val="100000"/>
              </a:lnSpc>
              <a:spcBef>
                <a:spcPts val="0"/>
              </a:spcBef>
              <a:spcAft>
                <a:spcPts val="0"/>
              </a:spcAft>
            </a:pPr>
            <a:r>
              <a:rPr lang="en-US" sz="1200" dirty="0">
                <a:solidFill>
                  <a:srgbClr val="FF0000"/>
                </a:solidFill>
                <a:latin typeface="Lucida Console" panose="020B0609040504020204" pitchFamily="49" charset="0"/>
              </a:rPr>
              <a:t>      std::</a:t>
            </a:r>
            <a:r>
              <a:rPr lang="en-US" sz="1200" dirty="0" err="1">
                <a:solidFill>
                  <a:srgbClr val="FF0000"/>
                </a:solidFill>
                <a:latin typeface="Lucida Console" panose="020B0609040504020204" pitchFamily="49" charset="0"/>
              </a:rPr>
              <a:t>logical_or</a:t>
            </a:r>
            <a:r>
              <a:rPr lang="en-US" sz="1200" dirty="0">
                <a:solidFill>
                  <a:srgbClr val="FF0000"/>
                </a:solidFill>
                <a:latin typeface="Lucida Console" panose="020B0609040504020204" pitchFamily="49" charset="0"/>
              </a:rPr>
              <a:t>&lt;bool&gt;(),</a:t>
            </a:r>
          </a:p>
          <a:p>
            <a:pPr>
              <a:lnSpc>
                <a:spcPct val="100000"/>
              </a:lnSpc>
              <a:spcBef>
                <a:spcPts val="0"/>
              </a:spcBef>
              <a:spcAft>
                <a:spcPts val="0"/>
              </a:spcAft>
            </a:pPr>
            <a:endParaRPr lang="en-US" sz="1200" dirty="0">
              <a:latin typeface="Lucida Console" panose="020B0609040504020204" pitchFamily="49" charset="0"/>
            </a:endParaRPr>
          </a:p>
          <a:p>
            <a:pPr>
              <a:lnSpc>
                <a:spcPct val="100000"/>
              </a:lnSpc>
              <a:spcBef>
                <a:spcPts val="0"/>
              </a:spcBef>
              <a:spcAft>
                <a:spcPts val="0"/>
              </a:spcAft>
            </a:pPr>
            <a:r>
              <a:rPr lang="en-US" sz="1200" dirty="0">
                <a:latin typeface="Lucida Console" panose="020B0609040504020204" pitchFamily="49" charset="0"/>
              </a:rPr>
              <a:t>      [=](int </a:t>
            </a:r>
            <a:r>
              <a:rPr lang="en-US" sz="1200" dirty="0" err="1">
                <a:latin typeface="Lucida Console" panose="020B0609040504020204" pitchFamily="49" charset="0"/>
              </a:rPr>
              <a:t>i</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if (</a:t>
            </a:r>
            <a:r>
              <a:rPr lang="en-US" sz="1200" dirty="0" err="1">
                <a:latin typeface="Lucida Console" panose="020B0609040504020204" pitchFamily="49" charset="0"/>
              </a:rPr>
              <a:t>i</a:t>
            </a:r>
            <a:r>
              <a:rPr lang="en-US" sz="1200" dirty="0">
                <a:latin typeface="Lucida Console" panose="020B0609040504020204" pitchFamily="49" charset="0"/>
              </a:rPr>
              <a:t> % N != 0 &amp;&amp; </a:t>
            </a:r>
            <a:r>
              <a:rPr lang="en-US" sz="1200" dirty="0" err="1">
                <a:latin typeface="Lucida Console" panose="020B0609040504020204" pitchFamily="49" charset="0"/>
              </a:rPr>
              <a:t>i</a:t>
            </a:r>
            <a:r>
              <a:rPr lang="en-US" sz="1200" dirty="0">
                <a:latin typeface="Lucida Console" panose="020B0609040504020204" pitchFamily="49" charset="0"/>
              </a:rPr>
              <a:t> % N != N-1) {</a:t>
            </a:r>
          </a:p>
          <a:p>
            <a:pPr>
              <a:lnSpc>
                <a:spcPct val="100000"/>
              </a:lnSpc>
              <a:spcBef>
                <a:spcPts val="0"/>
              </a:spcBef>
              <a:spcAft>
                <a:spcPts val="0"/>
              </a:spcAft>
            </a:pPr>
            <a:r>
              <a:rPr lang="en-US" sz="1200" dirty="0">
                <a:latin typeface="Lucida Console" panose="020B0609040504020204" pitchFamily="49" charset="0"/>
              </a:rPr>
              <a:t>          to[</a:t>
            </a:r>
            <a:r>
              <a:rPr lang="en-US" sz="1200" dirty="0" err="1">
                <a:latin typeface="Lucida Console" panose="020B0609040504020204" pitchFamily="49" charset="0"/>
              </a:rPr>
              <a:t>i</a:t>
            </a:r>
            <a:r>
              <a:rPr lang="en-US" sz="1200" dirty="0">
                <a:latin typeface="Lucida Console" panose="020B0609040504020204" pitchFamily="49" charset="0"/>
              </a:rPr>
              <a:t>] = 0.25f * (from[</a:t>
            </a:r>
            <a:r>
              <a:rPr lang="en-US" sz="1200" dirty="0" err="1">
                <a:latin typeface="Lucida Console" panose="020B0609040504020204" pitchFamily="49" charset="0"/>
              </a:rPr>
              <a:t>i</a:t>
            </a:r>
            <a:r>
              <a:rPr lang="en-US" sz="1200" dirty="0">
                <a:latin typeface="Lucida Console" panose="020B0609040504020204" pitchFamily="49" charset="0"/>
              </a:rPr>
              <a:t>-N] + from[</a:t>
            </a:r>
            <a:r>
              <a:rPr lang="en-US" sz="1200" dirty="0" err="1">
                <a:latin typeface="Lucida Console" panose="020B0609040504020204" pitchFamily="49" charset="0"/>
              </a:rPr>
              <a:t>i+N</a:t>
            </a: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from[i-1] + from[i+1]);</a:t>
            </a:r>
          </a:p>
          <a:p>
            <a:pPr>
              <a:lnSpc>
                <a:spcPct val="100000"/>
              </a:lnSpc>
              <a:spcBef>
                <a:spcPts val="0"/>
              </a:spcBef>
              <a:spcAft>
                <a:spcPts val="0"/>
              </a:spcAft>
            </a:pPr>
            <a:r>
              <a:rPr lang="en-US" sz="1200" dirty="0">
                <a:latin typeface="Lucida Console" panose="020B0609040504020204" pitchFamily="49" charset="0"/>
              </a:rPr>
              <a:t>          return</a:t>
            </a:r>
          </a:p>
          <a:p>
            <a:pPr>
              <a:lnSpc>
                <a:spcPct val="100000"/>
              </a:lnSpc>
              <a:spcBef>
                <a:spcPts val="0"/>
              </a:spcBef>
              <a:spcAft>
                <a:spcPts val="0"/>
              </a:spcAft>
            </a:pPr>
            <a:r>
              <a:rPr lang="en-US" sz="1200" dirty="0">
                <a:latin typeface="Lucida Console" panose="020B0609040504020204" pitchFamily="49" charset="0"/>
              </a:rPr>
              <a:t>               std::fabs(to[</a:t>
            </a:r>
            <a:r>
              <a:rPr lang="en-US" sz="1200" dirty="0" err="1">
                <a:latin typeface="Lucida Console" panose="020B0609040504020204" pitchFamily="49" charset="0"/>
              </a:rPr>
              <a:t>i</a:t>
            </a:r>
            <a:r>
              <a:rPr lang="en-US" sz="1200" dirty="0">
                <a:latin typeface="Lucida Console" panose="020B0609040504020204" pitchFamily="49" charset="0"/>
              </a:rPr>
              <a:t>] - from[</a:t>
            </a:r>
            <a:r>
              <a:rPr lang="en-US" sz="1200" dirty="0" err="1">
                <a:latin typeface="Lucida Console" panose="020B0609040504020204" pitchFamily="49" charset="0"/>
              </a:rPr>
              <a:t>i</a:t>
            </a:r>
            <a:r>
              <a:rPr lang="en-US" sz="1200" dirty="0">
                <a:latin typeface="Lucida Console" panose="020B0609040504020204" pitchFamily="49" charset="0"/>
              </a:rPr>
              <a:t>]) &gt; </a:t>
            </a:r>
            <a:r>
              <a:rPr lang="en-US" sz="1200" dirty="0" err="1">
                <a:latin typeface="Lucida Console" panose="020B0609040504020204" pitchFamily="49" charset="0"/>
              </a:rPr>
              <a:t>max_diff</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return false;</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std::swap(from, to);</a:t>
            </a:r>
          </a:p>
          <a:p>
            <a:pPr>
              <a:lnSpc>
                <a:spcPct val="100000"/>
              </a:lnSpc>
              <a:spcBef>
                <a:spcPts val="0"/>
              </a:spcBef>
              <a:spcAft>
                <a:spcPts val="0"/>
              </a:spcAft>
            </a:pPr>
            <a:r>
              <a:rPr lang="en-US" sz="1200" dirty="0">
                <a:latin typeface="Lucida Console" panose="020B0609040504020204" pitchFamily="49" charset="0"/>
              </a:rPr>
              <a:t>  } while (</a:t>
            </a:r>
            <a:r>
              <a:rPr lang="en-US" sz="1200" dirty="0" err="1">
                <a:latin typeface="Lucida Console" panose="020B0609040504020204" pitchFamily="49" charset="0"/>
              </a:rPr>
              <a:t>keep_going</a:t>
            </a:r>
            <a:r>
              <a:rPr lang="en-US" sz="1200" dirty="0">
                <a:latin typeface="Lucida Console" panose="020B0609040504020204" pitchFamily="49" charset="0"/>
              </a:rPr>
              <a:t>);</a:t>
            </a:r>
          </a:p>
          <a:p>
            <a:pPr>
              <a:lnSpc>
                <a:spcPct val="100000"/>
              </a:lnSpc>
              <a:spcBef>
                <a:spcPts val="0"/>
              </a:spcBef>
              <a:spcAft>
                <a:spcPts val="0"/>
              </a:spcAft>
            </a:pPr>
            <a:r>
              <a:rPr lang="en-US" sz="1200" dirty="0">
                <a:latin typeface="Lucida Console" panose="020B0609040504020204" pitchFamily="49" charset="0"/>
              </a:rPr>
              <a:t>  if (to == data) {</a:t>
            </a:r>
          </a:p>
          <a:p>
            <a:pPr>
              <a:lnSpc>
                <a:spcPct val="100000"/>
              </a:lnSpc>
              <a:spcBef>
                <a:spcPts val="0"/>
              </a:spcBef>
              <a:spcAft>
                <a:spcPts val="0"/>
              </a:spcAft>
            </a:pPr>
            <a:r>
              <a:rPr lang="en-US" sz="1200" dirty="0">
                <a:latin typeface="Lucida Console" panose="020B0609040504020204" pitchFamily="49" charset="0"/>
              </a:rPr>
              <a:t>    std::copy(std::execution::par,</a:t>
            </a:r>
          </a:p>
          <a:p>
            <a:pPr>
              <a:lnSpc>
                <a:spcPct val="100000"/>
              </a:lnSpc>
              <a:spcBef>
                <a:spcPts val="0"/>
              </a:spcBef>
              <a:spcAft>
                <a:spcPts val="0"/>
              </a:spcAft>
            </a:pPr>
            <a:r>
              <a:rPr lang="en-US" sz="1200" dirty="0">
                <a:latin typeface="Lucida Console" panose="020B0609040504020204" pitchFamily="49" charset="0"/>
              </a:rPr>
              <a:t>              temp, temp + M*N, data);</a:t>
            </a:r>
          </a:p>
          <a:p>
            <a:pPr>
              <a:lnSpc>
                <a:spcPct val="100000"/>
              </a:lnSpc>
              <a:spcBef>
                <a:spcPts val="0"/>
              </a:spcBef>
              <a:spcAft>
                <a:spcPts val="0"/>
              </a:spcAft>
            </a:pPr>
            <a:r>
              <a:rPr lang="en-US" sz="1200" dirty="0">
                <a:latin typeface="Lucida Console" panose="020B0609040504020204" pitchFamily="49" charset="0"/>
              </a:rPr>
              <a:t>  }</a:t>
            </a:r>
          </a:p>
          <a:p>
            <a:pPr>
              <a:lnSpc>
                <a:spcPct val="100000"/>
              </a:lnSpc>
              <a:spcBef>
                <a:spcPts val="0"/>
              </a:spcBef>
              <a:spcAft>
                <a:spcPts val="0"/>
              </a:spcAft>
            </a:pPr>
            <a:r>
              <a:rPr lang="en-US" sz="1200" dirty="0">
                <a:latin typeface="Lucida Console" panose="020B0609040504020204" pitchFamily="49" charset="0"/>
              </a:rPr>
              <a:t>  delete[] temp;</a:t>
            </a:r>
          </a:p>
          <a:p>
            <a:pPr>
              <a:lnSpc>
                <a:spcPct val="100000"/>
              </a:lnSpc>
              <a:spcBef>
                <a:spcPts val="0"/>
              </a:spcBef>
              <a:spcAft>
                <a:spcPts val="0"/>
              </a:spcAft>
            </a:pPr>
            <a:r>
              <a:rPr lang="en-US" sz="1200" dirty="0">
                <a:latin typeface="Lucida Console" panose="020B0609040504020204" pitchFamily="49" charset="0"/>
              </a:rPr>
              <a:t>  return iterations;</a:t>
            </a:r>
          </a:p>
          <a:p>
            <a:pPr>
              <a:lnSpc>
                <a:spcPct val="100000"/>
              </a:lnSpc>
              <a:spcBef>
                <a:spcPts val="0"/>
              </a:spcBef>
              <a:spcAft>
                <a:spcPts val="0"/>
              </a:spcAft>
            </a:pPr>
            <a:r>
              <a:rPr lang="en-US" sz="1200" dirty="0">
                <a:latin typeface="Lucida Console" panose="020B0609040504020204" pitchFamily="49" charset="0"/>
              </a:rPr>
              <a:t>}</a:t>
            </a:r>
          </a:p>
        </p:txBody>
      </p:sp>
      <p:sp>
        <p:nvSpPr>
          <p:cNvPr id="4" name="Text Placeholder 3">
            <a:extLst>
              <a:ext uri="{FF2B5EF4-FFF2-40B4-BE49-F238E27FC236}">
                <a16:creationId xmlns:a16="http://schemas.microsoft.com/office/drawing/2014/main" id="{075E6E56-5620-4570-9EA0-257C747EFC44}"/>
              </a:ext>
            </a:extLst>
          </p:cNvPr>
          <p:cNvSpPr>
            <a:spLocks noGrp="1"/>
          </p:cNvSpPr>
          <p:nvPr>
            <p:ph type="body" sz="quarter" idx="10"/>
          </p:nvPr>
        </p:nvSpPr>
        <p:spPr/>
        <p:txBody>
          <a:bodyPr/>
          <a:lstStyle/>
          <a:p>
            <a:r>
              <a:rPr lang="en-US" dirty="0"/>
              <a:t>Parallel algorithms</a:t>
            </a:r>
          </a:p>
        </p:txBody>
      </p:sp>
      <p:cxnSp>
        <p:nvCxnSpPr>
          <p:cNvPr id="6" name="Straight Connector 5">
            <a:extLst>
              <a:ext uri="{FF2B5EF4-FFF2-40B4-BE49-F238E27FC236}">
                <a16:creationId xmlns:a16="http://schemas.microsoft.com/office/drawing/2014/main" id="{31B73B43-B21E-49F2-9E39-38578D186FD9}"/>
              </a:ext>
            </a:extLst>
          </p:cNvPr>
          <p:cNvCxnSpPr>
            <a:cxnSpLocks/>
            <a:stCxn id="3" idx="0"/>
            <a:endCxn id="3" idx="2"/>
          </p:cNvCxnSpPr>
          <p:nvPr/>
        </p:nvCxnSpPr>
        <p:spPr>
          <a:xfrm>
            <a:off x="5491086" y="2103035"/>
            <a:ext cx="0" cy="3461186"/>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02354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itle &amp; Bullet">
  <a:themeElements>
    <a:clrScheme name="Custom 4">
      <a:dk1>
        <a:srgbClr val="B3B3B3"/>
      </a:dk1>
      <a:lt1>
        <a:srgbClr val="FFFFFF"/>
      </a:lt1>
      <a:dk2>
        <a:srgbClr val="000000"/>
      </a:dk2>
      <a:lt2>
        <a:srgbClr val="76B900"/>
      </a:lt2>
      <a:accent1>
        <a:srgbClr val="008564"/>
      </a:accent1>
      <a:accent2>
        <a:srgbClr val="5D1682"/>
      </a:accent2>
      <a:accent3>
        <a:srgbClr val="0C34BD"/>
      </a:accent3>
      <a:accent4>
        <a:srgbClr val="4A4A4A"/>
      </a:accent4>
      <a:accent5>
        <a:srgbClr val="6E6E6E"/>
      </a:accent5>
      <a:accent6>
        <a:srgbClr val="0071C5"/>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ublishingExpirationDate xmlns="http://schemas.microsoft.com/sharepoint/v3" xsi:nil="true"/>
    <PublishingStartDate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145EAE5F8329F47B840B6DEBAC2F43F" ma:contentTypeVersion="3" ma:contentTypeDescription="Create a new document." ma:contentTypeScope="" ma:versionID="6d8c91256af7c16bf95556471a7c1cd3">
  <xsd:schema xmlns:xsd="http://www.w3.org/2001/XMLSchema" xmlns:xs="http://www.w3.org/2001/XMLSchema" xmlns:p="http://schemas.microsoft.com/office/2006/metadata/properties" xmlns:ns1="http://schemas.microsoft.com/sharepoint/v3" xmlns:ns2="2a5b1eea-32a8-4673-8d38-de3226caeee3" targetNamespace="http://schemas.microsoft.com/office/2006/metadata/properties" ma:root="true" ma:fieldsID="fedae36265b1e99ec9877221b03c3ed7" ns1:_="" ns2:_="">
    <xsd:import namespace="http://schemas.microsoft.com/sharepoint/v3"/>
    <xsd:import namespace="2a5b1eea-32a8-4673-8d38-de3226caeee3"/>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a5b1eea-32a8-4673-8d38-de3226caeee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29B7386-0C5E-43DB-8BF1-052EEAD5F5DF}">
  <ds:schemaRefs>
    <ds:schemaRef ds:uri="http://schemas.microsoft.com/sharepoint/v3/contenttype/forms"/>
  </ds:schemaRefs>
</ds:datastoreItem>
</file>

<file path=customXml/itemProps2.xml><?xml version="1.0" encoding="utf-8"?>
<ds:datastoreItem xmlns:ds="http://schemas.openxmlformats.org/officeDocument/2006/customXml" ds:itemID="{DF88E22E-2A4B-4FB1-9848-BF16E7DBE74B}">
  <ds:schemaRefs>
    <ds:schemaRef ds:uri="2a5b1eea-32a8-4673-8d38-de3226caeee3"/>
    <ds:schemaRef ds:uri="http://purl.org/dc/dcmitype/"/>
    <ds:schemaRef ds:uri="http://schemas.microsoft.com/office/infopath/2007/PartnerControls"/>
    <ds:schemaRef ds:uri="http://purl.org/dc/elements/1.1/"/>
    <ds:schemaRef ds:uri="http://schemas.microsoft.com/office/2006/metadata/properties"/>
    <ds:schemaRef ds:uri="http://schemas.microsoft.com/sharepoint/v3"/>
    <ds:schemaRef ds:uri="http://schemas.microsoft.com/office/2006/documentManagement/types"/>
    <ds:schemaRef ds:uri="http://purl.org/dc/term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F132381-C807-4C5D-8AF5-9D511685577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a5b1eea-32a8-4673-8d38-de3226caee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94444</TotalTime>
  <Words>21276</Words>
  <Application>Microsoft Office PowerPoint</Application>
  <PresentationFormat>Custom</PresentationFormat>
  <Paragraphs>2364</Paragraphs>
  <Slides>105</Slides>
  <Notes>89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105</vt:i4>
      </vt:variant>
    </vt:vector>
  </HeadingPairs>
  <TitlesOfParts>
    <vt:vector size="111" baseType="lpstr">
      <vt:lpstr>Arial</vt:lpstr>
      <vt:lpstr>Century Gothic</vt:lpstr>
      <vt:lpstr>Lucida Console</vt:lpstr>
      <vt:lpstr>Trebuchet MS</vt:lpstr>
      <vt:lpstr>Wingdings</vt:lpstr>
      <vt:lpstr>Title &amp; Bullet</vt:lpstr>
      <vt:lpstr>Faster Code Through Parallelism on CPUs and GPUs</vt:lpstr>
      <vt:lpstr>Effective parallelism</vt:lpstr>
      <vt:lpstr>Not so effective parallelism</vt:lpstr>
      <vt:lpstr>Assumptions</vt:lpstr>
      <vt:lpstr>Parallel Programming Models</vt:lpstr>
      <vt:lpstr>Parallelization strategies</vt:lpstr>
      <vt:lpstr>saxpy</vt:lpstr>
      <vt:lpstr>pthreads</vt:lpstr>
      <vt:lpstr>pthreads</vt:lpstr>
      <vt:lpstr>pthreads</vt:lpstr>
      <vt:lpstr>C++11 Threads</vt:lpstr>
      <vt:lpstr>C++11 threads</vt:lpstr>
      <vt:lpstr>C++11 threads</vt:lpstr>
      <vt:lpstr>OpenMP</vt:lpstr>
      <vt:lpstr>OpenMP</vt:lpstr>
      <vt:lpstr>OpenACC</vt:lpstr>
      <vt:lpstr>OpenACC</vt:lpstr>
      <vt:lpstr>CUDA</vt:lpstr>
      <vt:lpstr>CUDA</vt:lpstr>
      <vt:lpstr>CUDA</vt:lpstr>
      <vt:lpstr>CUDA</vt:lpstr>
      <vt:lpstr>Kokkos</vt:lpstr>
      <vt:lpstr>Kokkos</vt:lpstr>
      <vt:lpstr>Kokkos</vt:lpstr>
      <vt:lpstr>Kokkos</vt:lpstr>
      <vt:lpstr>C++17 Parallel Algorithms</vt:lpstr>
      <vt:lpstr>C++17 Parallel algorithms</vt:lpstr>
      <vt:lpstr>C++17 Parallel Algorithms</vt:lpstr>
      <vt:lpstr>C++17 Parallel Algorithms</vt:lpstr>
      <vt:lpstr>C++17 Parallel Algorithms</vt:lpstr>
      <vt:lpstr>C++17 Parallel Algorithms</vt:lpstr>
      <vt:lpstr>Code Examples</vt:lpstr>
      <vt:lpstr>Performance measurements</vt:lpstr>
      <vt:lpstr>Traveling Salesman</vt:lpstr>
      <vt:lpstr>Traveling Salesman</vt:lpstr>
      <vt:lpstr>Traveling Salesman</vt:lpstr>
      <vt:lpstr>Traveling Salesman</vt:lpstr>
      <vt:lpstr>Traveling Salesman</vt:lpstr>
      <vt:lpstr>Traveling Salesman</vt:lpstr>
      <vt:lpstr>Traveling Salesman</vt:lpstr>
      <vt:lpstr>Traveling Salesman</vt:lpstr>
      <vt:lpstr>Traveling Salesman</vt:lpstr>
      <vt:lpstr>Traveling Salesman Performance</vt:lpstr>
      <vt:lpstr>Traveling Salesman</vt:lpstr>
      <vt:lpstr>Traveling Salesman</vt:lpstr>
      <vt:lpstr>Traveling Salesman</vt:lpstr>
      <vt:lpstr>Traveling Salesman Performance</vt:lpstr>
      <vt:lpstr>Traveling Salesman</vt:lpstr>
      <vt:lpstr>Traveling Salesman Performance</vt:lpstr>
      <vt:lpstr>Traveling Salesman</vt:lpstr>
      <vt:lpstr>Traveling Salesman</vt:lpstr>
      <vt:lpstr>Traveling Salesman Performance</vt:lpstr>
      <vt:lpstr>Traveling Salesman Performance</vt:lpstr>
      <vt:lpstr>Traveling Salesman</vt:lpstr>
      <vt:lpstr>Traveling Salesman</vt:lpstr>
      <vt:lpstr>Traveling Salesman</vt:lpstr>
      <vt:lpstr>Traveling Salesman</vt:lpstr>
      <vt:lpstr>Traveling Salesman</vt:lpstr>
      <vt:lpstr>Traveling Salesman</vt:lpstr>
      <vt:lpstr>Traveling Salesman Performance</vt:lpstr>
      <vt:lpstr>Traveling Salesman</vt:lpstr>
      <vt:lpstr>Traveling Salesman</vt:lpstr>
      <vt:lpstr>Traveling Salesman</vt:lpstr>
      <vt:lpstr>Traveling Salesman Performance</vt:lpstr>
      <vt:lpstr>Traveling Salesman Performance</vt:lpstr>
      <vt:lpstr>Traveling Salesman</vt:lpstr>
      <vt:lpstr>Traveling Salesman Performance</vt:lpstr>
      <vt:lpstr>Traveling Salesman</vt:lpstr>
      <vt:lpstr>Traveling Salesman</vt:lpstr>
      <vt:lpstr>Traveling Salesman</vt:lpstr>
      <vt:lpstr>Traveling Salesman</vt:lpstr>
      <vt:lpstr>Traveling Salesman Performance</vt:lpstr>
      <vt:lpstr>Traveling Salesman Performance</vt:lpstr>
      <vt:lpstr>Jacobi Laplace</vt:lpstr>
      <vt:lpstr>Jacobi laplace</vt:lpstr>
      <vt:lpstr>Jacobi laplace</vt:lpstr>
      <vt:lpstr>Jacobi laplace</vt:lpstr>
      <vt:lpstr>Jacobi laplace</vt:lpstr>
      <vt:lpstr>Jacobi laplace</vt:lpstr>
      <vt:lpstr>Jacobi laplace</vt:lpstr>
      <vt:lpstr>Jacobi laplace</vt:lpstr>
      <vt:lpstr>Jacobi laplace</vt:lpstr>
      <vt:lpstr>Jacobi laplace</vt:lpstr>
      <vt:lpstr>Jacobi laplace</vt:lpstr>
      <vt:lpstr>Jacobi Laplace Performance</vt:lpstr>
      <vt:lpstr>Jacobi laplace</vt:lpstr>
      <vt:lpstr>Jacobi laplace</vt:lpstr>
      <vt:lpstr>Jacobi laplace</vt:lpstr>
      <vt:lpstr>Jacobi Laplace Performance</vt:lpstr>
      <vt:lpstr>Jacobi laplace</vt:lpstr>
      <vt:lpstr>Jacobi laplace</vt:lpstr>
      <vt:lpstr>Jacobi Laplace Performance</vt:lpstr>
      <vt:lpstr>Jacobi laplace</vt:lpstr>
      <vt:lpstr>Jacobi laplace</vt:lpstr>
      <vt:lpstr>Jacobi Laplace Performance</vt:lpstr>
      <vt:lpstr>Jacobi laplace</vt:lpstr>
      <vt:lpstr>Jacobi laplace</vt:lpstr>
      <vt:lpstr>Jacobi laplace</vt:lpstr>
      <vt:lpstr>Jacobi laplace</vt:lpstr>
      <vt:lpstr>Jacobi laplace</vt:lpstr>
      <vt:lpstr>Jacobi laplace</vt:lpstr>
      <vt:lpstr>Jacobi Laplace Performance</vt:lpstr>
      <vt:lpstr>Thank you</vt:lpstr>
      <vt:lpstr>Conclusions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Jennifer Hohn</dc:creator>
  <cp:lastModifiedBy>David Olsen</cp:lastModifiedBy>
  <cp:revision>3668</cp:revision>
  <dcterms:created xsi:type="dcterms:W3CDTF">2008-01-24T03:11:41Z</dcterms:created>
  <dcterms:modified xsi:type="dcterms:W3CDTF">2019-10-15T17:22:45Z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0x010100A145EAE5F8329F47B840B6DEBAC2F43F</vt:lpwstr>
  </property>
  <property fmtid="{D5CDD505-2E9C-101B-9397-08002B2CF9AE}" pid="3" name="MSIP_Label_6b558183-044c-4105-8d9c-cea02a2a3d86_Enabled">
    <vt:lpwstr>True</vt:lpwstr>
  </property>
  <property fmtid="{D5CDD505-2E9C-101B-9397-08002B2CF9AE}" pid="4" name="MSIP_Label_6b558183-044c-4105-8d9c-cea02a2a3d86_SiteId">
    <vt:lpwstr>43083d15-7273-40c1-b7db-39efd9ccc17a</vt:lpwstr>
  </property>
  <property fmtid="{D5CDD505-2E9C-101B-9397-08002B2CF9AE}" pid="5" name="MSIP_Label_6b558183-044c-4105-8d9c-cea02a2a3d86_Owner">
    <vt:lpwstr>amlam@nvidia.com</vt:lpwstr>
  </property>
  <property fmtid="{D5CDD505-2E9C-101B-9397-08002B2CF9AE}" pid="6" name="MSIP_Label_6b558183-044c-4105-8d9c-cea02a2a3d86_SetDate">
    <vt:lpwstr>2018-10-25T00:21:06.0069154Z</vt:lpwstr>
  </property>
  <property fmtid="{D5CDD505-2E9C-101B-9397-08002B2CF9AE}" pid="7" name="MSIP_Label_6b558183-044c-4105-8d9c-cea02a2a3d86_Name">
    <vt:lpwstr>Unrestricted</vt:lpwstr>
  </property>
  <property fmtid="{D5CDD505-2E9C-101B-9397-08002B2CF9AE}" pid="8" name="MSIP_Label_6b558183-044c-4105-8d9c-cea02a2a3d86_Application">
    <vt:lpwstr>Microsoft Azure Information Protection</vt:lpwstr>
  </property>
  <property fmtid="{D5CDD505-2E9C-101B-9397-08002B2CF9AE}" pid="9" name="MSIP_Label_6b558183-044c-4105-8d9c-cea02a2a3d86_Extended_MSFT_Method">
    <vt:lpwstr>Automatic</vt:lpwstr>
  </property>
  <property fmtid="{D5CDD505-2E9C-101B-9397-08002B2CF9AE}" pid="10" name="Sensitivity">
    <vt:lpwstr>Unrestricted</vt:lpwstr>
  </property>
</Properties>
</file>